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12192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34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50967" y="178689"/>
            <a:ext cx="2093595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51171" y="2061464"/>
            <a:ext cx="5629909" cy="3379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30.png"/><Relationship Id="rId7" Type="http://schemas.openxmlformats.org/officeDocument/2006/relationships/image" Target="../media/image18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jp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2.png"/><Relationship Id="rId3" Type="http://schemas.openxmlformats.org/officeDocument/2006/relationships/image" Target="../media/image35.png"/><Relationship Id="rId7" Type="http://schemas.openxmlformats.org/officeDocument/2006/relationships/image" Target="../media/image10.jpg"/><Relationship Id="rId12" Type="http://schemas.openxmlformats.org/officeDocument/2006/relationships/hyperlink" Target="https://qualiteconstruction.com/nos-ressources/" TargetMode="External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hyperlink" Target="https://expertises.ademe.fr/production-durable/lecoconception/enjeux-lecoconception-benefices-lentreprise-leconomie-lenvironnement" TargetMode="External"/><Relationship Id="rId5" Type="http://schemas.openxmlformats.org/officeDocument/2006/relationships/image" Target="../media/image37.png"/><Relationship Id="rId10" Type="http://schemas.openxmlformats.org/officeDocument/2006/relationships/image" Target="../media/image41.png"/><Relationship Id="rId4" Type="http://schemas.openxmlformats.org/officeDocument/2006/relationships/image" Target="../media/image36.png"/><Relationship Id="rId9" Type="http://schemas.openxmlformats.org/officeDocument/2006/relationships/image" Target="../media/image40.png"/><Relationship Id="rId14" Type="http://schemas.openxmlformats.org/officeDocument/2006/relationships/image" Target="../media/image4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4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1.png"/><Relationship Id="rId7" Type="http://schemas.openxmlformats.org/officeDocument/2006/relationships/image" Target="../media/image10.jp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9635" y="864870"/>
            <a:ext cx="8618220" cy="139192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065" marR="5080" algn="ctr">
              <a:lnSpc>
                <a:spcPts val="3460"/>
              </a:lnSpc>
              <a:spcBef>
                <a:spcPts val="535"/>
              </a:spcBef>
            </a:pPr>
            <a:r>
              <a:rPr sz="3200" spc="-185" dirty="0"/>
              <a:t>Baccalauréat </a:t>
            </a:r>
            <a:r>
              <a:rPr sz="3200" spc="-145" dirty="0"/>
              <a:t>professionnel </a:t>
            </a:r>
            <a:r>
              <a:rPr sz="3200" spc="-180" dirty="0"/>
              <a:t>installateur </a:t>
            </a:r>
            <a:r>
              <a:rPr sz="3200" spc="-130" dirty="0"/>
              <a:t>en</a:t>
            </a:r>
            <a:r>
              <a:rPr sz="3200" spc="-434" dirty="0"/>
              <a:t> </a:t>
            </a:r>
            <a:r>
              <a:rPr sz="3200" spc="-200" dirty="0"/>
              <a:t>chauffage,  </a:t>
            </a:r>
            <a:r>
              <a:rPr sz="3200" spc="-175" dirty="0"/>
              <a:t>climatisation </a:t>
            </a:r>
            <a:r>
              <a:rPr sz="3200" spc="-200" dirty="0"/>
              <a:t>et </a:t>
            </a:r>
            <a:r>
              <a:rPr sz="3200" spc="-145" dirty="0"/>
              <a:t>énergies</a:t>
            </a:r>
            <a:r>
              <a:rPr sz="3200" spc="-330" dirty="0"/>
              <a:t> </a:t>
            </a:r>
            <a:r>
              <a:rPr sz="3200" spc="-155" dirty="0"/>
              <a:t>renouvelables</a:t>
            </a:r>
            <a:endParaRPr sz="3200"/>
          </a:p>
          <a:p>
            <a:pPr marL="97155" algn="ctr">
              <a:lnSpc>
                <a:spcPts val="3400"/>
              </a:lnSpc>
            </a:pPr>
            <a:r>
              <a:rPr sz="3200" spc="-85" dirty="0"/>
              <a:t>« </a:t>
            </a:r>
            <a:r>
              <a:rPr sz="3200" spc="-170" dirty="0"/>
              <a:t>ICCER </a:t>
            </a:r>
            <a:r>
              <a:rPr sz="3200" spc="-85" dirty="0"/>
              <a:t>» </a:t>
            </a:r>
            <a:r>
              <a:rPr sz="3200" spc="-100" dirty="0"/>
              <a:t>session</a:t>
            </a:r>
            <a:r>
              <a:rPr sz="3200" spc="-620" dirty="0"/>
              <a:t> </a:t>
            </a:r>
            <a:r>
              <a:rPr sz="3200" spc="-60" dirty="0"/>
              <a:t>2024</a:t>
            </a:r>
            <a:endParaRPr sz="3200"/>
          </a:p>
        </p:txBody>
      </p:sp>
      <p:sp>
        <p:nvSpPr>
          <p:cNvPr id="3" name="object 3"/>
          <p:cNvSpPr/>
          <p:nvPr/>
        </p:nvSpPr>
        <p:spPr>
          <a:xfrm>
            <a:off x="370826" y="150876"/>
            <a:ext cx="1512837" cy="1723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96211" y="2674607"/>
            <a:ext cx="8934450" cy="6027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1696211" y="3715511"/>
            <a:ext cx="8934450" cy="677545"/>
            <a:chOff x="1696211" y="3715511"/>
            <a:chExt cx="8934450" cy="677545"/>
          </a:xfrm>
        </p:grpSpPr>
        <p:sp>
          <p:nvSpPr>
            <p:cNvPr id="6" name="object 6"/>
            <p:cNvSpPr/>
            <p:nvPr/>
          </p:nvSpPr>
          <p:spPr>
            <a:xfrm>
              <a:off x="1696211" y="3759340"/>
              <a:ext cx="8934450" cy="47633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738627" y="3715511"/>
              <a:ext cx="634746" cy="67741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043416" y="3715511"/>
              <a:ext cx="567690" cy="67741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575816" y="4578083"/>
            <a:ext cx="1951482" cy="79020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640579" y="4578083"/>
            <a:ext cx="2326385" cy="79020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828788" y="4578083"/>
            <a:ext cx="2891790" cy="79020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785873" y="2692095"/>
            <a:ext cx="8701405" cy="2419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9690" algn="ctr">
              <a:lnSpc>
                <a:spcPct val="100000"/>
              </a:lnSpc>
              <a:spcBef>
                <a:spcPts val="105"/>
              </a:spcBef>
            </a:pPr>
            <a:r>
              <a:rPr sz="3200" spc="-204" dirty="0">
                <a:latin typeface="Trebuchet MS"/>
                <a:cs typeface="Trebuchet MS"/>
              </a:rPr>
              <a:t>PRÉSENTATION</a:t>
            </a:r>
            <a:r>
              <a:rPr sz="3200" spc="-340" dirty="0">
                <a:latin typeface="Trebuchet MS"/>
                <a:cs typeface="Trebuchet MS"/>
              </a:rPr>
              <a:t> </a:t>
            </a:r>
            <a:r>
              <a:rPr sz="3200" spc="-100" dirty="0">
                <a:latin typeface="Trebuchet MS"/>
                <a:cs typeface="Trebuchet MS"/>
              </a:rPr>
              <a:t>DE</a:t>
            </a:r>
            <a:r>
              <a:rPr sz="3200" spc="-290" dirty="0">
                <a:latin typeface="Trebuchet MS"/>
                <a:cs typeface="Trebuchet MS"/>
              </a:rPr>
              <a:t> </a:t>
            </a:r>
            <a:r>
              <a:rPr sz="3200" spc="-190" dirty="0">
                <a:latin typeface="Trebuchet MS"/>
                <a:cs typeface="Trebuchet MS"/>
              </a:rPr>
              <a:t>LA</a:t>
            </a:r>
            <a:r>
              <a:rPr sz="3200" spc="-310" dirty="0">
                <a:latin typeface="Trebuchet MS"/>
                <a:cs typeface="Trebuchet MS"/>
              </a:rPr>
              <a:t> </a:t>
            </a:r>
            <a:r>
              <a:rPr sz="3200" spc="-145" dirty="0">
                <a:latin typeface="Trebuchet MS"/>
                <a:cs typeface="Trebuchet MS"/>
              </a:rPr>
              <a:t>SOUS-ÉPREUVE</a:t>
            </a:r>
            <a:r>
              <a:rPr sz="3200" spc="-315" dirty="0">
                <a:latin typeface="Trebuchet MS"/>
                <a:cs typeface="Trebuchet MS"/>
              </a:rPr>
              <a:t> </a:t>
            </a:r>
            <a:r>
              <a:rPr sz="3200" spc="-185" dirty="0">
                <a:latin typeface="Arial"/>
                <a:cs typeface="Arial"/>
              </a:rPr>
              <a:t>–</a:t>
            </a:r>
            <a:r>
              <a:rPr sz="3200" spc="-220" dirty="0">
                <a:latin typeface="Arial"/>
                <a:cs typeface="Arial"/>
              </a:rPr>
              <a:t> </a:t>
            </a:r>
            <a:r>
              <a:rPr sz="3200" spc="-150" dirty="0">
                <a:latin typeface="Trebuchet MS"/>
                <a:cs typeface="Trebuchet MS"/>
              </a:rPr>
              <a:t>E</a:t>
            </a:r>
            <a:r>
              <a:rPr sz="3200" spc="-270" dirty="0">
                <a:latin typeface="Trebuchet MS"/>
                <a:cs typeface="Trebuchet MS"/>
              </a:rPr>
              <a:t> </a:t>
            </a:r>
            <a:r>
              <a:rPr sz="3200" spc="-65" dirty="0">
                <a:latin typeface="Trebuchet MS"/>
                <a:cs typeface="Trebuchet MS"/>
              </a:rPr>
              <a:t>31</a:t>
            </a:r>
            <a:endParaRPr sz="3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050">
              <a:latin typeface="Trebuchet MS"/>
              <a:cs typeface="Trebuchet MS"/>
            </a:endParaRPr>
          </a:p>
          <a:p>
            <a:pPr marL="57150" algn="ctr">
              <a:lnSpc>
                <a:spcPct val="100000"/>
              </a:lnSpc>
            </a:pPr>
            <a:r>
              <a:rPr sz="2400" b="1" dirty="0">
                <a:latin typeface="Carlito"/>
                <a:cs typeface="Carlito"/>
              </a:rPr>
              <a:t>« </a:t>
            </a:r>
            <a:r>
              <a:rPr sz="2400" b="1" spc="-165" dirty="0">
                <a:latin typeface="Arial"/>
                <a:cs typeface="Arial"/>
              </a:rPr>
              <a:t>Réalisation </a:t>
            </a:r>
            <a:r>
              <a:rPr sz="2400" b="1" spc="-55" dirty="0">
                <a:latin typeface="Arial"/>
                <a:cs typeface="Arial"/>
              </a:rPr>
              <a:t>et </a:t>
            </a:r>
            <a:r>
              <a:rPr sz="2400" b="1" spc="-195" dirty="0">
                <a:latin typeface="Arial"/>
                <a:cs typeface="Arial"/>
              </a:rPr>
              <a:t>mise </a:t>
            </a:r>
            <a:r>
              <a:rPr sz="2400" b="1" spc="-155" dirty="0">
                <a:latin typeface="Arial"/>
                <a:cs typeface="Arial"/>
              </a:rPr>
              <a:t>en </a:t>
            </a:r>
            <a:r>
              <a:rPr sz="2400" b="1" spc="-190" dirty="0">
                <a:latin typeface="Arial"/>
                <a:cs typeface="Arial"/>
              </a:rPr>
              <a:t>service </a:t>
            </a:r>
            <a:r>
              <a:rPr sz="2400" b="1" spc="-155" dirty="0">
                <a:latin typeface="Arial"/>
                <a:cs typeface="Arial"/>
              </a:rPr>
              <a:t>d’une </a:t>
            </a:r>
            <a:r>
              <a:rPr sz="2400" b="1" spc="-130" dirty="0">
                <a:latin typeface="Arial"/>
                <a:cs typeface="Arial"/>
              </a:rPr>
              <a:t>installation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Carlito"/>
                <a:cs typeface="Carlito"/>
              </a:rPr>
              <a:t>»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25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  <a:tabLst>
                <a:tab pos="3065145" algn="l"/>
                <a:tab pos="6254115" algn="l"/>
              </a:tabLst>
            </a:pPr>
            <a:r>
              <a:rPr sz="2800" b="1" spc="-15" dirty="0">
                <a:latin typeface="Carlito"/>
                <a:cs typeface="Carlito"/>
              </a:rPr>
              <a:t>Unité</a:t>
            </a:r>
            <a:r>
              <a:rPr sz="2800" b="1" spc="20" dirty="0">
                <a:latin typeface="Carlito"/>
                <a:cs typeface="Carlito"/>
              </a:rPr>
              <a:t> </a:t>
            </a:r>
            <a:r>
              <a:rPr sz="2800" b="1" spc="-5" dirty="0">
                <a:latin typeface="Carlito"/>
                <a:cs typeface="Carlito"/>
              </a:rPr>
              <a:t>U31	</a:t>
            </a:r>
            <a:r>
              <a:rPr sz="2800" b="1" spc="-10" dirty="0">
                <a:latin typeface="Carlito"/>
                <a:cs typeface="Carlito"/>
              </a:rPr>
              <a:t>Coefficient</a:t>
            </a:r>
            <a:r>
              <a:rPr sz="2800" b="1" spc="40" dirty="0">
                <a:latin typeface="Carlito"/>
                <a:cs typeface="Carlito"/>
              </a:rPr>
              <a:t> </a:t>
            </a:r>
            <a:r>
              <a:rPr sz="2800" b="1" spc="-5" dirty="0">
                <a:latin typeface="Carlito"/>
                <a:cs typeface="Carlito"/>
              </a:rPr>
              <a:t>6	</a:t>
            </a:r>
            <a:r>
              <a:rPr sz="2800" b="1" spc="-15" dirty="0">
                <a:latin typeface="Carlito"/>
                <a:cs typeface="Carlito"/>
              </a:rPr>
              <a:t>Durée </a:t>
            </a:r>
            <a:r>
              <a:rPr sz="2800" b="1" spc="-5" dirty="0">
                <a:latin typeface="Carlito"/>
                <a:cs typeface="Carlito"/>
              </a:rPr>
              <a:t>13</a:t>
            </a:r>
            <a:r>
              <a:rPr sz="2800" b="1" spc="5" dirty="0">
                <a:latin typeface="Carlito"/>
                <a:cs typeface="Carlito"/>
              </a:rPr>
              <a:t> </a:t>
            </a:r>
            <a:r>
              <a:rPr sz="2800" b="1" spc="-15" dirty="0">
                <a:latin typeface="Carlito"/>
                <a:cs typeface="Carlito"/>
              </a:rPr>
              <a:t>heures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4895" y="600836"/>
            <a:ext cx="10307320" cy="8566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376555" algn="ctr">
              <a:lnSpc>
                <a:spcPts val="1895"/>
              </a:lnSpc>
              <a:spcBef>
                <a:spcPts val="95"/>
              </a:spcBef>
            </a:pPr>
            <a:r>
              <a:rPr sz="1600" b="1" spc="-5" dirty="0">
                <a:latin typeface="Carlito"/>
                <a:cs typeface="Carlito"/>
              </a:rPr>
              <a:t>Sous </a:t>
            </a:r>
            <a:r>
              <a:rPr sz="1600" b="1" spc="-10" dirty="0">
                <a:latin typeface="Carlito"/>
                <a:cs typeface="Carlito"/>
              </a:rPr>
              <a:t>épreuve </a:t>
            </a:r>
            <a:r>
              <a:rPr sz="1600" b="1" spc="-5" dirty="0">
                <a:latin typeface="Carlito"/>
                <a:cs typeface="Carlito"/>
              </a:rPr>
              <a:t>E31 - </a:t>
            </a:r>
            <a:r>
              <a:rPr sz="1600" b="1" spc="-10" dirty="0">
                <a:latin typeface="Carlito"/>
                <a:cs typeface="Carlito"/>
              </a:rPr>
              <a:t>Unité </a:t>
            </a:r>
            <a:r>
              <a:rPr sz="1600" b="1" spc="-5" dirty="0">
                <a:latin typeface="Carlito"/>
                <a:cs typeface="Carlito"/>
              </a:rPr>
              <a:t>U31 : « </a:t>
            </a:r>
            <a:r>
              <a:rPr sz="1600" b="1" spc="-110" dirty="0">
                <a:latin typeface="Arial"/>
                <a:cs typeface="Arial"/>
              </a:rPr>
              <a:t>de </a:t>
            </a:r>
            <a:r>
              <a:rPr sz="1600" b="1" spc="-95" dirty="0">
                <a:latin typeface="Arial"/>
                <a:cs typeface="Arial"/>
              </a:rPr>
              <a:t>l’évaluation par </a:t>
            </a:r>
            <a:r>
              <a:rPr sz="1600" b="1" spc="-140" dirty="0">
                <a:latin typeface="Arial"/>
                <a:cs typeface="Arial"/>
              </a:rPr>
              <a:t>compétences </a:t>
            </a:r>
            <a:r>
              <a:rPr sz="1600" b="1" spc="-105" dirty="0">
                <a:latin typeface="Arial"/>
                <a:cs typeface="Arial"/>
              </a:rPr>
              <a:t>à </a:t>
            </a:r>
            <a:r>
              <a:rPr sz="1600" b="1" spc="-75" dirty="0">
                <a:latin typeface="Arial"/>
                <a:cs typeface="Arial"/>
              </a:rPr>
              <a:t>la </a:t>
            </a:r>
            <a:r>
              <a:rPr sz="1600" b="1" spc="-80" dirty="0">
                <a:latin typeface="Arial"/>
                <a:cs typeface="Arial"/>
              </a:rPr>
              <a:t>notation</a:t>
            </a:r>
            <a:r>
              <a:rPr sz="1600" b="1" spc="175" dirty="0">
                <a:latin typeface="Arial"/>
                <a:cs typeface="Arial"/>
              </a:rPr>
              <a:t> </a:t>
            </a:r>
            <a:r>
              <a:rPr sz="1600" b="1" spc="-5" dirty="0">
                <a:latin typeface="Carlito"/>
                <a:cs typeface="Carlito"/>
              </a:rPr>
              <a:t>»</a:t>
            </a:r>
            <a:endParaRPr sz="1600">
              <a:latin typeface="Carlito"/>
              <a:cs typeface="Carlito"/>
            </a:endParaRPr>
          </a:p>
          <a:p>
            <a:pPr marR="366395" algn="ctr">
              <a:lnSpc>
                <a:spcPts val="1415"/>
              </a:lnSpc>
            </a:pPr>
            <a:r>
              <a:rPr sz="1200" i="1" dirty="0">
                <a:latin typeface="Arial"/>
                <a:cs typeface="Arial"/>
              </a:rPr>
              <a:t>Activités/Tâches </a:t>
            </a:r>
            <a:r>
              <a:rPr sz="1200" dirty="0">
                <a:latin typeface="Arial"/>
                <a:cs typeface="Arial"/>
              </a:rPr>
              <a:t>- Actions, </a:t>
            </a:r>
            <a:r>
              <a:rPr sz="1200" spc="-5" dirty="0">
                <a:latin typeface="Arial"/>
                <a:cs typeface="Arial"/>
              </a:rPr>
              <a:t>critères </a:t>
            </a:r>
            <a:r>
              <a:rPr sz="1200" dirty="0">
                <a:latin typeface="Arial"/>
                <a:cs typeface="Arial"/>
              </a:rPr>
              <a:t>et </a:t>
            </a:r>
            <a:r>
              <a:rPr sz="1200" spc="-5" dirty="0">
                <a:latin typeface="Arial"/>
                <a:cs typeface="Arial"/>
              </a:rPr>
              <a:t>indicateurs d’évaluation </a:t>
            </a:r>
            <a:r>
              <a:rPr sz="1200" dirty="0">
                <a:latin typeface="Arial"/>
                <a:cs typeface="Arial"/>
              </a:rPr>
              <a:t>de </a:t>
            </a:r>
            <a:r>
              <a:rPr sz="1200" spc="-5" dirty="0">
                <a:latin typeface="Arial"/>
                <a:cs typeface="Arial"/>
              </a:rPr>
              <a:t>la performance, évaluation </a:t>
            </a:r>
            <a:r>
              <a:rPr sz="1200" dirty="0">
                <a:latin typeface="Arial"/>
                <a:cs typeface="Arial"/>
              </a:rPr>
              <a:t>-</a:t>
            </a:r>
            <a:r>
              <a:rPr sz="1200" spc="-2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notation</a:t>
            </a:r>
            <a:endParaRPr sz="1200">
              <a:latin typeface="Arial"/>
              <a:cs typeface="Arial"/>
            </a:endParaRPr>
          </a:p>
          <a:p>
            <a:pPr marL="12700" marR="5080" indent="-62230" algn="ctr">
              <a:lnSpc>
                <a:spcPct val="100000"/>
              </a:lnSpc>
              <a:spcBef>
                <a:spcPts val="355"/>
              </a:spcBef>
            </a:pPr>
            <a:r>
              <a:rPr sz="1200" spc="-5" dirty="0">
                <a:latin typeface="Carlito"/>
                <a:cs typeface="Carlito"/>
              </a:rPr>
              <a:t>La notation </a:t>
            </a:r>
            <a:r>
              <a:rPr sz="1200" dirty="0">
                <a:latin typeface="Carlito"/>
                <a:cs typeface="Carlito"/>
              </a:rPr>
              <a:t>de la </a:t>
            </a:r>
            <a:r>
              <a:rPr sz="1200" spc="-30" dirty="0">
                <a:latin typeface="Carlito"/>
                <a:cs typeface="Carlito"/>
              </a:rPr>
              <a:t>sous-</a:t>
            </a:r>
            <a:r>
              <a:rPr sz="1200" spc="-30" dirty="0">
                <a:latin typeface="Arial"/>
                <a:cs typeface="Arial"/>
              </a:rPr>
              <a:t>épreuve s’obtient </a:t>
            </a:r>
            <a:r>
              <a:rPr sz="1200" spc="-95" dirty="0">
                <a:latin typeface="Arial"/>
                <a:cs typeface="Arial"/>
              </a:rPr>
              <a:t>à </a:t>
            </a:r>
            <a:r>
              <a:rPr sz="1200" spc="-5" dirty="0">
                <a:latin typeface="Arial"/>
                <a:cs typeface="Arial"/>
              </a:rPr>
              <a:t>partir </a:t>
            </a:r>
            <a:r>
              <a:rPr sz="1200" spc="-55" dirty="0">
                <a:latin typeface="Arial"/>
                <a:cs typeface="Arial"/>
              </a:rPr>
              <a:t>de </a:t>
            </a:r>
            <a:r>
              <a:rPr sz="1200" spc="-45" dirty="0">
                <a:latin typeface="Arial"/>
                <a:cs typeface="Arial"/>
              </a:rPr>
              <a:t>la </a:t>
            </a:r>
            <a:r>
              <a:rPr sz="1200" spc="-25" dirty="0">
                <a:latin typeface="Arial"/>
                <a:cs typeface="Arial"/>
              </a:rPr>
              <a:t>grille </a:t>
            </a:r>
            <a:r>
              <a:rPr sz="1200" spc="-35" dirty="0">
                <a:latin typeface="Arial"/>
                <a:cs typeface="Arial"/>
              </a:rPr>
              <a:t>nationale </a:t>
            </a:r>
            <a:r>
              <a:rPr sz="1200" spc="-40" dirty="0">
                <a:latin typeface="Arial"/>
                <a:cs typeface="Arial"/>
              </a:rPr>
              <a:t>d’évaluation par </a:t>
            </a:r>
            <a:r>
              <a:rPr sz="1200" spc="-60" dirty="0">
                <a:latin typeface="Arial"/>
                <a:cs typeface="Arial"/>
              </a:rPr>
              <a:t>compétences </a:t>
            </a:r>
            <a:r>
              <a:rPr sz="1200" spc="-50" dirty="0">
                <a:latin typeface="Arial"/>
                <a:cs typeface="Arial"/>
              </a:rPr>
              <a:t>élaborée </a:t>
            </a:r>
            <a:r>
              <a:rPr sz="1200" spc="-10" dirty="0">
                <a:latin typeface="Arial"/>
                <a:cs typeface="Arial"/>
              </a:rPr>
              <a:t>et </a:t>
            </a:r>
            <a:r>
              <a:rPr sz="1200" spc="-50" dirty="0">
                <a:latin typeface="Arial"/>
                <a:cs typeface="Arial"/>
              </a:rPr>
              <a:t>transmise </a:t>
            </a:r>
            <a:r>
              <a:rPr sz="1200" spc="-40" dirty="0">
                <a:latin typeface="Arial"/>
                <a:cs typeface="Arial"/>
              </a:rPr>
              <a:t>par </a:t>
            </a:r>
            <a:r>
              <a:rPr sz="1200" spc="-30" dirty="0">
                <a:latin typeface="Arial"/>
                <a:cs typeface="Arial"/>
              </a:rPr>
              <a:t>l’inspection </a:t>
            </a:r>
            <a:r>
              <a:rPr sz="1200" spc="-60" dirty="0">
                <a:latin typeface="Arial"/>
                <a:cs typeface="Arial"/>
              </a:rPr>
              <a:t>générale </a:t>
            </a:r>
            <a:r>
              <a:rPr sz="1200" spc="-55" dirty="0">
                <a:latin typeface="Arial"/>
                <a:cs typeface="Arial"/>
              </a:rPr>
              <a:t>de </a:t>
            </a:r>
            <a:r>
              <a:rPr sz="1200" spc="-40" dirty="0">
                <a:latin typeface="Arial"/>
                <a:cs typeface="Arial"/>
              </a:rPr>
              <a:t>l’éducation, du  </a:t>
            </a:r>
            <a:r>
              <a:rPr sz="1200" spc="-25" dirty="0">
                <a:latin typeface="Arial"/>
                <a:cs typeface="Arial"/>
              </a:rPr>
              <a:t>sport </a:t>
            </a:r>
            <a:r>
              <a:rPr sz="1200" spc="-10" dirty="0">
                <a:latin typeface="Arial"/>
                <a:cs typeface="Arial"/>
              </a:rPr>
              <a:t>et </a:t>
            </a:r>
            <a:r>
              <a:rPr sz="1200" spc="-55" dirty="0">
                <a:latin typeface="Arial"/>
                <a:cs typeface="Arial"/>
              </a:rPr>
              <a:t>de </a:t>
            </a:r>
            <a:r>
              <a:rPr sz="1200" spc="-45" dirty="0">
                <a:latin typeface="Arial"/>
                <a:cs typeface="Arial"/>
              </a:rPr>
              <a:t>la </a:t>
            </a:r>
            <a:r>
              <a:rPr sz="1200" spc="-55" dirty="0">
                <a:latin typeface="Arial"/>
                <a:cs typeface="Arial"/>
              </a:rPr>
              <a:t>recherche </a:t>
            </a:r>
            <a:r>
              <a:rPr sz="1200" spc="-35" dirty="0">
                <a:latin typeface="Arial"/>
                <a:cs typeface="Arial"/>
              </a:rPr>
              <a:t>publiée </a:t>
            </a:r>
            <a:r>
              <a:rPr sz="1200" spc="-75" dirty="0">
                <a:latin typeface="Arial"/>
                <a:cs typeface="Arial"/>
              </a:rPr>
              <a:t>dans </a:t>
            </a:r>
            <a:r>
              <a:rPr sz="1200" spc="-45" dirty="0">
                <a:latin typeface="Arial"/>
                <a:cs typeface="Arial"/>
              </a:rPr>
              <a:t>la </a:t>
            </a:r>
            <a:r>
              <a:rPr sz="1200" spc="-40" dirty="0">
                <a:latin typeface="Arial"/>
                <a:cs typeface="Arial"/>
              </a:rPr>
              <a:t>circulaire </a:t>
            </a:r>
            <a:r>
              <a:rPr sz="1200" spc="-35" dirty="0">
                <a:latin typeface="Arial"/>
                <a:cs typeface="Arial"/>
              </a:rPr>
              <a:t>nationale </a:t>
            </a:r>
            <a:r>
              <a:rPr sz="1200" spc="-45" dirty="0">
                <a:latin typeface="Arial"/>
                <a:cs typeface="Arial"/>
              </a:rPr>
              <a:t>d’organisation </a:t>
            </a:r>
            <a:r>
              <a:rPr sz="1200" spc="-55" dirty="0">
                <a:latin typeface="Arial"/>
                <a:cs typeface="Arial"/>
              </a:rPr>
              <a:t>de </a:t>
            </a:r>
            <a:r>
              <a:rPr sz="1200" spc="-60" dirty="0">
                <a:latin typeface="Arial"/>
                <a:cs typeface="Arial"/>
              </a:rPr>
              <a:t>l’examen. </a:t>
            </a:r>
            <a:r>
              <a:rPr sz="1200" spc="-135" dirty="0">
                <a:latin typeface="Arial"/>
                <a:cs typeface="Arial"/>
              </a:rPr>
              <a:t>La </a:t>
            </a:r>
            <a:r>
              <a:rPr sz="1200" spc="-40" dirty="0">
                <a:latin typeface="Arial"/>
                <a:cs typeface="Arial"/>
              </a:rPr>
              <a:t>ou </a:t>
            </a:r>
            <a:r>
              <a:rPr sz="1200" spc="-65" dirty="0">
                <a:latin typeface="Arial"/>
                <a:cs typeface="Arial"/>
              </a:rPr>
              <a:t>les </a:t>
            </a:r>
            <a:r>
              <a:rPr sz="1200" spc="-60" dirty="0">
                <a:latin typeface="Arial"/>
                <a:cs typeface="Arial"/>
              </a:rPr>
              <a:t>compétence(s) </a:t>
            </a:r>
            <a:r>
              <a:rPr sz="1200" spc="-45" dirty="0">
                <a:latin typeface="Arial"/>
                <a:cs typeface="Arial"/>
              </a:rPr>
              <a:t>mobilisée(s</a:t>
            </a:r>
            <a:r>
              <a:rPr sz="1200" spc="-45" dirty="0">
                <a:latin typeface="Carlito"/>
                <a:cs typeface="Carlito"/>
              </a:rPr>
              <a:t>) </a:t>
            </a:r>
            <a:r>
              <a:rPr sz="1200" dirty="0">
                <a:latin typeface="Carlito"/>
                <a:cs typeface="Carlito"/>
              </a:rPr>
              <a:t>dans chaque </a:t>
            </a:r>
            <a:r>
              <a:rPr sz="1200" spc="-5" dirty="0">
                <a:latin typeface="Carlito"/>
                <a:cs typeface="Carlito"/>
              </a:rPr>
              <a:t>questionnement </a:t>
            </a:r>
            <a:r>
              <a:rPr sz="1200" dirty="0">
                <a:latin typeface="Carlito"/>
                <a:cs typeface="Carlito"/>
              </a:rPr>
              <a:t>du </a:t>
            </a:r>
            <a:r>
              <a:rPr sz="1200" spc="-5" dirty="0">
                <a:latin typeface="Carlito"/>
                <a:cs typeface="Carlito"/>
              </a:rPr>
              <a:t>sujet</a:t>
            </a:r>
            <a:r>
              <a:rPr sz="1200" spc="-120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de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4895" y="1432052"/>
            <a:ext cx="24352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45" dirty="0">
                <a:latin typeface="Arial"/>
                <a:cs typeface="Arial"/>
              </a:rPr>
              <a:t>l’épreuve </a:t>
            </a:r>
            <a:r>
              <a:rPr sz="1200" spc="-30" dirty="0">
                <a:latin typeface="Arial"/>
                <a:cs typeface="Arial"/>
              </a:rPr>
              <a:t>doivent </a:t>
            </a:r>
            <a:r>
              <a:rPr sz="1200" spc="-55" dirty="0">
                <a:latin typeface="Arial"/>
                <a:cs typeface="Arial"/>
              </a:rPr>
              <a:t>donc </a:t>
            </a:r>
            <a:r>
              <a:rPr sz="1200" spc="-20" dirty="0">
                <a:latin typeface="Arial"/>
                <a:cs typeface="Arial"/>
              </a:rPr>
              <a:t>être</a:t>
            </a:r>
            <a:r>
              <a:rPr sz="1200" spc="-195" dirty="0">
                <a:latin typeface="Arial"/>
                <a:cs typeface="Arial"/>
              </a:rPr>
              <a:t> </a:t>
            </a:r>
            <a:r>
              <a:rPr sz="1200" spc="-55" dirty="0">
                <a:latin typeface="Arial"/>
                <a:cs typeface="Arial"/>
              </a:rPr>
              <a:t>repérée(s).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6679" y="35051"/>
            <a:ext cx="1098804" cy="11018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316973" y="218693"/>
            <a:ext cx="2594610" cy="45212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marR="5080" indent="1270" algn="ctr">
              <a:lnSpc>
                <a:spcPts val="1080"/>
              </a:lnSpc>
              <a:spcBef>
                <a:spcPts val="229"/>
              </a:spcBef>
            </a:pPr>
            <a:r>
              <a:rPr sz="1000" spc="-60" dirty="0">
                <a:latin typeface="Trebuchet MS"/>
                <a:cs typeface="Trebuchet MS"/>
              </a:rPr>
              <a:t>Baccalauréat </a:t>
            </a:r>
            <a:r>
              <a:rPr sz="1000" spc="-45" dirty="0">
                <a:latin typeface="Trebuchet MS"/>
                <a:cs typeface="Trebuchet MS"/>
              </a:rPr>
              <a:t>professionnel </a:t>
            </a:r>
            <a:r>
              <a:rPr sz="1000" spc="-60" dirty="0">
                <a:latin typeface="Trebuchet MS"/>
                <a:cs typeface="Trebuchet MS"/>
              </a:rPr>
              <a:t>installateur </a:t>
            </a:r>
            <a:r>
              <a:rPr sz="1000" spc="-50" dirty="0">
                <a:latin typeface="Trebuchet MS"/>
                <a:cs typeface="Trebuchet MS"/>
              </a:rPr>
              <a:t>en  </a:t>
            </a:r>
            <a:r>
              <a:rPr sz="1000" spc="-65" dirty="0">
                <a:latin typeface="Trebuchet MS"/>
                <a:cs typeface="Trebuchet MS"/>
              </a:rPr>
              <a:t>chauffage, </a:t>
            </a:r>
            <a:r>
              <a:rPr sz="1000" spc="-60" dirty="0">
                <a:latin typeface="Trebuchet MS"/>
                <a:cs typeface="Trebuchet MS"/>
              </a:rPr>
              <a:t>climatisation </a:t>
            </a:r>
            <a:r>
              <a:rPr sz="1000" spc="-65" dirty="0">
                <a:latin typeface="Trebuchet MS"/>
                <a:cs typeface="Trebuchet MS"/>
              </a:rPr>
              <a:t>et </a:t>
            </a:r>
            <a:r>
              <a:rPr sz="1000" spc="-50" dirty="0">
                <a:latin typeface="Trebuchet MS"/>
                <a:cs typeface="Trebuchet MS"/>
              </a:rPr>
              <a:t>énergies</a:t>
            </a:r>
            <a:r>
              <a:rPr sz="1000" spc="80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renouvelables</a:t>
            </a:r>
            <a:endParaRPr sz="1000">
              <a:latin typeface="Trebuchet MS"/>
              <a:cs typeface="Trebuchet MS"/>
            </a:endParaRPr>
          </a:p>
          <a:p>
            <a:pPr marL="29845" algn="ctr">
              <a:lnSpc>
                <a:spcPts val="1065"/>
              </a:lnSpc>
            </a:pPr>
            <a:r>
              <a:rPr sz="1000" spc="-30" dirty="0">
                <a:latin typeface="Trebuchet MS"/>
                <a:cs typeface="Trebuchet MS"/>
              </a:rPr>
              <a:t>« </a:t>
            </a:r>
            <a:r>
              <a:rPr sz="1000" spc="-60" dirty="0">
                <a:latin typeface="Trebuchet MS"/>
                <a:cs typeface="Trebuchet MS"/>
              </a:rPr>
              <a:t>ICCER </a:t>
            </a:r>
            <a:r>
              <a:rPr sz="1000" spc="-30" dirty="0">
                <a:latin typeface="Trebuchet MS"/>
                <a:cs typeface="Trebuchet MS"/>
              </a:rPr>
              <a:t>» </a:t>
            </a:r>
            <a:r>
              <a:rPr sz="1000" spc="-35" dirty="0">
                <a:latin typeface="Trebuchet MS"/>
                <a:cs typeface="Trebuchet MS"/>
              </a:rPr>
              <a:t>session</a:t>
            </a:r>
            <a:r>
              <a:rPr sz="1000" spc="-130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2024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93360" y="2010536"/>
            <a:ext cx="2038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+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51020" y="1540763"/>
            <a:ext cx="2644140" cy="307975"/>
          </a:xfrm>
          <a:prstGeom prst="rect">
            <a:avLst/>
          </a:prstGeom>
          <a:solidFill>
            <a:srgbClr val="A9D18E"/>
          </a:solidFill>
        </p:spPr>
        <p:txBody>
          <a:bodyPr vert="horz" wrap="square" lIns="0" tIns="3556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80"/>
              </a:spcBef>
            </a:pPr>
            <a:r>
              <a:rPr sz="1400" b="1" spc="-30" dirty="0">
                <a:latin typeface="Arial"/>
                <a:cs typeface="Arial"/>
              </a:rPr>
              <a:t>ÉVALUATION </a:t>
            </a:r>
            <a:r>
              <a:rPr sz="1400" b="1" spc="-5" dirty="0">
                <a:latin typeface="Arial"/>
                <a:cs typeface="Arial"/>
              </a:rPr>
              <a:t>ÉPREUVE</a:t>
            </a:r>
            <a:r>
              <a:rPr sz="1400" b="1" spc="70" dirty="0"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Arial"/>
                <a:cs typeface="Arial"/>
              </a:rPr>
              <a:t>E31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8051800" y="5688736"/>
          <a:ext cx="3731260" cy="9310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3665"/>
                <a:gridCol w="67310"/>
                <a:gridCol w="514985"/>
                <a:gridCol w="495300"/>
              </a:tblGrid>
              <a:tr h="159524">
                <a:tc>
                  <a:txBody>
                    <a:bodyPr/>
                    <a:lstStyle/>
                    <a:p>
                      <a:pPr marL="7620">
                        <a:lnSpc>
                          <a:spcPts val="1155"/>
                        </a:lnSpc>
                      </a:pPr>
                      <a:r>
                        <a:rPr sz="1200" spc="-7" baseline="3472" dirty="0">
                          <a:latin typeface="Arial"/>
                          <a:cs typeface="Arial"/>
                        </a:rPr>
                        <a:t>Note "brute" obtenue par </a:t>
                      </a:r>
                      <a:r>
                        <a:rPr sz="1200" baseline="3472" dirty="0">
                          <a:latin typeface="Arial"/>
                          <a:cs typeface="Arial"/>
                        </a:rPr>
                        <a:t>calcul automatique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- </a:t>
                      </a:r>
                      <a:r>
                        <a:rPr sz="1000" b="1" spc="-5" dirty="0">
                          <a:solidFill>
                            <a:srgbClr val="385622"/>
                          </a:solidFill>
                          <a:latin typeface="Arial"/>
                          <a:cs typeface="Arial"/>
                        </a:rPr>
                        <a:t>E31.a</a:t>
                      </a:r>
                      <a:r>
                        <a:rPr sz="1000" b="1" spc="70" dirty="0">
                          <a:solidFill>
                            <a:srgbClr val="38562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aseline="3472" dirty="0">
                          <a:latin typeface="Arial"/>
                          <a:cs typeface="Arial"/>
                        </a:rPr>
                        <a:t>:</a:t>
                      </a:r>
                      <a:endParaRPr sz="1200" baseline="3472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5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!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53823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5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10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20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538235"/>
                    </a:solidFill>
                  </a:tcPr>
                </a:tc>
              </a:tr>
              <a:tr h="159512">
                <a:tc>
                  <a:txBody>
                    <a:bodyPr/>
                    <a:lstStyle/>
                    <a:p>
                      <a:pPr marL="7620">
                        <a:lnSpc>
                          <a:spcPts val="1155"/>
                        </a:lnSpc>
                      </a:pPr>
                      <a:r>
                        <a:rPr sz="1200" spc="-7" baseline="3472" dirty="0">
                          <a:latin typeface="Arial"/>
                          <a:cs typeface="Arial"/>
                        </a:rPr>
                        <a:t>Note "brute" obtenue par </a:t>
                      </a:r>
                      <a:r>
                        <a:rPr sz="1200" baseline="3472" dirty="0">
                          <a:latin typeface="Arial"/>
                          <a:cs typeface="Arial"/>
                        </a:rPr>
                        <a:t>calcul automatique - </a:t>
                      </a:r>
                      <a:r>
                        <a:rPr sz="1000" b="1" spc="-5" dirty="0">
                          <a:solidFill>
                            <a:srgbClr val="6FAC46"/>
                          </a:solidFill>
                          <a:latin typeface="Arial"/>
                          <a:cs typeface="Arial"/>
                        </a:rPr>
                        <a:t>E31.b</a:t>
                      </a:r>
                      <a:r>
                        <a:rPr sz="1000" b="1" spc="25" dirty="0">
                          <a:solidFill>
                            <a:srgbClr val="6FAC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aseline="3472" dirty="0">
                          <a:latin typeface="Arial"/>
                          <a:cs typeface="Arial"/>
                        </a:rPr>
                        <a:t>:</a:t>
                      </a:r>
                      <a:endParaRPr sz="1200" baseline="3472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5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!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6FAC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5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10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20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6FAC46"/>
                    </a:solidFill>
                  </a:tcPr>
                </a:tc>
              </a:tr>
              <a:tr h="159512">
                <a:tc>
                  <a:txBody>
                    <a:bodyPr/>
                    <a:lstStyle/>
                    <a:p>
                      <a:pPr marL="7620">
                        <a:lnSpc>
                          <a:spcPts val="1155"/>
                        </a:lnSpc>
                      </a:pPr>
                      <a:r>
                        <a:rPr sz="1200" spc="-7" baseline="3472" dirty="0">
                          <a:latin typeface="Arial"/>
                          <a:cs typeface="Arial"/>
                        </a:rPr>
                        <a:t>Note "brute" obtenue par </a:t>
                      </a:r>
                      <a:r>
                        <a:rPr sz="1200" b="1" spc="-7" baseline="3472" dirty="0">
                          <a:latin typeface="Arial"/>
                          <a:cs typeface="Arial"/>
                        </a:rPr>
                        <a:t>calcul </a:t>
                      </a:r>
                      <a:r>
                        <a:rPr sz="1200" b="1" baseline="3472" dirty="0">
                          <a:latin typeface="Arial"/>
                          <a:cs typeface="Arial"/>
                        </a:rPr>
                        <a:t>automatique </a:t>
                      </a:r>
                      <a:r>
                        <a:rPr sz="1200" baseline="3472" dirty="0">
                          <a:latin typeface="Arial"/>
                          <a:cs typeface="Arial"/>
                        </a:rPr>
                        <a:t>-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E31</a:t>
                      </a:r>
                      <a:r>
                        <a:rPr sz="1000" b="1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aseline="3472" dirty="0">
                          <a:latin typeface="Arial"/>
                          <a:cs typeface="Arial"/>
                        </a:rPr>
                        <a:t>:</a:t>
                      </a:r>
                      <a:endParaRPr sz="1200" baseline="3472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1155"/>
                        </a:lnSpc>
                      </a:pPr>
                      <a:r>
                        <a:rPr sz="1000" i="1" spc="-10" dirty="0">
                          <a:latin typeface="Arial"/>
                          <a:cs typeface="Arial"/>
                        </a:rPr>
                        <a:t>0,00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5"/>
                        </a:lnSpc>
                      </a:pPr>
                      <a:r>
                        <a:rPr sz="1000" i="1" spc="-10" dirty="0">
                          <a:latin typeface="Arial"/>
                          <a:cs typeface="Arial"/>
                        </a:rPr>
                        <a:t>/20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</a:tr>
              <a:tr h="159639">
                <a:tc>
                  <a:txBody>
                    <a:bodyPr/>
                    <a:lstStyle/>
                    <a:p>
                      <a:pPr marL="372110">
                        <a:lnSpc>
                          <a:spcPts val="1110"/>
                        </a:lnSpc>
                        <a:spcBef>
                          <a:spcPts val="50"/>
                        </a:spcBef>
                      </a:pPr>
                      <a:r>
                        <a:rPr sz="1200" b="1" spc="-7" baseline="3472" dirty="0">
                          <a:latin typeface="Arial"/>
                          <a:cs typeface="Arial"/>
                        </a:rPr>
                        <a:t>Note </a:t>
                      </a:r>
                      <a:r>
                        <a:rPr sz="1200" b="1" baseline="3472" dirty="0">
                          <a:latin typeface="Arial"/>
                          <a:cs typeface="Arial"/>
                        </a:rPr>
                        <a:t>proposée par le </a:t>
                      </a:r>
                      <a:r>
                        <a:rPr sz="1200" b="1" spc="-7" baseline="3472" dirty="0">
                          <a:latin typeface="Arial"/>
                          <a:cs typeface="Arial"/>
                        </a:rPr>
                        <a:t>jury </a:t>
                      </a:r>
                      <a:r>
                        <a:rPr sz="1200" b="1" baseline="3472" dirty="0">
                          <a:latin typeface="Arial"/>
                          <a:cs typeface="Arial"/>
                        </a:rPr>
                        <a:t>pour l'épreuve </a:t>
                      </a:r>
                      <a:r>
                        <a:rPr sz="10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E31</a:t>
                      </a:r>
                      <a:r>
                        <a:rPr sz="1000" b="1" spc="-6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baseline="3472" dirty="0">
                          <a:latin typeface="Arial"/>
                          <a:cs typeface="Arial"/>
                        </a:rPr>
                        <a:t>:</a:t>
                      </a:r>
                      <a:endParaRPr sz="1200" baseline="3472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A9D18E"/>
                    </a:solidFill>
                  </a:tcPr>
                </a:tc>
              </a:tr>
              <a:tr h="2928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1000" b="1" spc="-2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253390" y="1876805"/>
            <a:ext cx="240792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dirty="0">
                <a:latin typeface="Carlito"/>
                <a:cs typeface="Carlito"/>
              </a:rPr>
              <a:t>« </a:t>
            </a:r>
            <a:r>
              <a:rPr sz="1050" spc="-5" dirty="0">
                <a:latin typeface="Carlito"/>
                <a:cs typeface="Carlito"/>
              </a:rPr>
              <a:t>Extrait </a:t>
            </a:r>
            <a:r>
              <a:rPr sz="1050" dirty="0">
                <a:latin typeface="Carlito"/>
                <a:cs typeface="Carlito"/>
              </a:rPr>
              <a:t>de la grille </a:t>
            </a:r>
            <a:r>
              <a:rPr sz="1050" spc="-5" dirty="0">
                <a:latin typeface="Carlito"/>
                <a:cs typeface="Carlito"/>
              </a:rPr>
              <a:t>nationale </a:t>
            </a:r>
            <a:r>
              <a:rPr sz="1050" dirty="0">
                <a:latin typeface="Carlito"/>
                <a:cs typeface="Carlito"/>
              </a:rPr>
              <a:t>épreuve E31</a:t>
            </a:r>
            <a:r>
              <a:rPr sz="1050" spc="-120" dirty="0">
                <a:latin typeface="Carlito"/>
                <a:cs typeface="Carlito"/>
              </a:rPr>
              <a:t> </a:t>
            </a:r>
            <a:r>
              <a:rPr sz="1050" dirty="0">
                <a:latin typeface="Carlito"/>
                <a:cs typeface="Carlito"/>
              </a:rPr>
              <a:t>»</a:t>
            </a:r>
            <a:endParaRPr sz="1050">
              <a:latin typeface="Carlito"/>
              <a:cs typeface="Carlito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275970" y="2072513"/>
          <a:ext cx="4457698" cy="45799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4980"/>
                <a:gridCol w="978534"/>
                <a:gridCol w="1991994"/>
                <a:gridCol w="166370"/>
                <a:gridCol w="150495"/>
                <a:gridCol w="150495"/>
                <a:gridCol w="150495"/>
                <a:gridCol w="155575"/>
                <a:gridCol w="238760"/>
              </a:tblGrid>
              <a:tr h="159003">
                <a:tc gridSpan="3">
                  <a:txBody>
                    <a:bodyPr/>
                    <a:lstStyle/>
                    <a:p>
                      <a:pPr marL="29210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500" b="1" spc="-5" dirty="0">
                          <a:latin typeface="Arial"/>
                          <a:cs typeface="Arial"/>
                        </a:rPr>
                        <a:t>Baccalauréat professionnel Installateur en Chauffage, Climatisation et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Énergies</a:t>
                      </a:r>
                      <a:r>
                        <a:rPr sz="5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Renouvelables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28D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4"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500" b="1" dirty="0">
                          <a:latin typeface="Arial"/>
                          <a:cs typeface="Arial"/>
                        </a:rPr>
                        <a:t>non</a:t>
                      </a:r>
                      <a:r>
                        <a:rPr sz="5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évaluée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4191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34620">
                        <a:lnSpc>
                          <a:spcPts val="585"/>
                        </a:lnSpc>
                      </a:pPr>
                      <a:r>
                        <a:rPr sz="500" b="1" spc="-5" dirty="0">
                          <a:latin typeface="Arial"/>
                          <a:cs typeface="Arial"/>
                        </a:rPr>
                        <a:t>Niveaux</a:t>
                      </a:r>
                      <a:r>
                        <a:rPr sz="5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de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178435">
                        <a:lnSpc>
                          <a:spcPts val="520"/>
                        </a:lnSpc>
                        <a:spcBef>
                          <a:spcPts val="45"/>
                        </a:spcBef>
                      </a:pPr>
                      <a:r>
                        <a:rPr sz="500" b="1" spc="-5" dirty="0">
                          <a:latin typeface="Arial"/>
                          <a:cs typeface="Arial"/>
                        </a:rPr>
                        <a:t>maîtrise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  <a:p>
                      <a:pPr marL="133350" marR="126364" indent="10160">
                        <a:lnSpc>
                          <a:spcPct val="107500"/>
                        </a:lnSpc>
                      </a:pPr>
                      <a:r>
                        <a:rPr sz="4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Poids </a:t>
                      </a:r>
                      <a:r>
                        <a:rPr sz="4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de la  compé</a:t>
                      </a:r>
                      <a:r>
                        <a:rPr sz="4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4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400" b="1" spc="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nc</a:t>
                      </a:r>
                      <a:r>
                        <a:rPr sz="4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400">
                        <a:latin typeface="Arial"/>
                        <a:cs typeface="Arial"/>
                      </a:endParaRPr>
                    </a:p>
                  </a:txBody>
                  <a:tcPr marL="0" marR="0" marT="5080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</a:tr>
              <a:tr h="77343">
                <a:tc>
                  <a:txBody>
                    <a:bodyPr/>
                    <a:lstStyle/>
                    <a:p>
                      <a:pPr marL="25400">
                        <a:lnSpc>
                          <a:spcPts val="509"/>
                        </a:lnSpc>
                      </a:pPr>
                      <a:r>
                        <a:rPr sz="500" b="1" dirty="0">
                          <a:latin typeface="Arial"/>
                          <a:cs typeface="Arial"/>
                        </a:rPr>
                        <a:t>Nom</a:t>
                      </a:r>
                      <a:r>
                        <a:rPr sz="5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: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73355">
                        <a:lnSpc>
                          <a:spcPts val="509"/>
                        </a:lnSpc>
                      </a:pPr>
                      <a:r>
                        <a:rPr sz="500" b="1" dirty="0">
                          <a:latin typeface="Arial"/>
                          <a:cs typeface="Arial"/>
                        </a:rPr>
                        <a:t>Nom1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9"/>
                        </a:lnSpc>
                      </a:pPr>
                      <a:r>
                        <a:rPr sz="500" b="1" dirty="0">
                          <a:latin typeface="Arial"/>
                          <a:cs typeface="Arial"/>
                        </a:rPr>
                        <a:t>E31 :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Réalisation et mise en service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500" b="1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l'installation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1910" marB="0" vert="vert27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300" b="1" spc="-5" dirty="0">
                          <a:latin typeface="Arial"/>
                          <a:cs typeface="Arial"/>
                        </a:rPr>
                        <a:t>non</a:t>
                      </a:r>
                      <a:r>
                        <a:rPr sz="3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" b="1" spc="-5" dirty="0">
                          <a:latin typeface="Arial"/>
                          <a:cs typeface="Arial"/>
                        </a:rPr>
                        <a:t>maîtrisées</a:t>
                      </a:r>
                      <a:endParaRPr sz="300">
                        <a:latin typeface="Arial"/>
                        <a:cs typeface="Arial"/>
                      </a:endParaRPr>
                    </a:p>
                  </a:txBody>
                  <a:tcPr marL="0" marR="0" marT="6350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67945" marR="15875" indent="-44450">
                        <a:lnSpc>
                          <a:spcPct val="106700"/>
                        </a:lnSpc>
                        <a:spcBef>
                          <a:spcPts val="180"/>
                        </a:spcBef>
                      </a:pPr>
                      <a:r>
                        <a:rPr sz="3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3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3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300" b="1" spc="-5" dirty="0">
                          <a:latin typeface="Arial"/>
                          <a:cs typeface="Arial"/>
                        </a:rPr>
                        <a:t>uff</a:t>
                      </a:r>
                      <a:r>
                        <a:rPr sz="300" b="1" dirty="0">
                          <a:latin typeface="Arial"/>
                          <a:cs typeface="Arial"/>
                        </a:rPr>
                        <a:t>isa</a:t>
                      </a:r>
                      <a:r>
                        <a:rPr sz="300" b="1" spc="-15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3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3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300" b="1" dirty="0">
                          <a:latin typeface="Arial"/>
                          <a:cs typeface="Arial"/>
                        </a:rPr>
                        <a:t>t  </a:t>
                      </a:r>
                      <a:r>
                        <a:rPr sz="300" b="1" spc="-5" dirty="0">
                          <a:latin typeface="Arial"/>
                          <a:cs typeface="Arial"/>
                        </a:rPr>
                        <a:t>maîtrisées</a:t>
                      </a:r>
                      <a:endParaRPr sz="300">
                        <a:latin typeface="Arial"/>
                        <a:cs typeface="Arial"/>
                      </a:endParaRPr>
                    </a:p>
                  </a:txBody>
                  <a:tcPr marL="0" marR="0" marT="22860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300" b="1" spc="-5" dirty="0">
                          <a:latin typeface="Arial"/>
                          <a:cs typeface="Arial"/>
                        </a:rPr>
                        <a:t>maîtrisées</a:t>
                      </a:r>
                      <a:endParaRPr sz="300">
                        <a:latin typeface="Arial"/>
                        <a:cs typeface="Arial"/>
                      </a:endParaRPr>
                    </a:p>
                  </a:txBody>
                  <a:tcPr marL="0" marR="0" marT="6350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350">
                        <a:latin typeface="Times New Roman"/>
                        <a:cs typeface="Times New Roman"/>
                      </a:endParaRPr>
                    </a:p>
                    <a:p>
                      <a:pPr marL="222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300" b="1" spc="-5" dirty="0">
                          <a:latin typeface="Arial"/>
                          <a:cs typeface="Arial"/>
                        </a:rPr>
                        <a:t>bien</a:t>
                      </a:r>
                      <a:r>
                        <a:rPr sz="3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" b="1" spc="-5" dirty="0">
                          <a:latin typeface="Arial"/>
                          <a:cs typeface="Arial"/>
                        </a:rPr>
                        <a:t>maîtrisées</a:t>
                      </a:r>
                      <a:endParaRPr sz="300">
                        <a:latin typeface="Arial"/>
                        <a:cs typeface="Arial"/>
                      </a:endParaRPr>
                    </a:p>
                  </a:txBody>
                  <a:tcPr marL="0" marR="0" marT="1270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</a:tr>
              <a:tr h="2472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500" b="1" dirty="0">
                          <a:latin typeface="Arial"/>
                          <a:cs typeface="Arial"/>
                        </a:rPr>
                        <a:t>Prénom</a:t>
                      </a:r>
                      <a:r>
                        <a:rPr sz="5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: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1733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500" b="1" dirty="0">
                          <a:latin typeface="Arial"/>
                          <a:cs typeface="Arial"/>
                        </a:rPr>
                        <a:t>Prénom1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500" b="1" dirty="0">
                          <a:latin typeface="Arial"/>
                          <a:cs typeface="Arial"/>
                        </a:rPr>
                        <a:t>Grille</a:t>
                      </a:r>
                      <a:r>
                        <a:rPr sz="5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d'évaluation</a:t>
                      </a:r>
                      <a:r>
                        <a:rPr sz="5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pour</a:t>
                      </a:r>
                      <a:r>
                        <a:rPr sz="5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les</a:t>
                      </a:r>
                      <a:r>
                        <a:rPr sz="5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candidats</a:t>
                      </a:r>
                      <a:r>
                        <a:rPr sz="5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inscrits</a:t>
                      </a:r>
                      <a:r>
                        <a:rPr sz="5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5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mode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500" b="1" dirty="0">
                          <a:latin typeface="Arial"/>
                          <a:cs typeface="Arial"/>
                        </a:rPr>
                        <a:t>PONCTUEL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1910" marB="0" vert="vert27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2860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70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</a:tr>
              <a:tr h="77343">
                <a:tc gridSpan="2">
                  <a:txBody>
                    <a:bodyPr/>
                    <a:lstStyle/>
                    <a:p>
                      <a:pPr marL="377190">
                        <a:lnSpc>
                          <a:spcPts val="509"/>
                        </a:lnSpc>
                      </a:pPr>
                      <a:r>
                        <a:rPr sz="500" b="1" spc="-5" dirty="0">
                          <a:latin typeface="Arial"/>
                          <a:cs typeface="Arial"/>
                        </a:rPr>
                        <a:t>Compétences</a:t>
                      </a:r>
                      <a:r>
                        <a:rPr sz="5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évaluées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4B3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9"/>
                        </a:lnSpc>
                      </a:pPr>
                      <a:r>
                        <a:rPr sz="500" b="1" spc="-5" dirty="0">
                          <a:latin typeface="Arial"/>
                          <a:cs typeface="Arial"/>
                        </a:rPr>
                        <a:t>Indicateurs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5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performance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4B3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1910" marB="0" vert="vert27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509"/>
                        </a:lnSpc>
                      </a:pPr>
                      <a:r>
                        <a:rPr sz="500" b="1" dirty="0">
                          <a:latin typeface="Arial"/>
                          <a:cs typeface="Arial"/>
                        </a:rPr>
                        <a:t>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509"/>
                        </a:lnSpc>
                      </a:pPr>
                      <a:r>
                        <a:rPr sz="500" b="1" dirty="0">
                          <a:latin typeface="Arial"/>
                          <a:cs typeface="Arial"/>
                        </a:rPr>
                        <a:t>2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509"/>
                        </a:lnSpc>
                      </a:pPr>
                      <a:r>
                        <a:rPr sz="500" b="1" dirty="0">
                          <a:latin typeface="Arial"/>
                          <a:cs typeface="Arial"/>
                        </a:rPr>
                        <a:t>3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9"/>
                        </a:lnSpc>
                      </a:pPr>
                      <a:r>
                        <a:rPr sz="500" b="1" dirty="0">
                          <a:latin typeface="Arial"/>
                          <a:cs typeface="Arial"/>
                        </a:rPr>
                        <a:t>4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</a:tr>
              <a:tr h="139445">
                <a:tc gridSpan="9">
                  <a:txBody>
                    <a:bodyPr/>
                    <a:lstStyle/>
                    <a:p>
                      <a:pPr marL="1233805">
                        <a:lnSpc>
                          <a:spcPts val="1000"/>
                        </a:lnSpc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E31.a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: Réalisation d'une</a:t>
                      </a:r>
                      <a:r>
                        <a:rPr sz="9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installation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77343">
                <a:tc gridSpan="2">
                  <a:txBody>
                    <a:bodyPr/>
                    <a:lstStyle/>
                    <a:p>
                      <a:pPr marL="25400">
                        <a:lnSpc>
                          <a:spcPts val="509"/>
                        </a:lnSpc>
                      </a:pPr>
                      <a:r>
                        <a:rPr sz="500" b="1" dirty="0">
                          <a:latin typeface="Arial"/>
                          <a:cs typeface="Arial"/>
                        </a:rPr>
                        <a:t>C4 :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Organiser et sécuriser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son</a:t>
                      </a:r>
                      <a:r>
                        <a:rPr sz="5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intervention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25730">
                        <a:lnSpc>
                          <a:spcPts val="509"/>
                        </a:lnSpc>
                      </a:pPr>
                      <a:r>
                        <a:rPr sz="500" b="1" spc="-5" dirty="0">
                          <a:latin typeface="Arial"/>
                          <a:cs typeface="Arial"/>
                        </a:rPr>
                        <a:t>10%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</a:tr>
              <a:tr h="48513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25400" marR="288290">
                        <a:lnSpc>
                          <a:spcPct val="108000"/>
                        </a:lnSpc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Organiser son poste de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travail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et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5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zone  d’intervention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585"/>
                        </a:lnSpc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Les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spécificités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du chantier sont prises en</a:t>
                      </a:r>
                      <a:r>
                        <a:rPr sz="5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compte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Les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anomalies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techniques sont repérées et</a:t>
                      </a:r>
                      <a:r>
                        <a:rPr sz="5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signalées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25400" marR="64135">
                        <a:lnSpc>
                          <a:spcPts val="650"/>
                        </a:lnSpc>
                        <a:spcBef>
                          <a:spcPts val="15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poste</a:t>
                      </a:r>
                      <a:r>
                        <a:rPr sz="5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travail</a:t>
                      </a:r>
                      <a:r>
                        <a:rPr sz="5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est</a:t>
                      </a:r>
                      <a:r>
                        <a:rPr sz="5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approvisionné</a:t>
                      </a:r>
                      <a:r>
                        <a:rPr sz="5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5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matériels</a:t>
                      </a:r>
                      <a:r>
                        <a:rPr sz="5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et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 outillages</a:t>
                      </a:r>
                      <a:r>
                        <a:rPr sz="5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avec  méthode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5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lieu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d'activité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est</a:t>
                      </a:r>
                      <a:r>
                        <a:rPr sz="5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restitué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quotidiennement</a:t>
                      </a:r>
                      <a:r>
                        <a:rPr sz="5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conformément</a:t>
                      </a:r>
                      <a:r>
                        <a:rPr sz="5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aux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25400">
                        <a:lnSpc>
                          <a:spcPts val="520"/>
                        </a:lnSpc>
                        <a:spcBef>
                          <a:spcPts val="50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règles d'hygiène et de</a:t>
                      </a:r>
                      <a:r>
                        <a:rPr sz="5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sécurité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5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25%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</a:tr>
              <a:tr h="32194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 marL="25400" marR="350520">
                        <a:lnSpc>
                          <a:spcPct val="108000"/>
                        </a:lnSpc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Sécuriser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poste de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travail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et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5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zone  d’intervention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585"/>
                        </a:lnSpc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Les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règles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de santé et de sécurité au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travail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sont</a:t>
                      </a:r>
                      <a:r>
                        <a:rPr sz="5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respectées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25400" marR="29845">
                        <a:lnSpc>
                          <a:spcPct val="106000"/>
                        </a:lnSpc>
                        <a:spcBef>
                          <a:spcPts val="10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Les contraintes propres au poste de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travail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et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à la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zone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d'intervention  y compris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environnementales sont prises en</a:t>
                      </a:r>
                      <a:r>
                        <a:rPr sz="5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compte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25400">
                        <a:lnSpc>
                          <a:spcPts val="520"/>
                        </a:lnSpc>
                        <a:spcBef>
                          <a:spcPts val="50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Les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équipements spécifiques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sont</a:t>
                      </a:r>
                      <a:r>
                        <a:rPr sz="5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certifiés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5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25%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</a:tr>
              <a:tr h="322072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Organiser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l’intervention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585"/>
                        </a:lnSpc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Les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activités</a:t>
                      </a:r>
                      <a:r>
                        <a:rPr sz="5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sont organisées de</a:t>
                      </a:r>
                      <a:r>
                        <a:rPr sz="5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manière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chronologique</a:t>
                      </a:r>
                      <a:r>
                        <a:rPr sz="5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et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méthodique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25400" marR="76200">
                        <a:lnSpc>
                          <a:spcPts val="650"/>
                        </a:lnSpc>
                        <a:spcBef>
                          <a:spcPts val="15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Les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activités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sont (ré)organisées en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fonction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des aléas (techniques,  organisationnels,</a:t>
                      </a:r>
                      <a:r>
                        <a:rPr sz="5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…)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5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50%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</a:tr>
              <a:tr h="77343">
                <a:tc gridSpan="3">
                  <a:txBody>
                    <a:bodyPr/>
                    <a:lstStyle/>
                    <a:p>
                      <a:pPr marL="25400">
                        <a:lnSpc>
                          <a:spcPts val="509"/>
                        </a:lnSpc>
                      </a:pPr>
                      <a:r>
                        <a:rPr sz="500" b="1" dirty="0">
                          <a:latin typeface="Arial"/>
                          <a:cs typeface="Arial"/>
                        </a:rPr>
                        <a:t>C5 :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Réceptionner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les</a:t>
                      </a:r>
                      <a:r>
                        <a:rPr sz="5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approvisionnements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 marL="2540" algn="ctr">
                        <a:lnSpc>
                          <a:spcPts val="509"/>
                        </a:lnSpc>
                      </a:pPr>
                      <a:r>
                        <a:rPr sz="500" b="1" spc="-5" dirty="0">
                          <a:latin typeface="Arial"/>
                          <a:cs typeface="Arial"/>
                        </a:rPr>
                        <a:t>10%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0360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500" dirty="0">
                          <a:latin typeface="Arial"/>
                          <a:cs typeface="Arial"/>
                        </a:rPr>
                        <a:t>Vérifier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conformité</a:t>
                      </a:r>
                      <a:r>
                        <a:rPr sz="5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5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5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livraison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585"/>
                        </a:lnSpc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Les caractéristiques techniques sont</a:t>
                      </a:r>
                      <a:r>
                        <a:rPr sz="5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vérifiées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Les quantités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sont</a:t>
                      </a:r>
                      <a:r>
                        <a:rPr sz="5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contrôlées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Les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éventuelles anomalies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sont</a:t>
                      </a:r>
                      <a:r>
                        <a:rPr sz="5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consignées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25400" marR="117475">
                        <a:lnSpc>
                          <a:spcPct val="106000"/>
                        </a:lnSpc>
                        <a:spcBef>
                          <a:spcPts val="15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Les bons de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livraison,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bons de garantie et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notices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techniques sont 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recueillis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5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50%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</a:tr>
              <a:tr h="40347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500" dirty="0">
                          <a:latin typeface="Arial"/>
                          <a:cs typeface="Arial"/>
                        </a:rPr>
                        <a:t>Stocker les matériels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et</a:t>
                      </a:r>
                      <a:r>
                        <a:rPr sz="5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matériaux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590"/>
                        </a:lnSpc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Les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accès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et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les circulations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sont</a:t>
                      </a:r>
                      <a:r>
                        <a:rPr sz="5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préservés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Les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conditions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de stockage données sont</a:t>
                      </a:r>
                      <a:r>
                        <a:rPr sz="5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respectées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25400" marR="102870">
                        <a:lnSpc>
                          <a:spcPts val="650"/>
                        </a:lnSpc>
                        <a:spcBef>
                          <a:spcPts val="15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Les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principes</a:t>
                      </a:r>
                      <a:r>
                        <a:rPr sz="5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5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prévention</a:t>
                      </a:r>
                      <a:r>
                        <a:rPr sz="5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des</a:t>
                      </a:r>
                      <a:r>
                        <a:rPr sz="5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risques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liés</a:t>
                      </a:r>
                      <a:r>
                        <a:rPr sz="5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à</a:t>
                      </a:r>
                      <a:r>
                        <a:rPr sz="5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l’activité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physique 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(PRAP)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sont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appliqués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25400">
                        <a:lnSpc>
                          <a:spcPts val="520"/>
                        </a:lnSpc>
                        <a:spcBef>
                          <a:spcPts val="5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Les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matériels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de manutention sont</a:t>
                      </a:r>
                      <a:r>
                        <a:rPr sz="5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utilisés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5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50%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</a:tr>
              <a:tr h="77470">
                <a:tc gridSpan="3">
                  <a:txBody>
                    <a:bodyPr/>
                    <a:lstStyle/>
                    <a:p>
                      <a:pPr marL="25400">
                        <a:lnSpc>
                          <a:spcPts val="509"/>
                        </a:lnSpc>
                      </a:pPr>
                      <a:r>
                        <a:rPr sz="500" b="1" dirty="0">
                          <a:latin typeface="Arial"/>
                          <a:cs typeface="Arial"/>
                        </a:rPr>
                        <a:t>C6 :</a:t>
                      </a:r>
                      <a:r>
                        <a:rPr sz="5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Réaliser</a:t>
                      </a:r>
                      <a:r>
                        <a:rPr sz="5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une</a:t>
                      </a:r>
                      <a:r>
                        <a:rPr sz="5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installation</a:t>
                      </a:r>
                      <a:r>
                        <a:rPr sz="5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5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adoptant</a:t>
                      </a:r>
                      <a:r>
                        <a:rPr sz="5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une</a:t>
                      </a:r>
                      <a:r>
                        <a:rPr sz="5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attitude</a:t>
                      </a:r>
                      <a:r>
                        <a:rPr sz="5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écoresponsable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25730">
                        <a:lnSpc>
                          <a:spcPts val="509"/>
                        </a:lnSpc>
                      </a:pPr>
                      <a:r>
                        <a:rPr sz="500" b="1" spc="-5" dirty="0">
                          <a:latin typeface="Arial"/>
                          <a:cs typeface="Arial"/>
                        </a:rPr>
                        <a:t>70%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</a:tr>
              <a:tr h="40347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500" dirty="0">
                          <a:latin typeface="Arial"/>
                          <a:cs typeface="Arial"/>
                        </a:rPr>
                        <a:t>Implanter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les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matériels</a:t>
                      </a:r>
                      <a:r>
                        <a:rPr sz="5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et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les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supports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590"/>
                        </a:lnSpc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L’implantation des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appareils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et supports est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conforme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aux</a:t>
                      </a:r>
                      <a:r>
                        <a:rPr sz="5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consignes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25400" marR="54610">
                        <a:lnSpc>
                          <a:spcPct val="106000"/>
                        </a:lnSpc>
                        <a:spcBef>
                          <a:spcPts val="10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la hiérarchie,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aux prescriptions techniques, règlementaires et aux 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normes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5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vigueur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25400" marR="120650">
                        <a:lnSpc>
                          <a:spcPct val="106000"/>
                        </a:lnSpc>
                        <a:spcBef>
                          <a:spcPts val="10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Les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fixations</a:t>
                      </a:r>
                      <a:r>
                        <a:rPr sz="5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sont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adaptées</a:t>
                      </a:r>
                      <a:r>
                        <a:rPr sz="5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à</a:t>
                      </a:r>
                      <a:r>
                        <a:rPr sz="5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5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nature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paroi,</a:t>
                      </a:r>
                      <a:r>
                        <a:rPr sz="5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aux charges et  aux prescriptions du</a:t>
                      </a:r>
                      <a:r>
                        <a:rPr sz="5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fabricant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5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10%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</a:tr>
              <a:tr h="403542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Réaliser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les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réseaux</a:t>
                      </a:r>
                      <a:r>
                        <a:rPr sz="5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fluidiques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590"/>
                        </a:lnSpc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Les réseaux sont façonnés, posés et raccordés conformément</a:t>
                      </a:r>
                      <a:r>
                        <a:rPr sz="5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aux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25400" marR="373380">
                        <a:lnSpc>
                          <a:spcPct val="106000"/>
                        </a:lnSpc>
                        <a:spcBef>
                          <a:spcPts val="10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consignes de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la hiérarchie,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aux prescriptions techniques,  règlementaires et aux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normes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5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vigueur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25400" marR="280670">
                        <a:lnSpc>
                          <a:spcPct val="106000"/>
                        </a:lnSpc>
                        <a:spcBef>
                          <a:spcPts val="10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5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travail</a:t>
                      </a:r>
                      <a:r>
                        <a:rPr sz="5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est</a:t>
                      </a:r>
                      <a:r>
                        <a:rPr sz="5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soigné,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niveau</a:t>
                      </a:r>
                      <a:r>
                        <a:rPr sz="5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qualité</a:t>
                      </a:r>
                      <a:r>
                        <a:rPr sz="5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attendu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est</a:t>
                      </a:r>
                      <a:r>
                        <a:rPr sz="5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atteint. 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Les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règles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de sécurité sont</a:t>
                      </a:r>
                      <a:r>
                        <a:rPr sz="5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respectées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5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60%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</a:tr>
              <a:tr h="40355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Réaliser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les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câblages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électriques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590"/>
                        </a:lnSpc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5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matériel</a:t>
                      </a:r>
                      <a:r>
                        <a:rPr sz="5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électrique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est</a:t>
                      </a:r>
                      <a:r>
                        <a:rPr sz="5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câblé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et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raccordé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conformément</a:t>
                      </a:r>
                      <a:r>
                        <a:rPr sz="5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aux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consignes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5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5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hiérarchie</a:t>
                      </a:r>
                      <a:r>
                        <a:rPr sz="5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et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aux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prescriptions</a:t>
                      </a:r>
                      <a:r>
                        <a:rPr sz="5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techniques,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règlementaires et aux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normes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5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vigueur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25400" marR="280670">
                        <a:lnSpc>
                          <a:spcPct val="106000"/>
                        </a:lnSpc>
                        <a:spcBef>
                          <a:spcPts val="10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5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travail</a:t>
                      </a:r>
                      <a:r>
                        <a:rPr sz="5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est</a:t>
                      </a:r>
                      <a:r>
                        <a:rPr sz="5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soigné,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niveau</a:t>
                      </a:r>
                      <a:r>
                        <a:rPr sz="5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qualité</a:t>
                      </a:r>
                      <a:r>
                        <a:rPr sz="5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attendu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est</a:t>
                      </a:r>
                      <a:r>
                        <a:rPr sz="5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atteint. 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Les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règles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de sécurité sont</a:t>
                      </a:r>
                      <a:r>
                        <a:rPr sz="5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respectées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5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20%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</a:tr>
              <a:tr h="24047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Adopter une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attitude</a:t>
                      </a:r>
                      <a:r>
                        <a:rPr sz="5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écoresponsable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590"/>
                        </a:lnSpc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Les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déchets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sont</a:t>
                      </a:r>
                      <a:r>
                        <a:rPr sz="5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triés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et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évacués</a:t>
                      </a:r>
                      <a:r>
                        <a:rPr sz="5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5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manière</a:t>
                      </a:r>
                      <a:r>
                        <a:rPr sz="5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sélective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25400" marR="271145">
                        <a:lnSpc>
                          <a:spcPct val="106000"/>
                        </a:lnSpc>
                        <a:spcBef>
                          <a:spcPts val="10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conformément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à la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règlementation et aux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normes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en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vigueur 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consommable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est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utilisé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sans</a:t>
                      </a:r>
                      <a:r>
                        <a:rPr sz="5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gaspillage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5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10%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</a:tr>
              <a:tr h="77406">
                <a:tc gridSpan="3">
                  <a:txBody>
                    <a:bodyPr/>
                    <a:lstStyle/>
                    <a:p>
                      <a:pPr marL="25400">
                        <a:lnSpc>
                          <a:spcPts val="509"/>
                        </a:lnSpc>
                      </a:pPr>
                      <a:r>
                        <a:rPr sz="500" b="1" spc="-5" dirty="0">
                          <a:latin typeface="Arial"/>
                          <a:cs typeface="Arial"/>
                        </a:rPr>
                        <a:t>C12</a:t>
                      </a:r>
                      <a:r>
                        <a:rPr sz="5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:</a:t>
                      </a:r>
                      <a:r>
                        <a:rPr sz="5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Communiquer,</a:t>
                      </a:r>
                      <a:r>
                        <a:rPr sz="5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rendre</a:t>
                      </a:r>
                      <a:r>
                        <a:rPr sz="5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compte</a:t>
                      </a:r>
                      <a:r>
                        <a:rPr sz="5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5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son</a:t>
                      </a:r>
                      <a:r>
                        <a:rPr sz="5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intervention</a:t>
                      </a:r>
                      <a:r>
                        <a:rPr sz="5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à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l’écrit</a:t>
                      </a:r>
                      <a:r>
                        <a:rPr sz="5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et/ou</a:t>
                      </a:r>
                      <a:r>
                        <a:rPr sz="5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à</a:t>
                      </a:r>
                      <a:r>
                        <a:rPr sz="5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l’oral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25730">
                        <a:lnSpc>
                          <a:spcPts val="509"/>
                        </a:lnSpc>
                      </a:pPr>
                      <a:r>
                        <a:rPr sz="500" b="1" spc="-5" dirty="0">
                          <a:latin typeface="Arial"/>
                          <a:cs typeface="Arial"/>
                        </a:rPr>
                        <a:t>10%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</a:tr>
              <a:tr h="174574">
                <a:tc gridSpan="2"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Expliquer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l’état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d’avancement</a:t>
                      </a:r>
                      <a:r>
                        <a:rPr sz="5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des opérations,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25400">
                        <a:lnSpc>
                          <a:spcPts val="575"/>
                        </a:lnSpc>
                        <a:spcBef>
                          <a:spcPts val="50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leurs contraintes et leurs</a:t>
                      </a:r>
                      <a:r>
                        <a:rPr sz="5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difficultés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 marR="381000">
                        <a:lnSpc>
                          <a:spcPct val="108000"/>
                        </a:lnSpc>
                        <a:spcBef>
                          <a:spcPts val="65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L’état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d’avancement</a:t>
                      </a:r>
                      <a:r>
                        <a:rPr sz="5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des</a:t>
                      </a:r>
                      <a:r>
                        <a:rPr sz="5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opérations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est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clairement</a:t>
                      </a:r>
                      <a:r>
                        <a:rPr sz="5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décrit 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Les contraintes et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les difficultés</a:t>
                      </a:r>
                      <a:r>
                        <a:rPr sz="5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sont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identifiées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5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100%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5051171" y="2061464"/>
          <a:ext cx="5609584" cy="33868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5530"/>
                <a:gridCol w="946150"/>
                <a:gridCol w="2117724"/>
                <a:gridCol w="231139"/>
                <a:gridCol w="208279"/>
                <a:gridCol w="208279"/>
                <a:gridCol w="208279"/>
                <a:gridCol w="208279"/>
                <a:gridCol w="415925"/>
              </a:tblGrid>
              <a:tr h="156845">
                <a:tc gridSpan="3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500" b="1" spc="-5" dirty="0">
                          <a:latin typeface="Arial"/>
                          <a:cs typeface="Arial"/>
                        </a:rPr>
                        <a:t>Baccalauréat professionnel Installateur en Chauffage, Climatisation et Energies</a:t>
                      </a:r>
                      <a:r>
                        <a:rPr sz="500" b="1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Renouvelables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28D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4"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non</a:t>
                      </a:r>
                      <a:r>
                        <a:rPr sz="6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évaluées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7945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  <a:p>
                      <a:pPr marL="180340">
                        <a:lnSpc>
                          <a:spcPct val="100000"/>
                        </a:lnSpc>
                      </a:pPr>
                      <a:r>
                        <a:rPr sz="400" b="1" spc="-10" dirty="0">
                          <a:latin typeface="Arial"/>
                          <a:cs typeface="Arial"/>
                        </a:rPr>
                        <a:t>Niveaux </a:t>
                      </a:r>
                      <a:r>
                        <a:rPr sz="400" b="1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4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400" b="1" spc="-10" dirty="0">
                          <a:latin typeface="Arial"/>
                          <a:cs typeface="Arial"/>
                        </a:rPr>
                        <a:t>maîtrise</a:t>
                      </a:r>
                      <a:endParaRPr sz="4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 marL="144780" marR="139700" indent="12065">
                        <a:lnSpc>
                          <a:spcPct val="107500"/>
                        </a:lnSpc>
                      </a:pPr>
                      <a:r>
                        <a:rPr sz="4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Poids </a:t>
                      </a:r>
                      <a:r>
                        <a:rPr sz="4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de la  compé</a:t>
                      </a:r>
                      <a:r>
                        <a:rPr sz="4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4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400" b="1" spc="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nc</a:t>
                      </a:r>
                      <a:r>
                        <a:rPr sz="4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400">
                        <a:latin typeface="Arial"/>
                        <a:cs typeface="Arial"/>
                      </a:endParaRPr>
                    </a:p>
                  </a:txBody>
                  <a:tcPr marL="0" marR="0" marT="0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</a:tr>
              <a:tr h="96265">
                <a:tc>
                  <a:txBody>
                    <a:bodyPr/>
                    <a:lstStyle/>
                    <a:p>
                      <a:pPr marR="227329" algn="r">
                        <a:lnSpc>
                          <a:spcPts val="595"/>
                        </a:lnSpc>
                        <a:spcBef>
                          <a:spcPts val="65"/>
                        </a:spcBef>
                      </a:pPr>
                      <a:r>
                        <a:rPr sz="5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om</a:t>
                      </a:r>
                      <a:r>
                        <a:rPr sz="5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: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 marL="283845">
                        <a:lnSpc>
                          <a:spcPts val="595"/>
                        </a:lnSpc>
                        <a:spcBef>
                          <a:spcPts val="65"/>
                        </a:spcBef>
                      </a:pPr>
                      <a:r>
                        <a:rPr sz="500" b="1" dirty="0">
                          <a:latin typeface="Arial"/>
                          <a:cs typeface="Arial"/>
                        </a:rPr>
                        <a:t>Nom1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 marL="290195">
                        <a:lnSpc>
                          <a:spcPts val="595"/>
                        </a:lnSpc>
                        <a:spcBef>
                          <a:spcPts val="65"/>
                        </a:spcBef>
                      </a:pPr>
                      <a:r>
                        <a:rPr sz="500" b="1" dirty="0">
                          <a:latin typeface="Arial"/>
                          <a:cs typeface="Arial"/>
                        </a:rPr>
                        <a:t>E31 :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Réalisation et mise en service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500" b="1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l'installation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7945" marB="0" vert="vert27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2545" marR="34925" indent="76200">
                        <a:lnSpc>
                          <a:spcPct val="107500"/>
                        </a:lnSpc>
                        <a:spcBef>
                          <a:spcPts val="280"/>
                        </a:spcBef>
                      </a:pPr>
                      <a:r>
                        <a:rPr sz="400" b="1" spc="-10" dirty="0">
                          <a:latin typeface="Arial"/>
                          <a:cs typeface="Arial"/>
                        </a:rPr>
                        <a:t>non  </a:t>
                      </a:r>
                      <a:r>
                        <a:rPr sz="400" b="1" spc="-5" dirty="0">
                          <a:latin typeface="Arial"/>
                          <a:cs typeface="Arial"/>
                        </a:rPr>
                        <a:t>maî</a:t>
                      </a:r>
                      <a:r>
                        <a:rPr sz="400" b="1" dirty="0">
                          <a:latin typeface="Arial"/>
                          <a:cs typeface="Arial"/>
                        </a:rPr>
                        <a:t>tr</a:t>
                      </a:r>
                      <a:r>
                        <a:rPr sz="400" b="1" spc="-5" dirty="0">
                          <a:latin typeface="Arial"/>
                          <a:cs typeface="Arial"/>
                        </a:rPr>
                        <a:t>isée</a:t>
                      </a:r>
                      <a:r>
                        <a:rPr sz="400" b="1" dirty="0">
                          <a:latin typeface="Arial"/>
                          <a:cs typeface="Arial"/>
                        </a:rPr>
                        <a:t>s</a:t>
                      </a:r>
                      <a:endParaRPr sz="400">
                        <a:latin typeface="Arial"/>
                        <a:cs typeface="Arial"/>
                      </a:endParaRPr>
                    </a:p>
                  </a:txBody>
                  <a:tcPr marL="0" marR="0" marT="35560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0795" indent="-7620">
                        <a:lnSpc>
                          <a:spcPct val="107500"/>
                        </a:lnSpc>
                        <a:spcBef>
                          <a:spcPts val="280"/>
                        </a:spcBef>
                      </a:pPr>
                      <a:r>
                        <a:rPr sz="400" b="1" spc="-5" dirty="0">
                          <a:latin typeface="Arial"/>
                          <a:cs typeface="Arial"/>
                        </a:rPr>
                        <a:t>insu</a:t>
                      </a:r>
                      <a:r>
                        <a:rPr sz="400" b="1" dirty="0">
                          <a:latin typeface="Arial"/>
                          <a:cs typeface="Arial"/>
                        </a:rPr>
                        <a:t>ff</a:t>
                      </a:r>
                      <a:r>
                        <a:rPr sz="40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400" b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400" b="1" spc="-5" dirty="0">
                          <a:latin typeface="Arial"/>
                          <a:cs typeface="Arial"/>
                        </a:rPr>
                        <a:t>am</a:t>
                      </a:r>
                      <a:r>
                        <a:rPr sz="400" b="1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400" b="1" dirty="0">
                          <a:latin typeface="Arial"/>
                          <a:cs typeface="Arial"/>
                        </a:rPr>
                        <a:t>e  </a:t>
                      </a:r>
                      <a:r>
                        <a:rPr sz="400" b="1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4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400" b="1" spc="-10" dirty="0">
                          <a:latin typeface="Arial"/>
                          <a:cs typeface="Arial"/>
                        </a:rPr>
                        <a:t>maîtrisées</a:t>
                      </a:r>
                      <a:endParaRPr sz="400">
                        <a:latin typeface="Arial"/>
                        <a:cs typeface="Arial"/>
                      </a:endParaRPr>
                    </a:p>
                  </a:txBody>
                  <a:tcPr marL="0" marR="0" marT="35560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400" b="1" spc="-10" dirty="0">
                          <a:latin typeface="Arial"/>
                          <a:cs typeface="Arial"/>
                        </a:rPr>
                        <a:t>maîtrisées</a:t>
                      </a:r>
                      <a:endParaRPr sz="400">
                        <a:latin typeface="Arial"/>
                        <a:cs typeface="Arial"/>
                      </a:endParaRPr>
                    </a:p>
                  </a:txBody>
                  <a:tcPr marL="0" marR="0" marT="6985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2545" marR="34925" indent="71120">
                        <a:lnSpc>
                          <a:spcPct val="107500"/>
                        </a:lnSpc>
                        <a:spcBef>
                          <a:spcPts val="280"/>
                        </a:spcBef>
                      </a:pPr>
                      <a:r>
                        <a:rPr sz="400" b="1" spc="-10" dirty="0">
                          <a:latin typeface="Arial"/>
                          <a:cs typeface="Arial"/>
                        </a:rPr>
                        <a:t>bien  </a:t>
                      </a:r>
                      <a:r>
                        <a:rPr sz="400" b="1" spc="-5" dirty="0">
                          <a:latin typeface="Arial"/>
                          <a:cs typeface="Arial"/>
                        </a:rPr>
                        <a:t>maî</a:t>
                      </a:r>
                      <a:r>
                        <a:rPr sz="400" b="1" dirty="0">
                          <a:latin typeface="Arial"/>
                          <a:cs typeface="Arial"/>
                        </a:rPr>
                        <a:t>tr</a:t>
                      </a:r>
                      <a:r>
                        <a:rPr sz="400" b="1" spc="-5" dirty="0">
                          <a:latin typeface="Arial"/>
                          <a:cs typeface="Arial"/>
                        </a:rPr>
                        <a:t>isée</a:t>
                      </a:r>
                      <a:r>
                        <a:rPr sz="400" b="1" dirty="0">
                          <a:latin typeface="Arial"/>
                          <a:cs typeface="Arial"/>
                        </a:rPr>
                        <a:t>s</a:t>
                      </a:r>
                      <a:endParaRPr sz="400">
                        <a:latin typeface="Arial"/>
                        <a:cs typeface="Arial"/>
                      </a:endParaRPr>
                    </a:p>
                  </a:txBody>
                  <a:tcPr marL="0" marR="0" marT="35560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</a:tr>
              <a:tr h="2353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 marR="227329" algn="r">
                        <a:lnSpc>
                          <a:spcPct val="100000"/>
                        </a:lnSpc>
                      </a:pPr>
                      <a:r>
                        <a:rPr sz="500" b="1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ré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nom</a:t>
                      </a:r>
                      <a:r>
                        <a:rPr sz="5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: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 marL="234950">
                        <a:lnSpc>
                          <a:spcPct val="100000"/>
                        </a:lnSpc>
                      </a:pPr>
                      <a:r>
                        <a:rPr sz="500" b="1" dirty="0">
                          <a:latin typeface="Arial"/>
                          <a:cs typeface="Arial"/>
                        </a:rPr>
                        <a:t>Prénom1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 marL="620395" marR="92075" indent="-521334">
                        <a:lnSpc>
                          <a:spcPts val="900"/>
                        </a:lnSpc>
                        <a:spcBef>
                          <a:spcPts val="15"/>
                        </a:spcBef>
                      </a:pPr>
                      <a:r>
                        <a:rPr sz="700" b="1" spc="-5" dirty="0">
                          <a:latin typeface="Arial"/>
                          <a:cs typeface="Arial"/>
                        </a:rPr>
                        <a:t>Grille </a:t>
                      </a:r>
                      <a:r>
                        <a:rPr sz="700" b="1" spc="-10" dirty="0">
                          <a:latin typeface="Arial"/>
                          <a:cs typeface="Arial"/>
                        </a:rPr>
                        <a:t>d'évaluation pour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les </a:t>
                      </a:r>
                      <a:r>
                        <a:rPr sz="700" b="1" spc="-10" dirty="0">
                          <a:latin typeface="Arial"/>
                          <a:cs typeface="Arial"/>
                        </a:rPr>
                        <a:t>candidats inscrits 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en </a:t>
                      </a:r>
                      <a:r>
                        <a:rPr sz="700" b="1" spc="-10" dirty="0">
                          <a:latin typeface="Arial"/>
                          <a:cs typeface="Arial"/>
                        </a:rPr>
                        <a:t>mode</a:t>
                      </a:r>
                      <a:r>
                        <a:rPr sz="7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PONCTUEL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7945" marB="0" vert="vert27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5560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5560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5560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</a:tr>
              <a:tr h="97282">
                <a:tc gridSpan="2">
                  <a:txBody>
                    <a:bodyPr/>
                    <a:lstStyle/>
                    <a:p>
                      <a:pPr marL="583565">
                        <a:lnSpc>
                          <a:spcPts val="660"/>
                        </a:lnSpc>
                        <a:spcBef>
                          <a:spcPts val="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Compétences évaluées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4B3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60070">
                        <a:lnSpc>
                          <a:spcPts val="660"/>
                        </a:lnSpc>
                        <a:spcBef>
                          <a:spcPts val="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Indicateurs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performance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4B3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7945" marB="0" vert="vert27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400" b="1" dirty="0">
                          <a:latin typeface="Arial"/>
                          <a:cs typeface="Arial"/>
                        </a:rPr>
                        <a:t>1</a:t>
                      </a:r>
                      <a:endParaRPr sz="400">
                        <a:latin typeface="Arial"/>
                        <a:cs typeface="Arial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400" b="1" dirty="0">
                          <a:latin typeface="Arial"/>
                          <a:cs typeface="Arial"/>
                        </a:rPr>
                        <a:t>2</a:t>
                      </a:r>
                      <a:endParaRPr sz="400">
                        <a:latin typeface="Arial"/>
                        <a:cs typeface="Arial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400" b="1" dirty="0">
                          <a:latin typeface="Arial"/>
                          <a:cs typeface="Arial"/>
                        </a:rPr>
                        <a:t>3</a:t>
                      </a:r>
                      <a:endParaRPr sz="400">
                        <a:latin typeface="Arial"/>
                        <a:cs typeface="Arial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400" b="1" dirty="0">
                          <a:latin typeface="Arial"/>
                          <a:cs typeface="Arial"/>
                        </a:rPr>
                        <a:t>4</a:t>
                      </a:r>
                      <a:endParaRPr sz="400">
                        <a:latin typeface="Arial"/>
                        <a:cs typeface="Arial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</a:tr>
              <a:tr h="162051">
                <a:tc gridSpan="9"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  <a:spcBef>
                          <a:spcPts val="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E31.b :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Mise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en service d'une</a:t>
                      </a:r>
                      <a:r>
                        <a:rPr sz="10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installation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4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07442">
                <a:tc gridSpan="2">
                  <a:txBody>
                    <a:bodyPr/>
                    <a:lstStyle/>
                    <a:p>
                      <a:pPr marL="33020">
                        <a:lnSpc>
                          <a:spcPts val="700"/>
                        </a:lnSpc>
                        <a:spcBef>
                          <a:spcPts val="4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C7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: 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Mettre </a:t>
                      </a:r>
                      <a:r>
                        <a:rPr sz="600" b="1" dirty="0">
                          <a:latin typeface="Arial"/>
                          <a:cs typeface="Arial"/>
                        </a:rPr>
                        <a:t>en 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service </a:t>
                      </a:r>
                      <a:r>
                        <a:rPr sz="600" b="1" spc="-10" dirty="0">
                          <a:latin typeface="Arial"/>
                          <a:cs typeface="Arial"/>
                        </a:rPr>
                        <a:t>une</a:t>
                      </a:r>
                      <a:r>
                        <a:rPr sz="6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b="1" spc="-5" dirty="0">
                          <a:latin typeface="Arial"/>
                          <a:cs typeface="Arial"/>
                        </a:rPr>
                        <a:t>installation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ts val="700"/>
                        </a:lnSpc>
                        <a:spcBef>
                          <a:spcPts val="45"/>
                        </a:spcBef>
                      </a:pPr>
                      <a:r>
                        <a:rPr sz="600" b="1" spc="-5" dirty="0">
                          <a:latin typeface="Arial"/>
                          <a:cs typeface="Arial"/>
                        </a:rPr>
                        <a:t>40%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</a:tr>
              <a:tr h="168020">
                <a:tc gridSpan="2">
                  <a:txBody>
                    <a:bodyPr/>
                    <a:lstStyle/>
                    <a:p>
                      <a:pPr marL="33020">
                        <a:lnSpc>
                          <a:spcPts val="585"/>
                        </a:lnSpc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Autocontrôler</a:t>
                      </a:r>
                      <a:r>
                        <a:rPr sz="5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conformité</a:t>
                      </a:r>
                      <a:r>
                        <a:rPr sz="5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des réalisations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des réseaux</a:t>
                      </a:r>
                      <a:r>
                        <a:rPr sz="5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fluidiques</a:t>
                      </a:r>
                      <a:r>
                        <a:rPr sz="5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et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33020">
                        <a:lnSpc>
                          <a:spcPts val="590"/>
                        </a:lnSpc>
                        <a:spcBef>
                          <a:spcPts val="4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électriques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020">
                        <a:lnSpc>
                          <a:spcPts val="585"/>
                        </a:lnSpc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Les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contrôles</a:t>
                      </a:r>
                      <a:r>
                        <a:rPr sz="5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des réalisations</a:t>
                      </a:r>
                      <a:r>
                        <a:rPr sz="5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sont</a:t>
                      </a:r>
                      <a:r>
                        <a:rPr sz="5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effectués</a:t>
                      </a:r>
                      <a:r>
                        <a:rPr sz="5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et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conformes</a:t>
                      </a:r>
                      <a:r>
                        <a:rPr sz="5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aux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normes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33020">
                        <a:lnSpc>
                          <a:spcPts val="590"/>
                        </a:lnSpc>
                        <a:spcBef>
                          <a:spcPts val="45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vigueur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541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5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10%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</a:tr>
              <a:tr h="168148">
                <a:tc gridSpan="2"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Identifier les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risques</a:t>
                      </a:r>
                      <a:r>
                        <a:rPr sz="5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professionnels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020" marR="69215">
                        <a:lnSpc>
                          <a:spcPts val="650"/>
                        </a:lnSpc>
                        <a:spcBef>
                          <a:spcPts val="5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Les risques professionnels sont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identifiés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et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permettent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une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intervention 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sécurité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541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5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10%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</a:tr>
              <a:tr h="194690">
                <a:tc gridSpan="2">
                  <a:txBody>
                    <a:bodyPr/>
                    <a:lstStyle/>
                    <a:p>
                      <a:pPr marL="33020" marR="33020">
                        <a:lnSpc>
                          <a:spcPct val="108000"/>
                        </a:lnSpc>
                        <a:spcBef>
                          <a:spcPts val="80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Réaliser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les modes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opératoires concernant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les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essais de résistance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à  la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pression,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les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essais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d’étanchéité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35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Les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modes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opératoires sont réalisés et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conformes</a:t>
                      </a:r>
                      <a:r>
                        <a:rPr sz="5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aux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règles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en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vigueur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350">
                        <a:latin typeface="Times New Roman"/>
                        <a:cs typeface="Times New Roman"/>
                      </a:endParaRPr>
                    </a:p>
                    <a:p>
                      <a:pPr marL="145415">
                        <a:lnSpc>
                          <a:spcPct val="100000"/>
                        </a:lnSpc>
                      </a:pPr>
                      <a:r>
                        <a:rPr sz="5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30%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</a:tr>
              <a:tr h="342011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35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</a:pPr>
                      <a:r>
                        <a:rPr sz="500" dirty="0">
                          <a:latin typeface="Arial"/>
                          <a:cs typeface="Arial"/>
                        </a:rPr>
                        <a:t>Prérégler</a:t>
                      </a:r>
                      <a:r>
                        <a:rPr sz="5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les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appareils</a:t>
                      </a:r>
                      <a:r>
                        <a:rPr sz="5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5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régulation</a:t>
                      </a:r>
                      <a:r>
                        <a:rPr sz="5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et de</a:t>
                      </a:r>
                      <a:r>
                        <a:rPr sz="5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sécurité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Les préréglages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sont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réalisés dans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respect des normes et</a:t>
                      </a:r>
                      <a:r>
                        <a:rPr sz="5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la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réglementation en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vigueur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33020" marR="86995">
                        <a:lnSpc>
                          <a:spcPts val="650"/>
                        </a:lnSpc>
                        <a:spcBef>
                          <a:spcPts val="15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Les préréglages</a:t>
                      </a:r>
                      <a:r>
                        <a:rPr sz="5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permettent</a:t>
                      </a:r>
                      <a:r>
                        <a:rPr sz="5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une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mise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service</a:t>
                      </a:r>
                      <a:r>
                        <a:rPr sz="5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tout</a:t>
                      </a:r>
                      <a:r>
                        <a:rPr sz="5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ou</a:t>
                      </a:r>
                      <a:r>
                        <a:rPr sz="5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partie</a:t>
                      </a:r>
                      <a:r>
                        <a:rPr sz="5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d’une 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installation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350">
                        <a:latin typeface="Times New Roman"/>
                        <a:cs typeface="Times New Roman"/>
                      </a:endParaRPr>
                    </a:p>
                    <a:p>
                      <a:pPr marL="145415">
                        <a:lnSpc>
                          <a:spcPct val="100000"/>
                        </a:lnSpc>
                      </a:pPr>
                      <a:r>
                        <a:rPr sz="5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30%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</a:tr>
              <a:tr h="81026">
                <a:tc gridSpan="2">
                  <a:txBody>
                    <a:bodyPr/>
                    <a:lstStyle/>
                    <a:p>
                      <a:pPr marL="33020">
                        <a:lnSpc>
                          <a:spcPts val="530"/>
                        </a:lnSpc>
                        <a:spcBef>
                          <a:spcPts val="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Mettre</a:t>
                      </a:r>
                      <a:r>
                        <a:rPr sz="5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5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service</a:t>
                      </a:r>
                      <a:r>
                        <a:rPr sz="5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tout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ou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 partie</a:t>
                      </a:r>
                      <a:r>
                        <a:rPr sz="5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d’une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 installation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020">
                        <a:lnSpc>
                          <a:spcPts val="530"/>
                        </a:lnSpc>
                        <a:spcBef>
                          <a:spcPts val="5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L’installation</a:t>
                      </a:r>
                      <a:r>
                        <a:rPr sz="5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fonctionne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5415">
                        <a:lnSpc>
                          <a:spcPts val="530"/>
                        </a:lnSpc>
                        <a:spcBef>
                          <a:spcPts val="5"/>
                        </a:spcBef>
                      </a:pPr>
                      <a:r>
                        <a:rPr sz="5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20%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</a:tr>
              <a:tr h="81025">
                <a:tc gridSpan="3">
                  <a:txBody>
                    <a:bodyPr/>
                    <a:lstStyle/>
                    <a:p>
                      <a:pPr marL="33020">
                        <a:lnSpc>
                          <a:spcPts val="530"/>
                        </a:lnSpc>
                        <a:spcBef>
                          <a:spcPts val="5"/>
                        </a:spcBef>
                      </a:pPr>
                      <a:r>
                        <a:rPr sz="500" b="1" dirty="0">
                          <a:latin typeface="Arial"/>
                          <a:cs typeface="Arial"/>
                        </a:rPr>
                        <a:t>C8 :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Contrôler et régler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les</a:t>
                      </a:r>
                      <a:r>
                        <a:rPr sz="5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paramètres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 marL="3810" algn="ctr">
                        <a:lnSpc>
                          <a:spcPts val="530"/>
                        </a:lnSpc>
                        <a:spcBef>
                          <a:spcPts val="5"/>
                        </a:spcBef>
                      </a:pPr>
                      <a:r>
                        <a:rPr sz="500" b="1" spc="-5" dirty="0">
                          <a:latin typeface="Arial"/>
                          <a:cs typeface="Arial"/>
                        </a:rPr>
                        <a:t>40%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5526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Ajuster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les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réglages des systèmes de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régulation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et de</a:t>
                      </a:r>
                      <a:r>
                        <a:rPr sz="5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sécurité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020" marR="212090">
                        <a:lnSpc>
                          <a:spcPct val="108000"/>
                        </a:lnSpc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Les réglages et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leur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précision permettent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bon fonctionnement du  système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33020">
                        <a:lnSpc>
                          <a:spcPts val="575"/>
                        </a:lnSpc>
                        <a:spcBef>
                          <a:spcPts val="40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 réglage des sécurités est réalisé,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justifié</a:t>
                      </a:r>
                      <a:r>
                        <a:rPr sz="5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et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précis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1454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5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30%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</a:tr>
              <a:tr h="327532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 marL="33020" marR="78740">
                        <a:lnSpc>
                          <a:spcPct val="108000"/>
                        </a:lnSpc>
                        <a:spcBef>
                          <a:spcPts val="5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Réaliser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les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mesures nécessaires pour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valider le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fonctionnement de 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l’installation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Les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points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de mesures sont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repérés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33020" marR="171450">
                        <a:lnSpc>
                          <a:spcPct val="106000"/>
                        </a:lnSpc>
                        <a:spcBef>
                          <a:spcPts val="10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Les mesures permettent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la validation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du fonctionnement du système  Les mesures sont réalisées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avec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précision et</a:t>
                      </a:r>
                      <a:r>
                        <a:rPr sz="5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méthode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 marL="14541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5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50%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</a:tr>
              <a:tr h="26123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Respecter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les règles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5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sécurité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020" marR="22225">
                        <a:lnSpc>
                          <a:spcPct val="108000"/>
                        </a:lnSpc>
                        <a:spcBef>
                          <a:spcPts val="345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Toutes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les règles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de sécurité des biens et des personnes sont appliquées  Les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règles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sur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les différentes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prises de mesures</a:t>
                      </a:r>
                      <a:r>
                        <a:rPr sz="5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sont respectées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145415">
                        <a:lnSpc>
                          <a:spcPct val="100000"/>
                        </a:lnSpc>
                      </a:pPr>
                      <a:r>
                        <a:rPr sz="5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20%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</a:tr>
              <a:tr h="81025">
                <a:tc gridSpan="2">
                  <a:txBody>
                    <a:bodyPr/>
                    <a:lstStyle/>
                    <a:p>
                      <a:pPr marL="33020">
                        <a:lnSpc>
                          <a:spcPts val="530"/>
                        </a:lnSpc>
                        <a:spcBef>
                          <a:spcPts val="5"/>
                        </a:spcBef>
                      </a:pPr>
                      <a:r>
                        <a:rPr sz="500" b="1" spc="-5" dirty="0">
                          <a:latin typeface="Arial"/>
                          <a:cs typeface="Arial"/>
                        </a:rPr>
                        <a:t>C11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: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Consigner et transmettre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les</a:t>
                      </a:r>
                      <a:r>
                        <a:rPr sz="500" b="1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informations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 marR="12065" algn="ctr">
                        <a:lnSpc>
                          <a:spcPts val="530"/>
                        </a:lnSpc>
                        <a:spcBef>
                          <a:spcPts val="5"/>
                        </a:spcBef>
                      </a:pPr>
                      <a:r>
                        <a:rPr sz="500" b="1" spc="-5" dirty="0">
                          <a:latin typeface="Arial"/>
                          <a:cs typeface="Arial"/>
                        </a:rPr>
                        <a:t>10%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</a:tr>
              <a:tr h="261238">
                <a:tc gridSpan="2">
                  <a:txBody>
                    <a:bodyPr/>
                    <a:lstStyle/>
                    <a:p>
                      <a:pPr marL="33020" marR="208915">
                        <a:lnSpc>
                          <a:spcPct val="108000"/>
                        </a:lnSpc>
                        <a:spcBef>
                          <a:spcPts val="2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Compléter</a:t>
                      </a:r>
                      <a:r>
                        <a:rPr sz="5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fiche</a:t>
                      </a:r>
                      <a:r>
                        <a:rPr sz="5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d’intervention/bordereau</a:t>
                      </a:r>
                      <a:r>
                        <a:rPr sz="5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suivi</a:t>
                      </a:r>
                      <a:r>
                        <a:rPr sz="5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de déchets  dangereux</a:t>
                      </a:r>
                      <a:endParaRPr sz="500">
                        <a:latin typeface="Arial"/>
                        <a:cs typeface="Arial"/>
                      </a:endParaRPr>
                    </a:p>
                    <a:p>
                      <a:pPr marL="33020">
                        <a:lnSpc>
                          <a:spcPts val="600"/>
                        </a:lnSpc>
                        <a:spcBef>
                          <a:spcPts val="35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Choisir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et</a:t>
                      </a:r>
                      <a:r>
                        <a:rPr sz="5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compléter</a:t>
                      </a:r>
                      <a:r>
                        <a:rPr sz="5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les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fiches</a:t>
                      </a:r>
                      <a:r>
                        <a:rPr sz="5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d’autocontrôle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des installations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Les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fiches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sont choisies et complétées sans</a:t>
                      </a:r>
                      <a:r>
                        <a:rPr sz="5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erreurs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145415">
                        <a:lnSpc>
                          <a:spcPct val="100000"/>
                        </a:lnSpc>
                      </a:pPr>
                      <a:r>
                        <a:rPr sz="5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70%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</a:tr>
              <a:tr h="128269">
                <a:tc gridSpan="2"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Rédiger un rapport de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mise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en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service,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un bon</a:t>
                      </a:r>
                      <a:r>
                        <a:rPr sz="5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d’intervention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Les rapports sont correctement renseignés et</a:t>
                      </a:r>
                      <a:r>
                        <a:rPr sz="5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exploitables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541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5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30%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</a:tr>
              <a:tr h="81026">
                <a:tc gridSpan="3">
                  <a:txBody>
                    <a:bodyPr/>
                    <a:lstStyle/>
                    <a:p>
                      <a:pPr marL="33020">
                        <a:lnSpc>
                          <a:spcPts val="530"/>
                        </a:lnSpc>
                        <a:spcBef>
                          <a:spcPts val="10"/>
                        </a:spcBef>
                      </a:pPr>
                      <a:r>
                        <a:rPr sz="500" b="1" spc="-5" dirty="0">
                          <a:latin typeface="Arial"/>
                          <a:cs typeface="Arial"/>
                        </a:rPr>
                        <a:t>C12</a:t>
                      </a:r>
                      <a:r>
                        <a:rPr sz="5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:</a:t>
                      </a:r>
                      <a:r>
                        <a:rPr sz="5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Communiquer,</a:t>
                      </a:r>
                      <a:r>
                        <a:rPr sz="5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rendre</a:t>
                      </a:r>
                      <a:r>
                        <a:rPr sz="5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compte</a:t>
                      </a:r>
                      <a:r>
                        <a:rPr sz="5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5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son</a:t>
                      </a:r>
                      <a:r>
                        <a:rPr sz="5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intervention</a:t>
                      </a:r>
                      <a:r>
                        <a:rPr sz="5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à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l’écrit</a:t>
                      </a:r>
                      <a:r>
                        <a:rPr sz="5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et/ou</a:t>
                      </a:r>
                      <a:r>
                        <a:rPr sz="5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dirty="0">
                          <a:latin typeface="Arial"/>
                          <a:cs typeface="Arial"/>
                        </a:rPr>
                        <a:t>à</a:t>
                      </a:r>
                      <a:r>
                        <a:rPr sz="5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" dirty="0">
                          <a:latin typeface="Arial"/>
                          <a:cs typeface="Arial"/>
                        </a:rPr>
                        <a:t>l’oral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 marR="12065" algn="ctr">
                        <a:lnSpc>
                          <a:spcPts val="530"/>
                        </a:lnSpc>
                        <a:spcBef>
                          <a:spcPts val="10"/>
                        </a:spcBef>
                      </a:pPr>
                      <a:r>
                        <a:rPr sz="500" b="1" spc="-5" dirty="0">
                          <a:latin typeface="Arial"/>
                          <a:cs typeface="Arial"/>
                        </a:rPr>
                        <a:t>10%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</a:tr>
              <a:tr h="81025">
                <a:tc gridSpan="2">
                  <a:txBody>
                    <a:bodyPr/>
                    <a:lstStyle/>
                    <a:p>
                      <a:pPr marL="33020">
                        <a:lnSpc>
                          <a:spcPts val="530"/>
                        </a:lnSpc>
                        <a:spcBef>
                          <a:spcPts val="5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Rédiger un compte-rendu, un rapport</a:t>
                      </a:r>
                      <a:r>
                        <a:rPr sz="5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d’activité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020">
                        <a:lnSpc>
                          <a:spcPts val="530"/>
                        </a:lnSpc>
                        <a:spcBef>
                          <a:spcPts val="5"/>
                        </a:spcBef>
                      </a:pPr>
                      <a:r>
                        <a:rPr sz="500" spc="-5" dirty="0">
                          <a:latin typeface="Arial"/>
                          <a:cs typeface="Arial"/>
                        </a:rPr>
                        <a:t>Le compte-rendu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est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complet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et</a:t>
                      </a:r>
                      <a:r>
                        <a:rPr sz="5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" dirty="0">
                          <a:latin typeface="Arial"/>
                          <a:cs typeface="Arial"/>
                        </a:rPr>
                        <a:t>exploitable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ts val="530"/>
                        </a:lnSpc>
                        <a:spcBef>
                          <a:spcPts val="5"/>
                        </a:spcBef>
                      </a:pPr>
                      <a:r>
                        <a:rPr sz="500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100%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7"/>
                    </a:solidFill>
                  </a:tcPr>
                </a:tc>
              </a:tr>
            </a:tbl>
          </a:graphicData>
        </a:graphic>
      </p:graphicFrame>
      <p:grpSp>
        <p:nvGrpSpPr>
          <p:cNvPr id="12" name="object 12"/>
          <p:cNvGrpSpPr/>
          <p:nvPr/>
        </p:nvGrpSpPr>
        <p:grpSpPr>
          <a:xfrm>
            <a:off x="2964179" y="185902"/>
            <a:ext cx="5676265" cy="514984"/>
            <a:chOff x="2964179" y="185902"/>
            <a:chExt cx="5676265" cy="514984"/>
          </a:xfrm>
        </p:grpSpPr>
        <p:sp>
          <p:nvSpPr>
            <p:cNvPr id="13" name="object 13"/>
            <p:cNvSpPr/>
            <p:nvPr/>
          </p:nvSpPr>
          <p:spPr>
            <a:xfrm>
              <a:off x="2964179" y="185902"/>
              <a:ext cx="5676138" cy="5143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965703" y="187464"/>
              <a:ext cx="816102" cy="51128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3096514" y="236346"/>
            <a:ext cx="50349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Carlito"/>
                <a:cs typeface="Carlito"/>
              </a:rPr>
              <a:t>E31 : </a:t>
            </a:r>
            <a:r>
              <a:rPr b="1" spc="-125" dirty="0">
                <a:latin typeface="Arial"/>
                <a:cs typeface="Arial"/>
              </a:rPr>
              <a:t>Réalisation </a:t>
            </a:r>
            <a:r>
              <a:rPr b="1" spc="-40" dirty="0">
                <a:latin typeface="Arial"/>
                <a:cs typeface="Arial"/>
              </a:rPr>
              <a:t>et </a:t>
            </a:r>
            <a:r>
              <a:rPr b="1" spc="-145" dirty="0">
                <a:latin typeface="Arial"/>
                <a:cs typeface="Arial"/>
              </a:rPr>
              <a:t>mise </a:t>
            </a:r>
            <a:r>
              <a:rPr b="1" spc="-114" dirty="0">
                <a:latin typeface="Arial"/>
                <a:cs typeface="Arial"/>
              </a:rPr>
              <a:t>en </a:t>
            </a:r>
            <a:r>
              <a:rPr b="1" spc="-140" dirty="0">
                <a:latin typeface="Arial"/>
                <a:cs typeface="Arial"/>
              </a:rPr>
              <a:t>service </a:t>
            </a:r>
            <a:r>
              <a:rPr b="1" spc="-120" dirty="0">
                <a:latin typeface="Arial"/>
                <a:cs typeface="Arial"/>
              </a:rPr>
              <a:t>d’une</a:t>
            </a:r>
            <a:r>
              <a:rPr b="1" spc="-65" dirty="0">
                <a:latin typeface="Arial"/>
                <a:cs typeface="Arial"/>
              </a:rPr>
              <a:t> </a:t>
            </a:r>
            <a:r>
              <a:rPr b="1" spc="-100" dirty="0">
                <a:latin typeface="Arial"/>
                <a:cs typeface="Arial"/>
              </a:rPr>
              <a:t>installation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58239" y="1787651"/>
            <a:ext cx="10178034" cy="4783074"/>
            <a:chOff x="1158239" y="1787651"/>
            <a:chExt cx="10178034" cy="4783074"/>
          </a:xfrm>
        </p:grpSpPr>
        <p:sp>
          <p:nvSpPr>
            <p:cNvPr id="3" name="object 3"/>
            <p:cNvSpPr/>
            <p:nvPr/>
          </p:nvSpPr>
          <p:spPr>
            <a:xfrm>
              <a:off x="1158239" y="1787651"/>
              <a:ext cx="10178034" cy="478307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551431" y="1984247"/>
              <a:ext cx="9286494" cy="118795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729232" y="2048382"/>
            <a:ext cx="8884285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sz="2000" dirty="0" smtClean="0">
                <a:solidFill>
                  <a:srgbClr val="C00000"/>
                </a:solidFill>
                <a:latin typeface="Carlito"/>
                <a:cs typeface="Carlito"/>
              </a:rPr>
              <a:t>: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551432" y="3252215"/>
            <a:ext cx="4621530" cy="314172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252726" y="3437001"/>
            <a:ext cx="32188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solidFill>
                  <a:srgbClr val="FFFFFF"/>
                </a:solidFill>
                <a:latin typeface="Carlito"/>
                <a:cs typeface="Carlito"/>
              </a:rPr>
              <a:t>1</a:t>
            </a:r>
            <a:r>
              <a:rPr sz="1575" b="1" baseline="26455" dirty="0">
                <a:solidFill>
                  <a:srgbClr val="FFFFFF"/>
                </a:solidFill>
                <a:latin typeface="Carlito"/>
                <a:cs typeface="Carlito"/>
              </a:rPr>
              <a:t>ère </a:t>
            </a:r>
            <a:r>
              <a:rPr sz="1600" b="1" spc="-165" dirty="0">
                <a:solidFill>
                  <a:srgbClr val="FFFFFF"/>
                </a:solidFill>
                <a:latin typeface="Arial"/>
                <a:cs typeface="Arial"/>
              </a:rPr>
              <a:t>SITUATION </a:t>
            </a:r>
            <a:r>
              <a:rPr sz="1600" b="1" spc="-90" dirty="0">
                <a:solidFill>
                  <a:srgbClr val="FFFFFF"/>
                </a:solidFill>
                <a:latin typeface="Arial"/>
                <a:cs typeface="Arial"/>
              </a:rPr>
              <a:t>D’ </a:t>
            </a:r>
            <a:r>
              <a:rPr sz="1600" b="1" spc="-200" dirty="0">
                <a:solidFill>
                  <a:srgbClr val="FFFFFF"/>
                </a:solidFill>
                <a:latin typeface="Arial"/>
                <a:cs typeface="Arial"/>
              </a:rPr>
              <a:t>ÉVALUATION </a:t>
            </a:r>
            <a:r>
              <a:rPr sz="1600" b="1" spc="-95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1600" b="1" spc="-25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45" dirty="0">
                <a:solidFill>
                  <a:srgbClr val="FFFFFF"/>
                </a:solidFill>
                <a:latin typeface="Arial"/>
                <a:cs typeface="Arial"/>
              </a:rPr>
              <a:t>E31a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70277" y="3952494"/>
            <a:ext cx="37852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spc="-235" dirty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1800" b="1" spc="-105" dirty="0">
                <a:solidFill>
                  <a:srgbClr val="FFFFFF"/>
                </a:solidFill>
                <a:latin typeface="Arial"/>
                <a:cs typeface="Arial"/>
              </a:rPr>
              <a:t>réalisation </a:t>
            </a:r>
            <a:r>
              <a:rPr sz="1800" b="1" spc="-114" dirty="0">
                <a:solidFill>
                  <a:srgbClr val="FFFFFF"/>
                </a:solidFill>
                <a:latin typeface="Arial"/>
                <a:cs typeface="Arial"/>
              </a:rPr>
              <a:t>d’une </a:t>
            </a: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partie</a:t>
            </a:r>
            <a:r>
              <a:rPr sz="18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d’installation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800" b="1" spc="-10" dirty="0">
                <a:solidFill>
                  <a:srgbClr val="FFFFFF"/>
                </a:solidFill>
                <a:latin typeface="Carlito"/>
                <a:cs typeface="Carlito"/>
              </a:rPr>
              <a:t>énergétique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13989" y="4927854"/>
            <a:ext cx="22961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6F2F9F"/>
                </a:solidFill>
                <a:latin typeface="Carlito"/>
                <a:cs typeface="Carlito"/>
              </a:rPr>
              <a:t>Compétences évaluées</a:t>
            </a:r>
            <a:r>
              <a:rPr sz="1800" b="1" spc="-100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6F2F9F"/>
                </a:solidFill>
                <a:latin typeface="Carlito"/>
                <a:cs typeface="Carlito"/>
              </a:rPr>
              <a:t>:</a:t>
            </a:r>
            <a:endParaRPr sz="1800">
              <a:latin typeface="Carlito"/>
              <a:cs typeface="Carlito"/>
            </a:endParaRPr>
          </a:p>
          <a:p>
            <a:pPr marL="1905" algn="ctr">
              <a:lnSpc>
                <a:spcPct val="100000"/>
              </a:lnSpc>
            </a:pPr>
            <a:r>
              <a:rPr sz="1800" b="1" spc="-5" dirty="0">
                <a:solidFill>
                  <a:srgbClr val="6F2F9F"/>
                </a:solidFill>
                <a:latin typeface="Carlito"/>
                <a:cs typeface="Carlito"/>
              </a:rPr>
              <a:t>C4, C5, C6 et</a:t>
            </a:r>
            <a:r>
              <a:rPr sz="1800" b="1" spc="-25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6F2F9F"/>
                </a:solidFill>
                <a:latin typeface="Carlito"/>
                <a:cs typeface="Carlito"/>
              </a:rPr>
              <a:t>C12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280403" y="3267455"/>
            <a:ext cx="4510278" cy="312648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891273" y="3451605"/>
            <a:ext cx="32899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solidFill>
                  <a:srgbClr val="FFFFFF"/>
                </a:solidFill>
                <a:latin typeface="Carlito"/>
                <a:cs typeface="Carlito"/>
              </a:rPr>
              <a:t>2</a:t>
            </a:r>
            <a:r>
              <a:rPr sz="1575" b="1" baseline="26455" dirty="0">
                <a:solidFill>
                  <a:srgbClr val="FFFFFF"/>
                </a:solidFill>
                <a:latin typeface="Carlito"/>
                <a:cs typeface="Carlito"/>
              </a:rPr>
              <a:t>ème </a:t>
            </a:r>
            <a:r>
              <a:rPr sz="1600" b="1" spc="-165" dirty="0">
                <a:solidFill>
                  <a:srgbClr val="FFFFFF"/>
                </a:solidFill>
                <a:latin typeface="Arial"/>
                <a:cs typeface="Arial"/>
              </a:rPr>
              <a:t>SITUATION </a:t>
            </a:r>
            <a:r>
              <a:rPr sz="1600" b="1" spc="-90" dirty="0">
                <a:solidFill>
                  <a:srgbClr val="FFFFFF"/>
                </a:solidFill>
                <a:latin typeface="Arial"/>
                <a:cs typeface="Arial"/>
              </a:rPr>
              <a:t>D’ </a:t>
            </a:r>
            <a:r>
              <a:rPr sz="1600" b="1" spc="-200" dirty="0">
                <a:solidFill>
                  <a:srgbClr val="FFFFFF"/>
                </a:solidFill>
                <a:latin typeface="Arial"/>
                <a:cs typeface="Arial"/>
              </a:rPr>
              <a:t>ÉVALUATION </a:t>
            </a:r>
            <a:r>
              <a:rPr sz="1600" b="1" spc="-95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16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50" dirty="0">
                <a:solidFill>
                  <a:srgbClr val="FFFFFF"/>
                </a:solidFill>
                <a:latin typeface="Arial"/>
                <a:cs typeface="Arial"/>
              </a:rPr>
              <a:t>E31b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817614" y="3966717"/>
            <a:ext cx="3437254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spc="-235" dirty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1800" b="1" spc="-150" dirty="0">
                <a:solidFill>
                  <a:srgbClr val="FFFFFF"/>
                </a:solidFill>
                <a:latin typeface="Arial"/>
                <a:cs typeface="Arial"/>
              </a:rPr>
              <a:t>mise </a:t>
            </a:r>
            <a:r>
              <a:rPr sz="1800" b="1" spc="-114" dirty="0">
                <a:solidFill>
                  <a:srgbClr val="FFFFFF"/>
                </a:solidFill>
                <a:latin typeface="Arial"/>
                <a:cs typeface="Arial"/>
              </a:rPr>
              <a:t>en </a:t>
            </a:r>
            <a:r>
              <a:rPr sz="1800" b="1" spc="-145" dirty="0">
                <a:solidFill>
                  <a:srgbClr val="FFFFFF"/>
                </a:solidFill>
                <a:latin typeface="Arial"/>
                <a:cs typeface="Arial"/>
              </a:rPr>
              <a:t>service </a:t>
            </a:r>
            <a:r>
              <a:rPr sz="1800" b="1" spc="-120" dirty="0">
                <a:solidFill>
                  <a:srgbClr val="FFFFFF"/>
                </a:solidFill>
                <a:latin typeface="Arial"/>
                <a:cs typeface="Arial"/>
              </a:rPr>
              <a:t>d’une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0" dirty="0">
                <a:solidFill>
                  <a:srgbClr val="FFFFFF"/>
                </a:solidFill>
                <a:latin typeface="Arial"/>
                <a:cs typeface="Arial"/>
              </a:rPr>
              <a:t>installation</a:t>
            </a:r>
            <a:endParaRPr sz="1800">
              <a:latin typeface="Arial"/>
              <a:cs typeface="Arial"/>
            </a:endParaRPr>
          </a:p>
          <a:p>
            <a:pPr marL="2540" algn="ctr">
              <a:lnSpc>
                <a:spcPct val="100000"/>
              </a:lnSpc>
            </a:pPr>
            <a:r>
              <a:rPr sz="1800" b="1" spc="-10" dirty="0">
                <a:solidFill>
                  <a:srgbClr val="FFFFFF"/>
                </a:solidFill>
                <a:latin typeface="Carlito"/>
                <a:cs typeface="Carlito"/>
              </a:rPr>
              <a:t>énergétique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389368" y="4866258"/>
            <a:ext cx="22961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6F2F9F"/>
                </a:solidFill>
                <a:latin typeface="Carlito"/>
                <a:cs typeface="Carlito"/>
              </a:rPr>
              <a:t>Compétences évaluées</a:t>
            </a:r>
            <a:r>
              <a:rPr sz="1800" b="1" spc="-105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6F2F9F"/>
                </a:solidFill>
                <a:latin typeface="Carlito"/>
                <a:cs typeface="Carlito"/>
              </a:rPr>
              <a:t>:  </a:t>
            </a:r>
            <a:r>
              <a:rPr sz="1800" b="1" spc="-5" dirty="0">
                <a:solidFill>
                  <a:srgbClr val="6F2F9F"/>
                </a:solidFill>
                <a:latin typeface="Carlito"/>
                <a:cs typeface="Carlito"/>
              </a:rPr>
              <a:t>C7, C8, C11 et</a:t>
            </a:r>
            <a:r>
              <a:rPr sz="1800" b="1" spc="-40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6F2F9F"/>
                </a:solidFill>
                <a:latin typeface="Carlito"/>
                <a:cs typeface="Carlito"/>
              </a:rPr>
              <a:t>C12</a:t>
            </a:r>
            <a:endParaRPr sz="1800">
              <a:latin typeface="Carlito"/>
              <a:cs typeface="Carlito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5676265" y="2936494"/>
            <a:ext cx="942340" cy="496570"/>
            <a:chOff x="5676265" y="2936494"/>
            <a:chExt cx="942340" cy="496570"/>
          </a:xfrm>
        </p:grpSpPr>
        <p:sp>
          <p:nvSpPr>
            <p:cNvPr id="18" name="object 18"/>
            <p:cNvSpPr/>
            <p:nvPr/>
          </p:nvSpPr>
          <p:spPr>
            <a:xfrm>
              <a:off x="5676265" y="2936494"/>
              <a:ext cx="244475" cy="496570"/>
            </a:xfrm>
            <a:custGeom>
              <a:avLst/>
              <a:gdLst/>
              <a:ahLst/>
              <a:cxnLst/>
              <a:rect l="l" t="t" r="r" b="b"/>
              <a:pathLst>
                <a:path w="244475" h="496570">
                  <a:moveTo>
                    <a:pt x="0" y="301370"/>
                  </a:moveTo>
                  <a:lnTo>
                    <a:pt x="85979" y="496188"/>
                  </a:lnTo>
                  <a:lnTo>
                    <a:pt x="181402" y="326263"/>
                  </a:lnTo>
                  <a:lnTo>
                    <a:pt x="113284" y="326263"/>
                  </a:lnTo>
                  <a:lnTo>
                    <a:pt x="75184" y="323722"/>
                  </a:lnTo>
                  <a:lnTo>
                    <a:pt x="76461" y="305046"/>
                  </a:lnTo>
                  <a:lnTo>
                    <a:pt x="0" y="301370"/>
                  </a:lnTo>
                  <a:close/>
                </a:path>
                <a:path w="244475" h="496570">
                  <a:moveTo>
                    <a:pt x="76461" y="305046"/>
                  </a:moveTo>
                  <a:lnTo>
                    <a:pt x="75184" y="323722"/>
                  </a:lnTo>
                  <a:lnTo>
                    <a:pt x="113284" y="326263"/>
                  </a:lnTo>
                  <a:lnTo>
                    <a:pt x="114583" y="306878"/>
                  </a:lnTo>
                  <a:lnTo>
                    <a:pt x="76461" y="305046"/>
                  </a:lnTo>
                  <a:close/>
                </a:path>
                <a:path w="244475" h="496570">
                  <a:moveTo>
                    <a:pt x="114583" y="306878"/>
                  </a:moveTo>
                  <a:lnTo>
                    <a:pt x="113284" y="326263"/>
                  </a:lnTo>
                  <a:lnTo>
                    <a:pt x="181402" y="326263"/>
                  </a:lnTo>
                  <a:lnTo>
                    <a:pt x="190246" y="310514"/>
                  </a:lnTo>
                  <a:lnTo>
                    <a:pt x="114583" y="306878"/>
                  </a:lnTo>
                  <a:close/>
                </a:path>
                <a:path w="244475" h="496570">
                  <a:moveTo>
                    <a:pt x="213868" y="0"/>
                  </a:moveTo>
                  <a:lnTo>
                    <a:pt x="175260" y="54228"/>
                  </a:lnTo>
                  <a:lnTo>
                    <a:pt x="141986" y="111886"/>
                  </a:lnTo>
                  <a:lnTo>
                    <a:pt x="114554" y="172084"/>
                  </a:lnTo>
                  <a:lnTo>
                    <a:pt x="92710" y="234441"/>
                  </a:lnTo>
                  <a:lnTo>
                    <a:pt x="76835" y="299592"/>
                  </a:lnTo>
                  <a:lnTo>
                    <a:pt x="76464" y="305046"/>
                  </a:lnTo>
                  <a:lnTo>
                    <a:pt x="114583" y="306878"/>
                  </a:lnTo>
                  <a:lnTo>
                    <a:pt x="114620" y="306323"/>
                  </a:lnTo>
                  <a:lnTo>
                    <a:pt x="114426" y="306323"/>
                  </a:lnTo>
                  <a:lnTo>
                    <a:pt x="114808" y="303529"/>
                  </a:lnTo>
                  <a:lnTo>
                    <a:pt x="115037" y="303529"/>
                  </a:lnTo>
                  <a:lnTo>
                    <a:pt x="121090" y="275843"/>
                  </a:lnTo>
                  <a:lnTo>
                    <a:pt x="129172" y="245744"/>
                  </a:lnTo>
                  <a:lnTo>
                    <a:pt x="129412" y="244855"/>
                  </a:lnTo>
                  <a:lnTo>
                    <a:pt x="138937" y="215137"/>
                  </a:lnTo>
                  <a:lnTo>
                    <a:pt x="149987" y="185800"/>
                  </a:lnTo>
                  <a:lnTo>
                    <a:pt x="161928" y="157987"/>
                  </a:lnTo>
                  <a:lnTo>
                    <a:pt x="162306" y="157098"/>
                  </a:lnTo>
                  <a:lnTo>
                    <a:pt x="175651" y="129793"/>
                  </a:lnTo>
                  <a:lnTo>
                    <a:pt x="176022" y="129031"/>
                  </a:lnTo>
                  <a:lnTo>
                    <a:pt x="191135" y="101345"/>
                  </a:lnTo>
                  <a:lnTo>
                    <a:pt x="207180" y="75183"/>
                  </a:lnTo>
                  <a:lnTo>
                    <a:pt x="225298" y="48259"/>
                  </a:lnTo>
                  <a:lnTo>
                    <a:pt x="244348" y="22859"/>
                  </a:lnTo>
                  <a:lnTo>
                    <a:pt x="213868" y="0"/>
                  </a:lnTo>
                  <a:close/>
                </a:path>
                <a:path w="244475" h="496570">
                  <a:moveTo>
                    <a:pt x="114808" y="303529"/>
                  </a:moveTo>
                  <a:lnTo>
                    <a:pt x="114426" y="306323"/>
                  </a:lnTo>
                  <a:lnTo>
                    <a:pt x="114706" y="305046"/>
                  </a:lnTo>
                  <a:lnTo>
                    <a:pt x="114808" y="303529"/>
                  </a:lnTo>
                  <a:close/>
                </a:path>
                <a:path w="244475" h="496570">
                  <a:moveTo>
                    <a:pt x="114706" y="305046"/>
                  </a:moveTo>
                  <a:lnTo>
                    <a:pt x="114426" y="306323"/>
                  </a:lnTo>
                  <a:lnTo>
                    <a:pt x="114620" y="306323"/>
                  </a:lnTo>
                  <a:lnTo>
                    <a:pt x="114706" y="305046"/>
                  </a:lnTo>
                  <a:close/>
                </a:path>
                <a:path w="244475" h="496570">
                  <a:moveTo>
                    <a:pt x="115037" y="303529"/>
                  </a:moveTo>
                  <a:lnTo>
                    <a:pt x="114808" y="303529"/>
                  </a:lnTo>
                  <a:lnTo>
                    <a:pt x="114706" y="305046"/>
                  </a:lnTo>
                  <a:lnTo>
                    <a:pt x="115037" y="303529"/>
                  </a:lnTo>
                  <a:close/>
                </a:path>
                <a:path w="244475" h="496570">
                  <a:moveTo>
                    <a:pt x="121285" y="274954"/>
                  </a:moveTo>
                  <a:lnTo>
                    <a:pt x="121031" y="275843"/>
                  </a:lnTo>
                  <a:lnTo>
                    <a:pt x="121285" y="274954"/>
                  </a:lnTo>
                  <a:close/>
                </a:path>
                <a:path w="244475" h="496570">
                  <a:moveTo>
                    <a:pt x="129247" y="245468"/>
                  </a:moveTo>
                  <a:lnTo>
                    <a:pt x="129159" y="245744"/>
                  </a:lnTo>
                  <a:lnTo>
                    <a:pt x="129247" y="245468"/>
                  </a:lnTo>
                  <a:close/>
                </a:path>
                <a:path w="244475" h="496570">
                  <a:moveTo>
                    <a:pt x="129443" y="244855"/>
                  </a:moveTo>
                  <a:lnTo>
                    <a:pt x="129247" y="245468"/>
                  </a:lnTo>
                  <a:lnTo>
                    <a:pt x="129443" y="244855"/>
                  </a:lnTo>
                  <a:close/>
                </a:path>
                <a:path w="244475" h="496570">
                  <a:moveTo>
                    <a:pt x="139016" y="215137"/>
                  </a:moveTo>
                  <a:lnTo>
                    <a:pt x="138684" y="216026"/>
                  </a:lnTo>
                  <a:lnTo>
                    <a:pt x="139016" y="215137"/>
                  </a:lnTo>
                  <a:close/>
                </a:path>
                <a:path w="244475" h="496570">
                  <a:moveTo>
                    <a:pt x="150110" y="185800"/>
                  </a:moveTo>
                  <a:lnTo>
                    <a:pt x="149733" y="186689"/>
                  </a:lnTo>
                  <a:lnTo>
                    <a:pt x="150110" y="185800"/>
                  </a:lnTo>
                  <a:close/>
                </a:path>
                <a:path w="244475" h="496570">
                  <a:moveTo>
                    <a:pt x="162357" y="157098"/>
                  </a:moveTo>
                  <a:lnTo>
                    <a:pt x="161950" y="157935"/>
                  </a:lnTo>
                  <a:lnTo>
                    <a:pt x="162357" y="157098"/>
                  </a:lnTo>
                  <a:close/>
                </a:path>
                <a:path w="244475" h="496570">
                  <a:moveTo>
                    <a:pt x="176056" y="129031"/>
                  </a:moveTo>
                  <a:lnTo>
                    <a:pt x="175735" y="129620"/>
                  </a:lnTo>
                  <a:lnTo>
                    <a:pt x="176056" y="129031"/>
                  </a:lnTo>
                  <a:close/>
                </a:path>
                <a:path w="244475" h="496570">
                  <a:moveTo>
                    <a:pt x="191218" y="101345"/>
                  </a:moveTo>
                  <a:lnTo>
                    <a:pt x="190754" y="102107"/>
                  </a:lnTo>
                  <a:lnTo>
                    <a:pt x="191218" y="101345"/>
                  </a:lnTo>
                  <a:close/>
                </a:path>
                <a:path w="244475" h="496570">
                  <a:moveTo>
                    <a:pt x="207588" y="74514"/>
                  </a:moveTo>
                  <a:lnTo>
                    <a:pt x="207137" y="75183"/>
                  </a:lnTo>
                  <a:lnTo>
                    <a:pt x="207588" y="74514"/>
                  </a:lnTo>
                  <a:close/>
                </a:path>
                <a:path w="244475" h="496570">
                  <a:moveTo>
                    <a:pt x="225359" y="48259"/>
                  </a:moveTo>
                  <a:lnTo>
                    <a:pt x="224789" y="49021"/>
                  </a:lnTo>
                  <a:lnTo>
                    <a:pt x="225359" y="48259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295898" y="2945511"/>
              <a:ext cx="323215" cy="463550"/>
            </a:xfrm>
            <a:custGeom>
              <a:avLst/>
              <a:gdLst/>
              <a:ahLst/>
              <a:cxnLst/>
              <a:rect l="l" t="t" r="r" b="b"/>
              <a:pathLst>
                <a:path w="323215" h="463550">
                  <a:moveTo>
                    <a:pt x="207980" y="281395"/>
                  </a:moveTo>
                  <a:lnTo>
                    <a:pt x="136143" y="296163"/>
                  </a:lnTo>
                  <a:lnTo>
                    <a:pt x="267716" y="463550"/>
                  </a:lnTo>
                  <a:lnTo>
                    <a:pt x="310894" y="302005"/>
                  </a:lnTo>
                  <a:lnTo>
                    <a:pt x="215265" y="302005"/>
                  </a:lnTo>
                  <a:lnTo>
                    <a:pt x="207980" y="281395"/>
                  </a:lnTo>
                  <a:close/>
                </a:path>
                <a:path w="323215" h="463550">
                  <a:moveTo>
                    <a:pt x="245667" y="273647"/>
                  </a:moveTo>
                  <a:lnTo>
                    <a:pt x="207980" y="281395"/>
                  </a:lnTo>
                  <a:lnTo>
                    <a:pt x="215265" y="302005"/>
                  </a:lnTo>
                  <a:lnTo>
                    <a:pt x="251205" y="289305"/>
                  </a:lnTo>
                  <a:lnTo>
                    <a:pt x="245667" y="273647"/>
                  </a:lnTo>
                  <a:close/>
                </a:path>
                <a:path w="323215" h="463550">
                  <a:moveTo>
                    <a:pt x="322706" y="257810"/>
                  </a:moveTo>
                  <a:lnTo>
                    <a:pt x="245667" y="273647"/>
                  </a:lnTo>
                  <a:lnTo>
                    <a:pt x="251205" y="289305"/>
                  </a:lnTo>
                  <a:lnTo>
                    <a:pt x="215265" y="302005"/>
                  </a:lnTo>
                  <a:lnTo>
                    <a:pt x="310894" y="302005"/>
                  </a:lnTo>
                  <a:lnTo>
                    <a:pt x="322706" y="257810"/>
                  </a:lnTo>
                  <a:close/>
                </a:path>
                <a:path w="323215" h="463550">
                  <a:moveTo>
                    <a:pt x="199303" y="256842"/>
                  </a:moveTo>
                  <a:lnTo>
                    <a:pt x="207980" y="281395"/>
                  </a:lnTo>
                  <a:lnTo>
                    <a:pt x="245667" y="273647"/>
                  </a:lnTo>
                  <a:lnTo>
                    <a:pt x="240199" y="258190"/>
                  </a:lnTo>
                  <a:lnTo>
                    <a:pt x="200025" y="258190"/>
                  </a:lnTo>
                  <a:lnTo>
                    <a:pt x="199303" y="256842"/>
                  </a:lnTo>
                  <a:close/>
                </a:path>
                <a:path w="323215" h="463550">
                  <a:moveTo>
                    <a:pt x="198881" y="255650"/>
                  </a:moveTo>
                  <a:lnTo>
                    <a:pt x="199303" y="256842"/>
                  </a:lnTo>
                  <a:lnTo>
                    <a:pt x="200025" y="258190"/>
                  </a:lnTo>
                  <a:lnTo>
                    <a:pt x="198881" y="255650"/>
                  </a:lnTo>
                  <a:close/>
                </a:path>
                <a:path w="323215" h="463550">
                  <a:moveTo>
                    <a:pt x="239301" y="255650"/>
                  </a:moveTo>
                  <a:lnTo>
                    <a:pt x="198881" y="255650"/>
                  </a:lnTo>
                  <a:lnTo>
                    <a:pt x="200025" y="258190"/>
                  </a:lnTo>
                  <a:lnTo>
                    <a:pt x="240199" y="258190"/>
                  </a:lnTo>
                  <a:lnTo>
                    <a:pt x="239301" y="255650"/>
                  </a:lnTo>
                  <a:close/>
                </a:path>
                <a:path w="323215" h="463550">
                  <a:moveTo>
                    <a:pt x="212609" y="202184"/>
                  </a:moveTo>
                  <a:lnTo>
                    <a:pt x="168021" y="202184"/>
                  </a:lnTo>
                  <a:lnTo>
                    <a:pt x="185292" y="230504"/>
                  </a:lnTo>
                  <a:lnTo>
                    <a:pt x="199303" y="256842"/>
                  </a:lnTo>
                  <a:lnTo>
                    <a:pt x="198881" y="255650"/>
                  </a:lnTo>
                  <a:lnTo>
                    <a:pt x="239301" y="255650"/>
                  </a:lnTo>
                  <a:lnTo>
                    <a:pt x="234315" y="241553"/>
                  </a:lnTo>
                  <a:lnTo>
                    <a:pt x="218058" y="211074"/>
                  </a:lnTo>
                  <a:lnTo>
                    <a:pt x="212609" y="202184"/>
                  </a:lnTo>
                  <a:close/>
                </a:path>
                <a:path w="323215" h="463550">
                  <a:moveTo>
                    <a:pt x="184657" y="229488"/>
                  </a:moveTo>
                  <a:lnTo>
                    <a:pt x="185201" y="230504"/>
                  </a:lnTo>
                  <a:lnTo>
                    <a:pt x="184657" y="229488"/>
                  </a:lnTo>
                  <a:close/>
                </a:path>
                <a:path w="323215" h="463550">
                  <a:moveTo>
                    <a:pt x="195758" y="175513"/>
                  </a:moveTo>
                  <a:lnTo>
                    <a:pt x="149478" y="175513"/>
                  </a:lnTo>
                  <a:lnTo>
                    <a:pt x="150113" y="176402"/>
                  </a:lnTo>
                  <a:lnTo>
                    <a:pt x="168528" y="203200"/>
                  </a:lnTo>
                  <a:lnTo>
                    <a:pt x="168021" y="202184"/>
                  </a:lnTo>
                  <a:lnTo>
                    <a:pt x="212609" y="202184"/>
                  </a:lnTo>
                  <a:lnTo>
                    <a:pt x="200151" y="181863"/>
                  </a:lnTo>
                  <a:lnTo>
                    <a:pt x="195758" y="175513"/>
                  </a:lnTo>
                  <a:close/>
                </a:path>
                <a:path w="323215" h="463550">
                  <a:moveTo>
                    <a:pt x="149928" y="176166"/>
                  </a:moveTo>
                  <a:lnTo>
                    <a:pt x="150090" y="176402"/>
                  </a:lnTo>
                  <a:lnTo>
                    <a:pt x="149928" y="176166"/>
                  </a:lnTo>
                  <a:close/>
                </a:path>
                <a:path w="323215" h="463550">
                  <a:moveTo>
                    <a:pt x="149478" y="175513"/>
                  </a:moveTo>
                  <a:lnTo>
                    <a:pt x="149928" y="176166"/>
                  </a:lnTo>
                  <a:lnTo>
                    <a:pt x="150113" y="176402"/>
                  </a:lnTo>
                  <a:lnTo>
                    <a:pt x="149478" y="175513"/>
                  </a:lnTo>
                  <a:close/>
                </a:path>
                <a:path w="323215" h="463550">
                  <a:moveTo>
                    <a:pt x="177492" y="149605"/>
                  </a:moveTo>
                  <a:lnTo>
                    <a:pt x="129031" y="149605"/>
                  </a:lnTo>
                  <a:lnTo>
                    <a:pt x="129666" y="150367"/>
                  </a:lnTo>
                  <a:lnTo>
                    <a:pt x="149928" y="176166"/>
                  </a:lnTo>
                  <a:lnTo>
                    <a:pt x="149478" y="175513"/>
                  </a:lnTo>
                  <a:lnTo>
                    <a:pt x="195758" y="175513"/>
                  </a:lnTo>
                  <a:lnTo>
                    <a:pt x="180466" y="153415"/>
                  </a:lnTo>
                  <a:lnTo>
                    <a:pt x="177492" y="149605"/>
                  </a:lnTo>
                  <a:close/>
                </a:path>
                <a:path w="323215" h="463550">
                  <a:moveTo>
                    <a:pt x="129310" y="149960"/>
                  </a:moveTo>
                  <a:lnTo>
                    <a:pt x="129631" y="150367"/>
                  </a:lnTo>
                  <a:lnTo>
                    <a:pt x="129310" y="149960"/>
                  </a:lnTo>
                  <a:close/>
                </a:path>
                <a:path w="323215" h="463550">
                  <a:moveTo>
                    <a:pt x="157524" y="124205"/>
                  </a:moveTo>
                  <a:lnTo>
                    <a:pt x="106806" y="124205"/>
                  </a:lnTo>
                  <a:lnTo>
                    <a:pt x="129310" y="149960"/>
                  </a:lnTo>
                  <a:lnTo>
                    <a:pt x="129031" y="149605"/>
                  </a:lnTo>
                  <a:lnTo>
                    <a:pt x="177492" y="149605"/>
                  </a:lnTo>
                  <a:lnTo>
                    <a:pt x="158750" y="125602"/>
                  </a:lnTo>
                  <a:lnTo>
                    <a:pt x="157524" y="124205"/>
                  </a:lnTo>
                  <a:close/>
                </a:path>
                <a:path w="323215" h="463550">
                  <a:moveTo>
                    <a:pt x="135907" y="99567"/>
                  </a:moveTo>
                  <a:lnTo>
                    <a:pt x="82676" y="99567"/>
                  </a:lnTo>
                  <a:lnTo>
                    <a:pt x="83312" y="100202"/>
                  </a:lnTo>
                  <a:lnTo>
                    <a:pt x="107441" y="124967"/>
                  </a:lnTo>
                  <a:lnTo>
                    <a:pt x="106806" y="124205"/>
                  </a:lnTo>
                  <a:lnTo>
                    <a:pt x="157524" y="124205"/>
                  </a:lnTo>
                  <a:lnTo>
                    <a:pt x="135907" y="99567"/>
                  </a:lnTo>
                  <a:close/>
                </a:path>
                <a:path w="323215" h="463550">
                  <a:moveTo>
                    <a:pt x="83136" y="100039"/>
                  </a:moveTo>
                  <a:lnTo>
                    <a:pt x="83296" y="100202"/>
                  </a:lnTo>
                  <a:lnTo>
                    <a:pt x="83136" y="100039"/>
                  </a:lnTo>
                  <a:close/>
                </a:path>
                <a:path w="323215" h="463550">
                  <a:moveTo>
                    <a:pt x="87885" y="52450"/>
                  </a:moveTo>
                  <a:lnTo>
                    <a:pt x="29337" y="52450"/>
                  </a:lnTo>
                  <a:lnTo>
                    <a:pt x="30099" y="53086"/>
                  </a:lnTo>
                  <a:lnTo>
                    <a:pt x="57657" y="76200"/>
                  </a:lnTo>
                  <a:lnTo>
                    <a:pt x="83136" y="100039"/>
                  </a:lnTo>
                  <a:lnTo>
                    <a:pt x="82676" y="99567"/>
                  </a:lnTo>
                  <a:lnTo>
                    <a:pt x="135907" y="99567"/>
                  </a:lnTo>
                  <a:lnTo>
                    <a:pt x="135127" y="98678"/>
                  </a:lnTo>
                  <a:lnTo>
                    <a:pt x="109600" y="72643"/>
                  </a:lnTo>
                  <a:lnTo>
                    <a:pt x="87885" y="52450"/>
                  </a:lnTo>
                  <a:close/>
                </a:path>
                <a:path w="323215" h="463550">
                  <a:moveTo>
                    <a:pt x="56896" y="75564"/>
                  </a:moveTo>
                  <a:lnTo>
                    <a:pt x="57576" y="76200"/>
                  </a:lnTo>
                  <a:lnTo>
                    <a:pt x="56896" y="75564"/>
                  </a:lnTo>
                  <a:close/>
                </a:path>
                <a:path w="323215" h="463550">
                  <a:moveTo>
                    <a:pt x="30051" y="53049"/>
                  </a:moveTo>
                  <a:close/>
                </a:path>
                <a:path w="323215" h="463550">
                  <a:moveTo>
                    <a:pt x="22987" y="0"/>
                  </a:moveTo>
                  <a:lnTo>
                    <a:pt x="0" y="30352"/>
                  </a:lnTo>
                  <a:lnTo>
                    <a:pt x="30051" y="53049"/>
                  </a:lnTo>
                  <a:lnTo>
                    <a:pt x="29337" y="52450"/>
                  </a:lnTo>
                  <a:lnTo>
                    <a:pt x="87885" y="52450"/>
                  </a:lnTo>
                  <a:lnTo>
                    <a:pt x="82423" y="47371"/>
                  </a:lnTo>
                  <a:lnTo>
                    <a:pt x="53466" y="22987"/>
                  </a:lnTo>
                  <a:lnTo>
                    <a:pt x="22987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206571" y="35051"/>
            <a:ext cx="998912" cy="110185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9316973" y="341503"/>
            <a:ext cx="25939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05" algn="ctr">
              <a:lnSpc>
                <a:spcPts val="1140"/>
              </a:lnSpc>
              <a:spcBef>
                <a:spcPts val="95"/>
              </a:spcBef>
            </a:pPr>
            <a:r>
              <a:rPr sz="1000" spc="-60" dirty="0">
                <a:latin typeface="Trebuchet MS"/>
                <a:cs typeface="Trebuchet MS"/>
              </a:rPr>
              <a:t>Baccalauréat </a:t>
            </a:r>
            <a:r>
              <a:rPr sz="1000" spc="-45" dirty="0">
                <a:latin typeface="Trebuchet MS"/>
                <a:cs typeface="Trebuchet MS"/>
              </a:rPr>
              <a:t>professionnel </a:t>
            </a:r>
            <a:r>
              <a:rPr sz="1000" spc="-60" dirty="0">
                <a:latin typeface="Trebuchet MS"/>
                <a:cs typeface="Trebuchet MS"/>
              </a:rPr>
              <a:t>installateur</a:t>
            </a:r>
            <a:r>
              <a:rPr sz="1000" spc="55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en</a:t>
            </a:r>
            <a:endParaRPr sz="1000">
              <a:latin typeface="Trebuchet MS"/>
              <a:cs typeface="Trebuchet MS"/>
            </a:endParaRPr>
          </a:p>
          <a:p>
            <a:pPr algn="ctr">
              <a:lnSpc>
                <a:spcPts val="1080"/>
              </a:lnSpc>
            </a:pPr>
            <a:r>
              <a:rPr sz="1000" spc="-65" dirty="0">
                <a:latin typeface="Trebuchet MS"/>
                <a:cs typeface="Trebuchet MS"/>
              </a:rPr>
              <a:t>chauffage, </a:t>
            </a:r>
            <a:r>
              <a:rPr sz="1000" spc="-60" dirty="0">
                <a:latin typeface="Trebuchet MS"/>
                <a:cs typeface="Trebuchet MS"/>
              </a:rPr>
              <a:t>climatisation </a:t>
            </a:r>
            <a:r>
              <a:rPr sz="1000" spc="-65" dirty="0">
                <a:latin typeface="Trebuchet MS"/>
                <a:cs typeface="Trebuchet MS"/>
              </a:rPr>
              <a:t>et </a:t>
            </a:r>
            <a:r>
              <a:rPr sz="1000" spc="-50" dirty="0">
                <a:latin typeface="Trebuchet MS"/>
                <a:cs typeface="Trebuchet MS"/>
              </a:rPr>
              <a:t>énergies</a:t>
            </a:r>
            <a:r>
              <a:rPr sz="1000" spc="105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renouvelables</a:t>
            </a:r>
            <a:endParaRPr sz="1000">
              <a:latin typeface="Trebuchet MS"/>
              <a:cs typeface="Trebuchet MS"/>
            </a:endParaRPr>
          </a:p>
          <a:p>
            <a:pPr marL="29845" algn="ctr">
              <a:lnSpc>
                <a:spcPts val="1140"/>
              </a:lnSpc>
            </a:pPr>
            <a:r>
              <a:rPr sz="1000" spc="-30" dirty="0">
                <a:latin typeface="Trebuchet MS"/>
                <a:cs typeface="Trebuchet MS"/>
              </a:rPr>
              <a:t>« </a:t>
            </a:r>
            <a:r>
              <a:rPr sz="1000" spc="-60" dirty="0">
                <a:latin typeface="Trebuchet MS"/>
                <a:cs typeface="Trebuchet MS"/>
              </a:rPr>
              <a:t>ICCER </a:t>
            </a:r>
            <a:r>
              <a:rPr sz="1000" spc="-30" dirty="0">
                <a:latin typeface="Trebuchet MS"/>
                <a:cs typeface="Trebuchet MS"/>
              </a:rPr>
              <a:t>» </a:t>
            </a:r>
            <a:r>
              <a:rPr sz="1000" spc="-35" dirty="0">
                <a:latin typeface="Trebuchet MS"/>
                <a:cs typeface="Trebuchet MS"/>
              </a:rPr>
              <a:t>session</a:t>
            </a:r>
            <a:r>
              <a:rPr sz="1000" spc="-135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2024</a:t>
            </a:r>
            <a:endParaRPr sz="1000">
              <a:latin typeface="Trebuchet MS"/>
              <a:cs typeface="Trebuchet MS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2964179" y="172186"/>
            <a:ext cx="5676265" cy="514984"/>
            <a:chOff x="2964179" y="172186"/>
            <a:chExt cx="5676265" cy="514984"/>
          </a:xfrm>
        </p:grpSpPr>
        <p:sp>
          <p:nvSpPr>
            <p:cNvPr id="23" name="object 23"/>
            <p:cNvSpPr/>
            <p:nvPr/>
          </p:nvSpPr>
          <p:spPr>
            <a:xfrm>
              <a:off x="2964179" y="172186"/>
              <a:ext cx="5676138" cy="51437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965703" y="173748"/>
              <a:ext cx="816102" cy="511289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3096514" y="106006"/>
            <a:ext cx="5350510" cy="1584325"/>
          </a:xfrm>
          <a:prstGeom prst="rect">
            <a:avLst/>
          </a:prstGeom>
        </p:spPr>
        <p:txBody>
          <a:bodyPr vert="horz" wrap="square" lIns="0" tIns="1295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19"/>
              </a:spcBef>
            </a:pPr>
            <a:r>
              <a:rPr sz="1800" b="1" dirty="0">
                <a:latin typeface="Carlito"/>
                <a:cs typeface="Carlito"/>
              </a:rPr>
              <a:t>E31 : </a:t>
            </a:r>
            <a:r>
              <a:rPr sz="1800" b="1" spc="-125" dirty="0">
                <a:latin typeface="Arial"/>
                <a:cs typeface="Arial"/>
              </a:rPr>
              <a:t>Réalisation </a:t>
            </a:r>
            <a:r>
              <a:rPr sz="1800" b="1" spc="-40" dirty="0">
                <a:latin typeface="Arial"/>
                <a:cs typeface="Arial"/>
              </a:rPr>
              <a:t>et </a:t>
            </a:r>
            <a:r>
              <a:rPr sz="1800" b="1" spc="-145" dirty="0">
                <a:latin typeface="Arial"/>
                <a:cs typeface="Arial"/>
              </a:rPr>
              <a:t>mise </a:t>
            </a:r>
            <a:r>
              <a:rPr sz="1800" b="1" spc="-114" dirty="0">
                <a:latin typeface="Arial"/>
                <a:cs typeface="Arial"/>
              </a:rPr>
              <a:t>en </a:t>
            </a:r>
            <a:r>
              <a:rPr sz="1800" b="1" spc="-140" dirty="0">
                <a:latin typeface="Arial"/>
                <a:cs typeface="Arial"/>
              </a:rPr>
              <a:t>service </a:t>
            </a:r>
            <a:r>
              <a:rPr sz="1800" b="1" spc="-120" dirty="0">
                <a:latin typeface="Arial"/>
                <a:cs typeface="Arial"/>
              </a:rPr>
              <a:t>d’une</a:t>
            </a:r>
            <a:r>
              <a:rPr sz="1800" b="1" spc="-65" dirty="0">
                <a:latin typeface="Arial"/>
                <a:cs typeface="Arial"/>
              </a:rPr>
              <a:t> </a:t>
            </a:r>
            <a:r>
              <a:rPr sz="1800" b="1" spc="-100" dirty="0">
                <a:latin typeface="Arial"/>
                <a:cs typeface="Arial"/>
              </a:rPr>
              <a:t>installation</a:t>
            </a:r>
            <a:endParaRPr sz="1800">
              <a:latin typeface="Arial"/>
              <a:cs typeface="Arial"/>
            </a:endParaRPr>
          </a:p>
          <a:p>
            <a:pPr marL="1209675">
              <a:lnSpc>
                <a:spcPct val="100000"/>
              </a:lnSpc>
              <a:spcBef>
                <a:spcPts val="810"/>
              </a:spcBef>
            </a:pPr>
            <a:r>
              <a:rPr sz="1600" b="1" spc="-5" dirty="0">
                <a:latin typeface="Carlito"/>
                <a:cs typeface="Carlito"/>
              </a:rPr>
              <a:t>Sous </a:t>
            </a:r>
            <a:r>
              <a:rPr sz="1600" b="1" spc="-10" dirty="0">
                <a:latin typeface="Carlito"/>
                <a:cs typeface="Carlito"/>
              </a:rPr>
              <a:t>épreuve </a:t>
            </a:r>
            <a:r>
              <a:rPr sz="1600" b="1" spc="-5" dirty="0">
                <a:latin typeface="Carlito"/>
                <a:cs typeface="Carlito"/>
              </a:rPr>
              <a:t>E31 - </a:t>
            </a:r>
            <a:r>
              <a:rPr sz="1600" b="1" spc="-10" dirty="0">
                <a:latin typeface="Carlito"/>
                <a:cs typeface="Carlito"/>
              </a:rPr>
              <a:t>Unité</a:t>
            </a:r>
            <a:r>
              <a:rPr sz="1600" b="1" spc="55" dirty="0">
                <a:latin typeface="Carlito"/>
                <a:cs typeface="Carlito"/>
              </a:rPr>
              <a:t> </a:t>
            </a:r>
            <a:r>
              <a:rPr sz="1600" b="1" spc="-5" dirty="0">
                <a:latin typeface="Carlito"/>
                <a:cs typeface="Carlito"/>
              </a:rPr>
              <a:t>U31</a:t>
            </a:r>
            <a:endParaRPr sz="1600">
              <a:latin typeface="Carlito"/>
              <a:cs typeface="Carlito"/>
            </a:endParaRPr>
          </a:p>
          <a:p>
            <a:pPr marL="424815" algn="ctr">
              <a:lnSpc>
                <a:spcPct val="100000"/>
              </a:lnSpc>
              <a:spcBef>
                <a:spcPts val="489"/>
              </a:spcBef>
            </a:pPr>
            <a:r>
              <a:rPr sz="2800" b="1" spc="-10" dirty="0">
                <a:latin typeface="Carlito"/>
                <a:cs typeface="Carlito"/>
              </a:rPr>
              <a:t>Mise </a:t>
            </a:r>
            <a:r>
              <a:rPr sz="2800" b="1" spc="-5" dirty="0">
                <a:latin typeface="Carlito"/>
                <a:cs typeface="Carlito"/>
              </a:rPr>
              <a:t>en situation</a:t>
            </a:r>
            <a:r>
              <a:rPr sz="2800" b="1" spc="-45" dirty="0">
                <a:latin typeface="Carlito"/>
                <a:cs typeface="Carlito"/>
              </a:rPr>
              <a:t> </a:t>
            </a:r>
            <a:r>
              <a:rPr sz="2800" b="1" spc="-10" dirty="0">
                <a:latin typeface="Carlito"/>
                <a:cs typeface="Carlito"/>
              </a:rPr>
              <a:t>professionnelle</a:t>
            </a:r>
            <a:endParaRPr sz="2800">
              <a:latin typeface="Carlito"/>
              <a:cs typeface="Carlito"/>
            </a:endParaRPr>
          </a:p>
          <a:p>
            <a:pPr marL="424180" algn="ctr">
              <a:lnSpc>
                <a:spcPct val="100000"/>
              </a:lnSpc>
              <a:spcBef>
                <a:spcPts val="930"/>
              </a:spcBef>
            </a:pPr>
            <a:r>
              <a:rPr sz="1400" spc="-5" dirty="0">
                <a:latin typeface="Carlito"/>
                <a:cs typeface="Carlito"/>
              </a:rPr>
              <a:t>Scénarisation des sujets pour </a:t>
            </a:r>
            <a:r>
              <a:rPr sz="1400" dirty="0">
                <a:latin typeface="Carlito"/>
                <a:cs typeface="Carlito"/>
              </a:rPr>
              <a:t>les </a:t>
            </a:r>
            <a:r>
              <a:rPr sz="1400" spc="-5" dirty="0">
                <a:latin typeface="Carlito"/>
                <a:cs typeface="Carlito"/>
              </a:rPr>
              <a:t>situations </a:t>
            </a:r>
            <a:r>
              <a:rPr sz="1400" b="1" spc="-5" dirty="0">
                <a:solidFill>
                  <a:srgbClr val="385622"/>
                </a:solidFill>
                <a:latin typeface="Carlito"/>
                <a:cs typeface="Carlito"/>
              </a:rPr>
              <a:t>E31a </a:t>
            </a:r>
            <a:r>
              <a:rPr sz="1400" spc="-10" dirty="0">
                <a:latin typeface="Carlito"/>
                <a:cs typeface="Carlito"/>
              </a:rPr>
              <a:t>et</a:t>
            </a:r>
            <a:r>
              <a:rPr sz="1400" spc="70" dirty="0">
                <a:latin typeface="Carlito"/>
                <a:cs typeface="Carlito"/>
              </a:rPr>
              <a:t> </a:t>
            </a:r>
            <a:r>
              <a:rPr sz="1400" b="1" spc="-5" dirty="0">
                <a:solidFill>
                  <a:srgbClr val="6FAC46"/>
                </a:solidFill>
                <a:latin typeface="Carlito"/>
                <a:cs typeface="Carlito"/>
              </a:rPr>
              <a:t>E31b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729231" y="2048383"/>
            <a:ext cx="888428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spc="-5" dirty="0">
                <a:solidFill>
                  <a:srgbClr val="C00000"/>
                </a:solidFill>
                <a:latin typeface="Carlito"/>
                <a:cs typeface="Carlito"/>
              </a:rPr>
              <a:t>La sous </a:t>
            </a:r>
            <a:r>
              <a:rPr lang="fr-FR" b="1" spc="-10" dirty="0">
                <a:solidFill>
                  <a:srgbClr val="C00000"/>
                </a:solidFill>
                <a:latin typeface="Carlito"/>
                <a:cs typeface="Carlito"/>
              </a:rPr>
              <a:t>épreuve </a:t>
            </a:r>
            <a:r>
              <a:rPr lang="fr-FR" b="1" dirty="0">
                <a:solidFill>
                  <a:srgbClr val="C00000"/>
                </a:solidFill>
                <a:latin typeface="Carlito"/>
                <a:cs typeface="Carlito"/>
              </a:rPr>
              <a:t>E31 : </a:t>
            </a:r>
            <a:r>
              <a:rPr lang="fr-FR" b="1" spc="-10" dirty="0">
                <a:solidFill>
                  <a:srgbClr val="C00000"/>
                </a:solidFill>
                <a:latin typeface="Carlito"/>
                <a:cs typeface="Carlito"/>
              </a:rPr>
              <a:t>se déroule </a:t>
            </a:r>
            <a:r>
              <a:rPr lang="fr-FR" b="1" spc="-5" dirty="0">
                <a:solidFill>
                  <a:srgbClr val="C00000"/>
                </a:solidFill>
                <a:latin typeface="Carlito"/>
                <a:cs typeface="Carlito"/>
              </a:rPr>
              <a:t>sur les </a:t>
            </a:r>
            <a:r>
              <a:rPr lang="fr-FR" b="1" spc="-10" dirty="0">
                <a:solidFill>
                  <a:srgbClr val="C00000"/>
                </a:solidFill>
                <a:latin typeface="Carlito"/>
                <a:cs typeface="Carlito"/>
              </a:rPr>
              <a:t>plateaux </a:t>
            </a:r>
            <a:r>
              <a:rPr lang="fr-FR" b="1" spc="-5" dirty="0">
                <a:solidFill>
                  <a:srgbClr val="C00000"/>
                </a:solidFill>
                <a:latin typeface="Carlito"/>
                <a:cs typeface="Carlito"/>
              </a:rPr>
              <a:t>techniques des </a:t>
            </a:r>
            <a:r>
              <a:rPr lang="fr-FR" b="1" spc="-10" dirty="0">
                <a:solidFill>
                  <a:srgbClr val="C00000"/>
                </a:solidFill>
                <a:latin typeface="Carlito"/>
                <a:cs typeface="Carlito"/>
              </a:rPr>
              <a:t>centres </a:t>
            </a:r>
            <a:r>
              <a:rPr lang="fr-FR" b="1" spc="-5" dirty="0">
                <a:solidFill>
                  <a:srgbClr val="C00000"/>
                </a:solidFill>
                <a:latin typeface="Carlito"/>
                <a:cs typeface="Carlito"/>
              </a:rPr>
              <a:t>de </a:t>
            </a:r>
            <a:r>
              <a:rPr lang="fr-FR" b="1" spc="-10" dirty="0">
                <a:solidFill>
                  <a:srgbClr val="C00000"/>
                </a:solidFill>
                <a:latin typeface="Carlito"/>
                <a:cs typeface="Carlito"/>
              </a:rPr>
              <a:t>formation  </a:t>
            </a:r>
            <a:r>
              <a:rPr lang="fr-FR" b="1" spc="-60" dirty="0">
                <a:solidFill>
                  <a:srgbClr val="C00000"/>
                </a:solidFill>
                <a:latin typeface="Arial"/>
                <a:cs typeface="Arial"/>
              </a:rPr>
              <a:t>ou </a:t>
            </a:r>
            <a:r>
              <a:rPr lang="fr-FR" b="1" spc="-135" dirty="0">
                <a:solidFill>
                  <a:srgbClr val="C00000"/>
                </a:solidFill>
                <a:latin typeface="Arial"/>
                <a:cs typeface="Arial"/>
              </a:rPr>
              <a:t>des </a:t>
            </a:r>
            <a:r>
              <a:rPr lang="fr-FR" b="1" spc="-80" dirty="0">
                <a:solidFill>
                  <a:srgbClr val="C00000"/>
                </a:solidFill>
                <a:latin typeface="Arial"/>
                <a:cs typeface="Arial"/>
              </a:rPr>
              <a:t>centres </a:t>
            </a:r>
            <a:r>
              <a:rPr lang="fr-FR" b="1" spc="-125" dirty="0">
                <a:solidFill>
                  <a:srgbClr val="C00000"/>
                </a:solidFill>
                <a:latin typeface="Arial"/>
                <a:cs typeface="Arial"/>
              </a:rPr>
              <a:t>d’examens </a:t>
            </a:r>
            <a:r>
              <a:rPr lang="fr-FR" b="1" spc="-114" dirty="0">
                <a:solidFill>
                  <a:srgbClr val="C00000"/>
                </a:solidFill>
                <a:latin typeface="Arial"/>
                <a:cs typeface="Arial"/>
              </a:rPr>
              <a:t>désignés. Elle </a:t>
            </a:r>
            <a:r>
              <a:rPr lang="fr-FR" b="1" spc="-95" dirty="0">
                <a:solidFill>
                  <a:srgbClr val="C00000"/>
                </a:solidFill>
                <a:latin typeface="Arial"/>
                <a:cs typeface="Arial"/>
              </a:rPr>
              <a:t>devra </a:t>
            </a:r>
            <a:r>
              <a:rPr lang="fr-FR" b="1" spc="-30" dirty="0">
                <a:solidFill>
                  <a:srgbClr val="C00000"/>
                </a:solidFill>
                <a:latin typeface="Arial"/>
                <a:cs typeface="Arial"/>
              </a:rPr>
              <a:t>permettre </a:t>
            </a:r>
            <a:r>
              <a:rPr lang="fr-FR" b="1" spc="-85" dirty="0">
                <a:solidFill>
                  <a:srgbClr val="C00000"/>
                </a:solidFill>
                <a:latin typeface="Arial"/>
                <a:cs typeface="Arial"/>
              </a:rPr>
              <a:t>une </a:t>
            </a:r>
            <a:r>
              <a:rPr lang="fr-FR" b="1" spc="-100" dirty="0">
                <a:solidFill>
                  <a:srgbClr val="C00000"/>
                </a:solidFill>
                <a:latin typeface="Arial"/>
                <a:cs typeface="Arial"/>
              </a:rPr>
              <a:t>mise </a:t>
            </a:r>
            <a:r>
              <a:rPr lang="fr-FR" b="1" spc="-90" dirty="0">
                <a:solidFill>
                  <a:srgbClr val="C00000"/>
                </a:solidFill>
                <a:latin typeface="Arial"/>
                <a:cs typeface="Arial"/>
              </a:rPr>
              <a:t>en </a:t>
            </a:r>
            <a:r>
              <a:rPr lang="fr-FR" b="1" spc="-40" dirty="0">
                <a:solidFill>
                  <a:srgbClr val="C00000"/>
                </a:solidFill>
                <a:latin typeface="Arial"/>
                <a:cs typeface="Arial"/>
              </a:rPr>
              <a:t>situation  </a:t>
            </a:r>
            <a:r>
              <a:rPr lang="fr-FR" b="1" spc="-10" dirty="0">
                <a:solidFill>
                  <a:srgbClr val="C00000"/>
                </a:solidFill>
                <a:latin typeface="Carlito"/>
                <a:cs typeface="Carlito"/>
              </a:rPr>
              <a:t>professionnelle contextualisée, </a:t>
            </a:r>
            <a:r>
              <a:rPr lang="fr-FR" b="1" dirty="0">
                <a:solidFill>
                  <a:srgbClr val="C00000"/>
                </a:solidFill>
                <a:latin typeface="Carlito"/>
                <a:cs typeface="Carlito"/>
              </a:rPr>
              <a:t>au </a:t>
            </a:r>
            <a:r>
              <a:rPr lang="fr-FR" b="1" spc="-5" dirty="0">
                <a:solidFill>
                  <a:srgbClr val="C00000"/>
                </a:solidFill>
                <a:latin typeface="Carlito"/>
                <a:cs typeface="Carlito"/>
              </a:rPr>
              <a:t>plus </a:t>
            </a:r>
            <a:r>
              <a:rPr lang="fr-FR" b="1" spc="-10" dirty="0">
                <a:solidFill>
                  <a:srgbClr val="C00000"/>
                </a:solidFill>
                <a:latin typeface="Carlito"/>
                <a:cs typeface="Carlito"/>
              </a:rPr>
              <a:t>près </a:t>
            </a:r>
            <a:r>
              <a:rPr lang="fr-FR" b="1" spc="-5" dirty="0">
                <a:solidFill>
                  <a:srgbClr val="C00000"/>
                </a:solidFill>
                <a:latin typeface="Carlito"/>
                <a:cs typeface="Carlito"/>
              </a:rPr>
              <a:t>des </a:t>
            </a:r>
            <a:r>
              <a:rPr lang="fr-FR" b="1" spc="-10" dirty="0">
                <a:solidFill>
                  <a:srgbClr val="C00000"/>
                </a:solidFill>
                <a:latin typeface="Carlito"/>
                <a:cs typeface="Carlito"/>
              </a:rPr>
              <a:t>réalités </a:t>
            </a:r>
            <a:r>
              <a:rPr lang="fr-FR" b="1" spc="-5" dirty="0">
                <a:solidFill>
                  <a:srgbClr val="C00000"/>
                </a:solidFill>
                <a:latin typeface="Carlito"/>
                <a:cs typeface="Carlito"/>
              </a:rPr>
              <a:t>de </a:t>
            </a:r>
            <a:r>
              <a:rPr lang="fr-FR" b="1" spc="-10" dirty="0">
                <a:solidFill>
                  <a:srgbClr val="C00000"/>
                </a:solidFill>
                <a:latin typeface="Carlito"/>
                <a:cs typeface="Carlito"/>
              </a:rPr>
              <a:t>terrain </a:t>
            </a:r>
            <a:r>
              <a:rPr lang="fr-FR" b="1" dirty="0">
                <a:solidFill>
                  <a:srgbClr val="C00000"/>
                </a:solidFill>
                <a:latin typeface="Carlito"/>
                <a:cs typeface="Carlito"/>
              </a:rPr>
              <a:t>pour</a:t>
            </a:r>
            <a:r>
              <a:rPr lang="fr-FR" b="1" spc="135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endParaRPr lang="fr-FR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87426" y="1700529"/>
            <a:ext cx="1405890" cy="1360170"/>
            <a:chOff x="487426" y="1700529"/>
            <a:chExt cx="1405890" cy="1360170"/>
          </a:xfrm>
        </p:grpSpPr>
        <p:sp>
          <p:nvSpPr>
            <p:cNvPr id="3" name="object 3"/>
            <p:cNvSpPr/>
            <p:nvPr/>
          </p:nvSpPr>
          <p:spPr>
            <a:xfrm>
              <a:off x="493776" y="1706879"/>
              <a:ext cx="1393190" cy="1347470"/>
            </a:xfrm>
            <a:custGeom>
              <a:avLst/>
              <a:gdLst/>
              <a:ahLst/>
              <a:cxnLst/>
              <a:rect l="l" t="t" r="r" b="b"/>
              <a:pathLst>
                <a:path w="1393189" h="1347470">
                  <a:moveTo>
                    <a:pt x="696468" y="0"/>
                  </a:moveTo>
                  <a:lnTo>
                    <a:pt x="646729" y="1691"/>
                  </a:lnTo>
                  <a:lnTo>
                    <a:pt x="597934" y="6690"/>
                  </a:lnTo>
                  <a:lnTo>
                    <a:pt x="550201" y="14881"/>
                  </a:lnTo>
                  <a:lnTo>
                    <a:pt x="503648" y="26152"/>
                  </a:lnTo>
                  <a:lnTo>
                    <a:pt x="458392" y="40387"/>
                  </a:lnTo>
                  <a:lnTo>
                    <a:pt x="414551" y="57473"/>
                  </a:lnTo>
                  <a:lnTo>
                    <a:pt x="372244" y="77296"/>
                  </a:lnTo>
                  <a:lnTo>
                    <a:pt x="331587" y="99742"/>
                  </a:lnTo>
                  <a:lnTo>
                    <a:pt x="292699" y="124697"/>
                  </a:lnTo>
                  <a:lnTo>
                    <a:pt x="255698" y="152046"/>
                  </a:lnTo>
                  <a:lnTo>
                    <a:pt x="220701" y="181675"/>
                  </a:lnTo>
                  <a:lnTo>
                    <a:pt x="187827" y="213472"/>
                  </a:lnTo>
                  <a:lnTo>
                    <a:pt x="157193" y="247321"/>
                  </a:lnTo>
                  <a:lnTo>
                    <a:pt x="128918" y="283108"/>
                  </a:lnTo>
                  <a:lnTo>
                    <a:pt x="103118" y="320720"/>
                  </a:lnTo>
                  <a:lnTo>
                    <a:pt x="79912" y="360042"/>
                  </a:lnTo>
                  <a:lnTo>
                    <a:pt x="59418" y="400960"/>
                  </a:lnTo>
                  <a:lnTo>
                    <a:pt x="41753" y="443361"/>
                  </a:lnTo>
                  <a:lnTo>
                    <a:pt x="27036" y="487130"/>
                  </a:lnTo>
                  <a:lnTo>
                    <a:pt x="15384" y="532153"/>
                  </a:lnTo>
                  <a:lnTo>
                    <a:pt x="6916" y="578317"/>
                  </a:lnTo>
                  <a:lnTo>
                    <a:pt x="1748" y="625506"/>
                  </a:lnTo>
                  <a:lnTo>
                    <a:pt x="0" y="673608"/>
                  </a:lnTo>
                  <a:lnTo>
                    <a:pt x="1748" y="721709"/>
                  </a:lnTo>
                  <a:lnTo>
                    <a:pt x="6916" y="768898"/>
                  </a:lnTo>
                  <a:lnTo>
                    <a:pt x="15384" y="815062"/>
                  </a:lnTo>
                  <a:lnTo>
                    <a:pt x="27036" y="860085"/>
                  </a:lnTo>
                  <a:lnTo>
                    <a:pt x="41753" y="903854"/>
                  </a:lnTo>
                  <a:lnTo>
                    <a:pt x="59418" y="946255"/>
                  </a:lnTo>
                  <a:lnTo>
                    <a:pt x="79912" y="987173"/>
                  </a:lnTo>
                  <a:lnTo>
                    <a:pt x="103118" y="1026495"/>
                  </a:lnTo>
                  <a:lnTo>
                    <a:pt x="128918" y="1064107"/>
                  </a:lnTo>
                  <a:lnTo>
                    <a:pt x="157193" y="1099894"/>
                  </a:lnTo>
                  <a:lnTo>
                    <a:pt x="187827" y="1133743"/>
                  </a:lnTo>
                  <a:lnTo>
                    <a:pt x="220701" y="1165540"/>
                  </a:lnTo>
                  <a:lnTo>
                    <a:pt x="255698" y="1195169"/>
                  </a:lnTo>
                  <a:lnTo>
                    <a:pt x="292699" y="1222518"/>
                  </a:lnTo>
                  <a:lnTo>
                    <a:pt x="331587" y="1247473"/>
                  </a:lnTo>
                  <a:lnTo>
                    <a:pt x="372244" y="1269919"/>
                  </a:lnTo>
                  <a:lnTo>
                    <a:pt x="414551" y="1289742"/>
                  </a:lnTo>
                  <a:lnTo>
                    <a:pt x="458392" y="1306828"/>
                  </a:lnTo>
                  <a:lnTo>
                    <a:pt x="503648" y="1321063"/>
                  </a:lnTo>
                  <a:lnTo>
                    <a:pt x="550201" y="1332334"/>
                  </a:lnTo>
                  <a:lnTo>
                    <a:pt x="597934" y="1340525"/>
                  </a:lnTo>
                  <a:lnTo>
                    <a:pt x="646729" y="1345524"/>
                  </a:lnTo>
                  <a:lnTo>
                    <a:pt x="696468" y="1347216"/>
                  </a:lnTo>
                  <a:lnTo>
                    <a:pt x="746210" y="1345524"/>
                  </a:lnTo>
                  <a:lnTo>
                    <a:pt x="795009" y="1340525"/>
                  </a:lnTo>
                  <a:lnTo>
                    <a:pt x="842745" y="1332334"/>
                  </a:lnTo>
                  <a:lnTo>
                    <a:pt x="889301" y="1321063"/>
                  </a:lnTo>
                  <a:lnTo>
                    <a:pt x="934558" y="1306828"/>
                  </a:lnTo>
                  <a:lnTo>
                    <a:pt x="978400" y="1289742"/>
                  </a:lnTo>
                  <a:lnTo>
                    <a:pt x="1020708" y="1269919"/>
                  </a:lnTo>
                  <a:lnTo>
                    <a:pt x="1061365" y="1247473"/>
                  </a:lnTo>
                  <a:lnTo>
                    <a:pt x="1100252" y="1222518"/>
                  </a:lnTo>
                  <a:lnTo>
                    <a:pt x="1137253" y="1195169"/>
                  </a:lnTo>
                  <a:lnTo>
                    <a:pt x="1172248" y="1165540"/>
                  </a:lnTo>
                  <a:lnTo>
                    <a:pt x="1205121" y="1133743"/>
                  </a:lnTo>
                  <a:lnTo>
                    <a:pt x="1235754" y="1099894"/>
                  </a:lnTo>
                  <a:lnTo>
                    <a:pt x="1264028" y="1064107"/>
                  </a:lnTo>
                  <a:lnTo>
                    <a:pt x="1289826" y="1026495"/>
                  </a:lnTo>
                  <a:lnTo>
                    <a:pt x="1313030" y="987173"/>
                  </a:lnTo>
                  <a:lnTo>
                    <a:pt x="1333523" y="946255"/>
                  </a:lnTo>
                  <a:lnTo>
                    <a:pt x="1351186" y="903854"/>
                  </a:lnTo>
                  <a:lnTo>
                    <a:pt x="1365902" y="860085"/>
                  </a:lnTo>
                  <a:lnTo>
                    <a:pt x="1377552" y="815062"/>
                  </a:lnTo>
                  <a:lnTo>
                    <a:pt x="1386020" y="768898"/>
                  </a:lnTo>
                  <a:lnTo>
                    <a:pt x="1391187" y="721709"/>
                  </a:lnTo>
                  <a:lnTo>
                    <a:pt x="1392936" y="673608"/>
                  </a:lnTo>
                  <a:lnTo>
                    <a:pt x="1391187" y="625506"/>
                  </a:lnTo>
                  <a:lnTo>
                    <a:pt x="1386020" y="578317"/>
                  </a:lnTo>
                  <a:lnTo>
                    <a:pt x="1377552" y="532153"/>
                  </a:lnTo>
                  <a:lnTo>
                    <a:pt x="1365902" y="487130"/>
                  </a:lnTo>
                  <a:lnTo>
                    <a:pt x="1351186" y="443361"/>
                  </a:lnTo>
                  <a:lnTo>
                    <a:pt x="1333523" y="400960"/>
                  </a:lnTo>
                  <a:lnTo>
                    <a:pt x="1313030" y="360042"/>
                  </a:lnTo>
                  <a:lnTo>
                    <a:pt x="1289826" y="320720"/>
                  </a:lnTo>
                  <a:lnTo>
                    <a:pt x="1264028" y="283108"/>
                  </a:lnTo>
                  <a:lnTo>
                    <a:pt x="1235754" y="247321"/>
                  </a:lnTo>
                  <a:lnTo>
                    <a:pt x="1205121" y="213472"/>
                  </a:lnTo>
                  <a:lnTo>
                    <a:pt x="1172248" y="181675"/>
                  </a:lnTo>
                  <a:lnTo>
                    <a:pt x="1137253" y="152046"/>
                  </a:lnTo>
                  <a:lnTo>
                    <a:pt x="1100252" y="124697"/>
                  </a:lnTo>
                  <a:lnTo>
                    <a:pt x="1061365" y="99742"/>
                  </a:lnTo>
                  <a:lnTo>
                    <a:pt x="1020708" y="77296"/>
                  </a:lnTo>
                  <a:lnTo>
                    <a:pt x="978400" y="57473"/>
                  </a:lnTo>
                  <a:lnTo>
                    <a:pt x="934558" y="40387"/>
                  </a:lnTo>
                  <a:lnTo>
                    <a:pt x="889301" y="26152"/>
                  </a:lnTo>
                  <a:lnTo>
                    <a:pt x="842745" y="14881"/>
                  </a:lnTo>
                  <a:lnTo>
                    <a:pt x="795009" y="6690"/>
                  </a:lnTo>
                  <a:lnTo>
                    <a:pt x="746210" y="1691"/>
                  </a:lnTo>
                  <a:lnTo>
                    <a:pt x="696468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93776" y="1706879"/>
              <a:ext cx="1393190" cy="1347470"/>
            </a:xfrm>
            <a:custGeom>
              <a:avLst/>
              <a:gdLst/>
              <a:ahLst/>
              <a:cxnLst/>
              <a:rect l="l" t="t" r="r" b="b"/>
              <a:pathLst>
                <a:path w="1393189" h="1347470">
                  <a:moveTo>
                    <a:pt x="0" y="673608"/>
                  </a:moveTo>
                  <a:lnTo>
                    <a:pt x="1748" y="625506"/>
                  </a:lnTo>
                  <a:lnTo>
                    <a:pt x="6916" y="578317"/>
                  </a:lnTo>
                  <a:lnTo>
                    <a:pt x="15384" y="532153"/>
                  </a:lnTo>
                  <a:lnTo>
                    <a:pt x="27036" y="487130"/>
                  </a:lnTo>
                  <a:lnTo>
                    <a:pt x="41753" y="443361"/>
                  </a:lnTo>
                  <a:lnTo>
                    <a:pt x="59418" y="400960"/>
                  </a:lnTo>
                  <a:lnTo>
                    <a:pt x="79912" y="360042"/>
                  </a:lnTo>
                  <a:lnTo>
                    <a:pt x="103118" y="320720"/>
                  </a:lnTo>
                  <a:lnTo>
                    <a:pt x="128918" y="283108"/>
                  </a:lnTo>
                  <a:lnTo>
                    <a:pt x="157193" y="247321"/>
                  </a:lnTo>
                  <a:lnTo>
                    <a:pt x="187827" y="213472"/>
                  </a:lnTo>
                  <a:lnTo>
                    <a:pt x="220701" y="181675"/>
                  </a:lnTo>
                  <a:lnTo>
                    <a:pt x="255698" y="152046"/>
                  </a:lnTo>
                  <a:lnTo>
                    <a:pt x="292699" y="124697"/>
                  </a:lnTo>
                  <a:lnTo>
                    <a:pt x="331587" y="99742"/>
                  </a:lnTo>
                  <a:lnTo>
                    <a:pt x="372244" y="77296"/>
                  </a:lnTo>
                  <a:lnTo>
                    <a:pt x="414551" y="57473"/>
                  </a:lnTo>
                  <a:lnTo>
                    <a:pt x="458392" y="40387"/>
                  </a:lnTo>
                  <a:lnTo>
                    <a:pt x="503648" y="26152"/>
                  </a:lnTo>
                  <a:lnTo>
                    <a:pt x="550201" y="14881"/>
                  </a:lnTo>
                  <a:lnTo>
                    <a:pt x="597934" y="6690"/>
                  </a:lnTo>
                  <a:lnTo>
                    <a:pt x="646729" y="1691"/>
                  </a:lnTo>
                  <a:lnTo>
                    <a:pt x="696468" y="0"/>
                  </a:lnTo>
                  <a:lnTo>
                    <a:pt x="746210" y="1691"/>
                  </a:lnTo>
                  <a:lnTo>
                    <a:pt x="795009" y="6690"/>
                  </a:lnTo>
                  <a:lnTo>
                    <a:pt x="842745" y="14881"/>
                  </a:lnTo>
                  <a:lnTo>
                    <a:pt x="889301" y="26152"/>
                  </a:lnTo>
                  <a:lnTo>
                    <a:pt x="934558" y="40387"/>
                  </a:lnTo>
                  <a:lnTo>
                    <a:pt x="978400" y="57473"/>
                  </a:lnTo>
                  <a:lnTo>
                    <a:pt x="1020708" y="77296"/>
                  </a:lnTo>
                  <a:lnTo>
                    <a:pt x="1061365" y="99742"/>
                  </a:lnTo>
                  <a:lnTo>
                    <a:pt x="1100252" y="124697"/>
                  </a:lnTo>
                  <a:lnTo>
                    <a:pt x="1137253" y="152046"/>
                  </a:lnTo>
                  <a:lnTo>
                    <a:pt x="1172248" y="181675"/>
                  </a:lnTo>
                  <a:lnTo>
                    <a:pt x="1205121" y="213472"/>
                  </a:lnTo>
                  <a:lnTo>
                    <a:pt x="1235754" y="247321"/>
                  </a:lnTo>
                  <a:lnTo>
                    <a:pt x="1264028" y="283108"/>
                  </a:lnTo>
                  <a:lnTo>
                    <a:pt x="1289826" y="320720"/>
                  </a:lnTo>
                  <a:lnTo>
                    <a:pt x="1313030" y="360042"/>
                  </a:lnTo>
                  <a:lnTo>
                    <a:pt x="1333523" y="400960"/>
                  </a:lnTo>
                  <a:lnTo>
                    <a:pt x="1351186" y="443361"/>
                  </a:lnTo>
                  <a:lnTo>
                    <a:pt x="1365902" y="487130"/>
                  </a:lnTo>
                  <a:lnTo>
                    <a:pt x="1377552" y="532153"/>
                  </a:lnTo>
                  <a:lnTo>
                    <a:pt x="1386020" y="578317"/>
                  </a:lnTo>
                  <a:lnTo>
                    <a:pt x="1391187" y="625506"/>
                  </a:lnTo>
                  <a:lnTo>
                    <a:pt x="1392936" y="673608"/>
                  </a:lnTo>
                  <a:lnTo>
                    <a:pt x="1391187" y="721709"/>
                  </a:lnTo>
                  <a:lnTo>
                    <a:pt x="1386020" y="768898"/>
                  </a:lnTo>
                  <a:lnTo>
                    <a:pt x="1377552" y="815062"/>
                  </a:lnTo>
                  <a:lnTo>
                    <a:pt x="1365902" y="860085"/>
                  </a:lnTo>
                  <a:lnTo>
                    <a:pt x="1351186" y="903854"/>
                  </a:lnTo>
                  <a:lnTo>
                    <a:pt x="1333523" y="946255"/>
                  </a:lnTo>
                  <a:lnTo>
                    <a:pt x="1313030" y="987173"/>
                  </a:lnTo>
                  <a:lnTo>
                    <a:pt x="1289826" y="1026495"/>
                  </a:lnTo>
                  <a:lnTo>
                    <a:pt x="1264028" y="1064107"/>
                  </a:lnTo>
                  <a:lnTo>
                    <a:pt x="1235754" y="1099894"/>
                  </a:lnTo>
                  <a:lnTo>
                    <a:pt x="1205121" y="1133743"/>
                  </a:lnTo>
                  <a:lnTo>
                    <a:pt x="1172248" y="1165540"/>
                  </a:lnTo>
                  <a:lnTo>
                    <a:pt x="1137253" y="1195169"/>
                  </a:lnTo>
                  <a:lnTo>
                    <a:pt x="1100252" y="1222518"/>
                  </a:lnTo>
                  <a:lnTo>
                    <a:pt x="1061365" y="1247473"/>
                  </a:lnTo>
                  <a:lnTo>
                    <a:pt x="1020708" y="1269919"/>
                  </a:lnTo>
                  <a:lnTo>
                    <a:pt x="978400" y="1289742"/>
                  </a:lnTo>
                  <a:lnTo>
                    <a:pt x="934558" y="1306828"/>
                  </a:lnTo>
                  <a:lnTo>
                    <a:pt x="889301" y="1321063"/>
                  </a:lnTo>
                  <a:lnTo>
                    <a:pt x="842745" y="1332334"/>
                  </a:lnTo>
                  <a:lnTo>
                    <a:pt x="795009" y="1340525"/>
                  </a:lnTo>
                  <a:lnTo>
                    <a:pt x="746210" y="1345524"/>
                  </a:lnTo>
                  <a:lnTo>
                    <a:pt x="696468" y="1347216"/>
                  </a:lnTo>
                  <a:lnTo>
                    <a:pt x="646729" y="1345524"/>
                  </a:lnTo>
                  <a:lnTo>
                    <a:pt x="597934" y="1340525"/>
                  </a:lnTo>
                  <a:lnTo>
                    <a:pt x="550201" y="1332334"/>
                  </a:lnTo>
                  <a:lnTo>
                    <a:pt x="503648" y="1321063"/>
                  </a:lnTo>
                  <a:lnTo>
                    <a:pt x="458392" y="1306828"/>
                  </a:lnTo>
                  <a:lnTo>
                    <a:pt x="414551" y="1289742"/>
                  </a:lnTo>
                  <a:lnTo>
                    <a:pt x="372244" y="1269919"/>
                  </a:lnTo>
                  <a:lnTo>
                    <a:pt x="331587" y="1247473"/>
                  </a:lnTo>
                  <a:lnTo>
                    <a:pt x="292699" y="1222518"/>
                  </a:lnTo>
                  <a:lnTo>
                    <a:pt x="255698" y="1195169"/>
                  </a:lnTo>
                  <a:lnTo>
                    <a:pt x="220701" y="1165540"/>
                  </a:lnTo>
                  <a:lnTo>
                    <a:pt x="187827" y="1133743"/>
                  </a:lnTo>
                  <a:lnTo>
                    <a:pt x="157193" y="1099894"/>
                  </a:lnTo>
                  <a:lnTo>
                    <a:pt x="128918" y="1064107"/>
                  </a:lnTo>
                  <a:lnTo>
                    <a:pt x="103118" y="1026495"/>
                  </a:lnTo>
                  <a:lnTo>
                    <a:pt x="79912" y="987173"/>
                  </a:lnTo>
                  <a:lnTo>
                    <a:pt x="59418" y="946255"/>
                  </a:lnTo>
                  <a:lnTo>
                    <a:pt x="41753" y="903854"/>
                  </a:lnTo>
                  <a:lnTo>
                    <a:pt x="27036" y="860085"/>
                  </a:lnTo>
                  <a:lnTo>
                    <a:pt x="15384" y="815062"/>
                  </a:lnTo>
                  <a:lnTo>
                    <a:pt x="6916" y="768898"/>
                  </a:lnTo>
                  <a:lnTo>
                    <a:pt x="1748" y="721709"/>
                  </a:lnTo>
                  <a:lnTo>
                    <a:pt x="0" y="673608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40308" y="2107679"/>
              <a:ext cx="553973" cy="39853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60476" y="2321039"/>
              <a:ext cx="875538" cy="39853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859027" y="2142236"/>
            <a:ext cx="663575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79705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FFFFFF"/>
                </a:solidFill>
                <a:latin typeface="Carlito"/>
                <a:cs typeface="Carlito"/>
              </a:rPr>
              <a:t>DES  </a:t>
            </a:r>
            <a:r>
              <a:rPr sz="1400" dirty="0">
                <a:solidFill>
                  <a:srgbClr val="FFFFFF"/>
                </a:solidFill>
                <a:latin typeface="Carlito"/>
                <a:cs typeface="Carlito"/>
              </a:rPr>
              <a:t>M</a:t>
            </a:r>
            <a:r>
              <a:rPr sz="1400" spc="-40" dirty="0">
                <a:solidFill>
                  <a:srgbClr val="FFFFFF"/>
                </a:solidFill>
                <a:latin typeface="Carlito"/>
                <a:cs typeface="Carlito"/>
              </a:rPr>
              <a:t>O</a:t>
            </a:r>
            <a:r>
              <a:rPr sz="1400" spc="-5" dirty="0">
                <a:solidFill>
                  <a:srgbClr val="FFFFFF"/>
                </a:solidFill>
                <a:latin typeface="Carlito"/>
                <a:cs typeface="Carlito"/>
              </a:rPr>
              <a:t>YE</a:t>
            </a:r>
            <a:r>
              <a:rPr sz="1400" spc="5" dirty="0">
                <a:solidFill>
                  <a:srgbClr val="FFFFFF"/>
                </a:solidFill>
                <a:latin typeface="Carlito"/>
                <a:cs typeface="Carlito"/>
              </a:rPr>
              <a:t>N</a:t>
            </a:r>
            <a:r>
              <a:rPr sz="1400" dirty="0">
                <a:solidFill>
                  <a:srgbClr val="FFFFFF"/>
                </a:solidFill>
                <a:latin typeface="Carlito"/>
                <a:cs typeface="Carlito"/>
              </a:rPr>
              <a:t>S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77745" y="527536"/>
            <a:ext cx="7165975" cy="77343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R="52069" algn="ctr">
              <a:lnSpc>
                <a:spcPct val="100000"/>
              </a:lnSpc>
              <a:spcBef>
                <a:spcPts val="800"/>
              </a:spcBef>
            </a:pPr>
            <a:r>
              <a:rPr sz="2000" b="1" spc="-5" dirty="0">
                <a:latin typeface="Carlito"/>
                <a:cs typeface="Carlito"/>
              </a:rPr>
              <a:t>Mise en situation</a:t>
            </a:r>
            <a:r>
              <a:rPr sz="2000" b="1" spc="-40" dirty="0">
                <a:latin typeface="Carlito"/>
                <a:cs typeface="Carlito"/>
              </a:rPr>
              <a:t> </a:t>
            </a:r>
            <a:r>
              <a:rPr sz="2000" b="1" spc="-5" dirty="0">
                <a:latin typeface="Carlito"/>
                <a:cs typeface="Carlito"/>
              </a:rPr>
              <a:t>professionnelle</a:t>
            </a:r>
            <a:endParaRPr sz="200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625"/>
              </a:spcBef>
            </a:pPr>
            <a:r>
              <a:rPr sz="1800" b="1" spc="-5" dirty="0">
                <a:latin typeface="Carlito"/>
                <a:cs typeface="Carlito"/>
              </a:rPr>
              <a:t>Modalités </a:t>
            </a:r>
            <a:r>
              <a:rPr sz="1800" b="1" spc="-10" dirty="0">
                <a:latin typeface="Carlito"/>
                <a:cs typeface="Carlito"/>
              </a:rPr>
              <a:t>et moyens </a:t>
            </a:r>
            <a:r>
              <a:rPr sz="1800" b="1" dirty="0">
                <a:latin typeface="Carlito"/>
                <a:cs typeface="Carlito"/>
              </a:rPr>
              <a:t>de </a:t>
            </a:r>
            <a:r>
              <a:rPr sz="1800" b="1" spc="-5" dirty="0">
                <a:latin typeface="Carlito"/>
                <a:cs typeface="Carlito"/>
              </a:rPr>
              <a:t>scénarisation </a:t>
            </a:r>
            <a:r>
              <a:rPr sz="1800" b="1" dirty="0">
                <a:latin typeface="Carlito"/>
                <a:cs typeface="Carlito"/>
              </a:rPr>
              <a:t>de la </a:t>
            </a:r>
            <a:r>
              <a:rPr sz="1800" b="1" spc="-5" dirty="0">
                <a:latin typeface="Carlito"/>
                <a:cs typeface="Carlito"/>
              </a:rPr>
              <a:t>sous-épreuve et </a:t>
            </a:r>
            <a:r>
              <a:rPr sz="1800" b="1" spc="-10" dirty="0">
                <a:latin typeface="Carlito"/>
                <a:cs typeface="Carlito"/>
              </a:rPr>
              <a:t>évaluation</a:t>
            </a:r>
            <a:r>
              <a:rPr sz="1800" b="1" spc="-150" dirty="0">
                <a:latin typeface="Carlito"/>
                <a:cs typeface="Carlito"/>
              </a:rPr>
              <a:t> </a:t>
            </a:r>
            <a:r>
              <a:rPr sz="1800" b="1" dirty="0">
                <a:latin typeface="Carlito"/>
                <a:cs typeface="Carlito"/>
              </a:rPr>
              <a:t>U31</a:t>
            </a:r>
            <a:endParaRPr sz="1800">
              <a:latin typeface="Carlito"/>
              <a:cs typeface="Carlito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536950" y="3064510"/>
            <a:ext cx="4202430" cy="1470025"/>
            <a:chOff x="3536950" y="3064510"/>
            <a:chExt cx="4202430" cy="1470025"/>
          </a:xfrm>
        </p:grpSpPr>
        <p:sp>
          <p:nvSpPr>
            <p:cNvPr id="10" name="object 10"/>
            <p:cNvSpPr/>
            <p:nvPr/>
          </p:nvSpPr>
          <p:spPr>
            <a:xfrm>
              <a:off x="3543300" y="3582924"/>
              <a:ext cx="325120" cy="394970"/>
            </a:xfrm>
            <a:custGeom>
              <a:avLst/>
              <a:gdLst/>
              <a:ahLst/>
              <a:cxnLst/>
              <a:rect l="l" t="t" r="r" b="b"/>
              <a:pathLst>
                <a:path w="325120" h="394970">
                  <a:moveTo>
                    <a:pt x="10160" y="98678"/>
                  </a:moveTo>
                  <a:lnTo>
                    <a:pt x="0" y="98678"/>
                  </a:lnTo>
                  <a:lnTo>
                    <a:pt x="0" y="296037"/>
                  </a:lnTo>
                  <a:lnTo>
                    <a:pt x="10160" y="296037"/>
                  </a:lnTo>
                  <a:lnTo>
                    <a:pt x="10160" y="98678"/>
                  </a:lnTo>
                  <a:close/>
                </a:path>
                <a:path w="325120" h="394970">
                  <a:moveTo>
                    <a:pt x="40512" y="98678"/>
                  </a:moveTo>
                  <a:lnTo>
                    <a:pt x="20320" y="98678"/>
                  </a:lnTo>
                  <a:lnTo>
                    <a:pt x="20320" y="296037"/>
                  </a:lnTo>
                  <a:lnTo>
                    <a:pt x="40512" y="296037"/>
                  </a:lnTo>
                  <a:lnTo>
                    <a:pt x="40512" y="98678"/>
                  </a:lnTo>
                  <a:close/>
                </a:path>
                <a:path w="325120" h="394970">
                  <a:moveTo>
                    <a:pt x="162305" y="0"/>
                  </a:moveTo>
                  <a:lnTo>
                    <a:pt x="162305" y="98678"/>
                  </a:lnTo>
                  <a:lnTo>
                    <a:pt x="50673" y="98678"/>
                  </a:lnTo>
                  <a:lnTo>
                    <a:pt x="50673" y="296037"/>
                  </a:lnTo>
                  <a:lnTo>
                    <a:pt x="162305" y="296037"/>
                  </a:lnTo>
                  <a:lnTo>
                    <a:pt x="162305" y="394715"/>
                  </a:lnTo>
                  <a:lnTo>
                    <a:pt x="324612" y="197357"/>
                  </a:lnTo>
                  <a:lnTo>
                    <a:pt x="162305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543300" y="3582924"/>
              <a:ext cx="325120" cy="394970"/>
            </a:xfrm>
            <a:custGeom>
              <a:avLst/>
              <a:gdLst/>
              <a:ahLst/>
              <a:cxnLst/>
              <a:rect l="l" t="t" r="r" b="b"/>
              <a:pathLst>
                <a:path w="325120" h="394970">
                  <a:moveTo>
                    <a:pt x="0" y="98678"/>
                  </a:moveTo>
                  <a:lnTo>
                    <a:pt x="10160" y="98678"/>
                  </a:lnTo>
                  <a:lnTo>
                    <a:pt x="10160" y="296037"/>
                  </a:lnTo>
                  <a:lnTo>
                    <a:pt x="0" y="296037"/>
                  </a:lnTo>
                  <a:lnTo>
                    <a:pt x="0" y="98678"/>
                  </a:lnTo>
                  <a:close/>
                </a:path>
                <a:path w="325120" h="394970">
                  <a:moveTo>
                    <a:pt x="20320" y="98678"/>
                  </a:moveTo>
                  <a:lnTo>
                    <a:pt x="40512" y="98678"/>
                  </a:lnTo>
                  <a:lnTo>
                    <a:pt x="40512" y="296037"/>
                  </a:lnTo>
                  <a:lnTo>
                    <a:pt x="20320" y="296037"/>
                  </a:lnTo>
                  <a:lnTo>
                    <a:pt x="20320" y="98678"/>
                  </a:lnTo>
                  <a:close/>
                </a:path>
                <a:path w="325120" h="394970">
                  <a:moveTo>
                    <a:pt x="50673" y="98678"/>
                  </a:moveTo>
                  <a:lnTo>
                    <a:pt x="162305" y="98678"/>
                  </a:lnTo>
                  <a:lnTo>
                    <a:pt x="162305" y="0"/>
                  </a:lnTo>
                  <a:lnTo>
                    <a:pt x="324612" y="197357"/>
                  </a:lnTo>
                  <a:lnTo>
                    <a:pt x="162305" y="394715"/>
                  </a:lnTo>
                  <a:lnTo>
                    <a:pt x="162305" y="296037"/>
                  </a:lnTo>
                  <a:lnTo>
                    <a:pt x="50673" y="296037"/>
                  </a:lnTo>
                  <a:lnTo>
                    <a:pt x="50673" y="98678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178295" y="3070860"/>
              <a:ext cx="1554480" cy="1457325"/>
            </a:xfrm>
            <a:custGeom>
              <a:avLst/>
              <a:gdLst/>
              <a:ahLst/>
              <a:cxnLst/>
              <a:rect l="l" t="t" r="r" b="b"/>
              <a:pathLst>
                <a:path w="1554479" h="1457325">
                  <a:moveTo>
                    <a:pt x="777239" y="0"/>
                  </a:moveTo>
                  <a:lnTo>
                    <a:pt x="728085" y="1433"/>
                  </a:lnTo>
                  <a:lnTo>
                    <a:pt x="679744" y="5675"/>
                  </a:lnTo>
                  <a:lnTo>
                    <a:pt x="632306" y="12642"/>
                  </a:lnTo>
                  <a:lnTo>
                    <a:pt x="585862" y="22247"/>
                  </a:lnTo>
                  <a:lnTo>
                    <a:pt x="540504" y="34406"/>
                  </a:lnTo>
                  <a:lnTo>
                    <a:pt x="496323" y="49032"/>
                  </a:lnTo>
                  <a:lnTo>
                    <a:pt x="453409" y="66042"/>
                  </a:lnTo>
                  <a:lnTo>
                    <a:pt x="411854" y="85349"/>
                  </a:lnTo>
                  <a:lnTo>
                    <a:pt x="371749" y="106868"/>
                  </a:lnTo>
                  <a:lnTo>
                    <a:pt x="333185" y="130514"/>
                  </a:lnTo>
                  <a:lnTo>
                    <a:pt x="296252" y="156202"/>
                  </a:lnTo>
                  <a:lnTo>
                    <a:pt x="261043" y="183845"/>
                  </a:lnTo>
                  <a:lnTo>
                    <a:pt x="227647" y="213360"/>
                  </a:lnTo>
                  <a:lnTo>
                    <a:pt x="196156" y="244659"/>
                  </a:lnTo>
                  <a:lnTo>
                    <a:pt x="166662" y="277660"/>
                  </a:lnTo>
                  <a:lnTo>
                    <a:pt x="139254" y="312275"/>
                  </a:lnTo>
                  <a:lnTo>
                    <a:pt x="114025" y="348419"/>
                  </a:lnTo>
                  <a:lnTo>
                    <a:pt x="91065" y="386008"/>
                  </a:lnTo>
                  <a:lnTo>
                    <a:pt x="70465" y="424955"/>
                  </a:lnTo>
                  <a:lnTo>
                    <a:pt x="52316" y="465177"/>
                  </a:lnTo>
                  <a:lnTo>
                    <a:pt x="36710" y="506586"/>
                  </a:lnTo>
                  <a:lnTo>
                    <a:pt x="23737" y="549099"/>
                  </a:lnTo>
                  <a:lnTo>
                    <a:pt x="13488" y="592629"/>
                  </a:lnTo>
                  <a:lnTo>
                    <a:pt x="6055" y="637091"/>
                  </a:lnTo>
                  <a:lnTo>
                    <a:pt x="1529" y="682401"/>
                  </a:lnTo>
                  <a:lnTo>
                    <a:pt x="0" y="728471"/>
                  </a:lnTo>
                  <a:lnTo>
                    <a:pt x="1529" y="774542"/>
                  </a:lnTo>
                  <a:lnTo>
                    <a:pt x="6055" y="819852"/>
                  </a:lnTo>
                  <a:lnTo>
                    <a:pt x="13488" y="864314"/>
                  </a:lnTo>
                  <a:lnTo>
                    <a:pt x="23737" y="907844"/>
                  </a:lnTo>
                  <a:lnTo>
                    <a:pt x="36710" y="950357"/>
                  </a:lnTo>
                  <a:lnTo>
                    <a:pt x="52316" y="991766"/>
                  </a:lnTo>
                  <a:lnTo>
                    <a:pt x="70465" y="1031988"/>
                  </a:lnTo>
                  <a:lnTo>
                    <a:pt x="91065" y="1070935"/>
                  </a:lnTo>
                  <a:lnTo>
                    <a:pt x="114025" y="1108524"/>
                  </a:lnTo>
                  <a:lnTo>
                    <a:pt x="139254" y="1144668"/>
                  </a:lnTo>
                  <a:lnTo>
                    <a:pt x="166662" y="1179283"/>
                  </a:lnTo>
                  <a:lnTo>
                    <a:pt x="196156" y="1212284"/>
                  </a:lnTo>
                  <a:lnTo>
                    <a:pt x="227647" y="1243583"/>
                  </a:lnTo>
                  <a:lnTo>
                    <a:pt x="261043" y="1273098"/>
                  </a:lnTo>
                  <a:lnTo>
                    <a:pt x="296252" y="1300741"/>
                  </a:lnTo>
                  <a:lnTo>
                    <a:pt x="333185" y="1326429"/>
                  </a:lnTo>
                  <a:lnTo>
                    <a:pt x="371749" y="1350075"/>
                  </a:lnTo>
                  <a:lnTo>
                    <a:pt x="411854" y="1371594"/>
                  </a:lnTo>
                  <a:lnTo>
                    <a:pt x="453409" y="1390901"/>
                  </a:lnTo>
                  <a:lnTo>
                    <a:pt x="496323" y="1407911"/>
                  </a:lnTo>
                  <a:lnTo>
                    <a:pt x="540504" y="1422537"/>
                  </a:lnTo>
                  <a:lnTo>
                    <a:pt x="585862" y="1434696"/>
                  </a:lnTo>
                  <a:lnTo>
                    <a:pt x="632306" y="1444301"/>
                  </a:lnTo>
                  <a:lnTo>
                    <a:pt x="679744" y="1451268"/>
                  </a:lnTo>
                  <a:lnTo>
                    <a:pt x="728085" y="1455510"/>
                  </a:lnTo>
                  <a:lnTo>
                    <a:pt x="777239" y="1456944"/>
                  </a:lnTo>
                  <a:lnTo>
                    <a:pt x="826394" y="1455510"/>
                  </a:lnTo>
                  <a:lnTo>
                    <a:pt x="874735" y="1451268"/>
                  </a:lnTo>
                  <a:lnTo>
                    <a:pt x="922173" y="1444301"/>
                  </a:lnTo>
                  <a:lnTo>
                    <a:pt x="968617" y="1434696"/>
                  </a:lnTo>
                  <a:lnTo>
                    <a:pt x="1013975" y="1422537"/>
                  </a:lnTo>
                  <a:lnTo>
                    <a:pt x="1058156" y="1407911"/>
                  </a:lnTo>
                  <a:lnTo>
                    <a:pt x="1101070" y="1390901"/>
                  </a:lnTo>
                  <a:lnTo>
                    <a:pt x="1142625" y="1371594"/>
                  </a:lnTo>
                  <a:lnTo>
                    <a:pt x="1182730" y="1350075"/>
                  </a:lnTo>
                  <a:lnTo>
                    <a:pt x="1221294" y="1326429"/>
                  </a:lnTo>
                  <a:lnTo>
                    <a:pt x="1258227" y="1300741"/>
                  </a:lnTo>
                  <a:lnTo>
                    <a:pt x="1293436" y="1273098"/>
                  </a:lnTo>
                  <a:lnTo>
                    <a:pt x="1326832" y="1243583"/>
                  </a:lnTo>
                  <a:lnTo>
                    <a:pt x="1358323" y="1212284"/>
                  </a:lnTo>
                  <a:lnTo>
                    <a:pt x="1387817" y="1179283"/>
                  </a:lnTo>
                  <a:lnTo>
                    <a:pt x="1415225" y="1144668"/>
                  </a:lnTo>
                  <a:lnTo>
                    <a:pt x="1440454" y="1108524"/>
                  </a:lnTo>
                  <a:lnTo>
                    <a:pt x="1463414" y="1070935"/>
                  </a:lnTo>
                  <a:lnTo>
                    <a:pt x="1484014" y="1031988"/>
                  </a:lnTo>
                  <a:lnTo>
                    <a:pt x="1502163" y="991766"/>
                  </a:lnTo>
                  <a:lnTo>
                    <a:pt x="1517769" y="950357"/>
                  </a:lnTo>
                  <a:lnTo>
                    <a:pt x="1530742" y="907844"/>
                  </a:lnTo>
                  <a:lnTo>
                    <a:pt x="1540991" y="864314"/>
                  </a:lnTo>
                  <a:lnTo>
                    <a:pt x="1548424" y="819852"/>
                  </a:lnTo>
                  <a:lnTo>
                    <a:pt x="1552950" y="774542"/>
                  </a:lnTo>
                  <a:lnTo>
                    <a:pt x="1554479" y="728471"/>
                  </a:lnTo>
                  <a:lnTo>
                    <a:pt x="1552950" y="682401"/>
                  </a:lnTo>
                  <a:lnTo>
                    <a:pt x="1548424" y="637091"/>
                  </a:lnTo>
                  <a:lnTo>
                    <a:pt x="1540991" y="592629"/>
                  </a:lnTo>
                  <a:lnTo>
                    <a:pt x="1530742" y="549099"/>
                  </a:lnTo>
                  <a:lnTo>
                    <a:pt x="1517769" y="506586"/>
                  </a:lnTo>
                  <a:lnTo>
                    <a:pt x="1502163" y="465177"/>
                  </a:lnTo>
                  <a:lnTo>
                    <a:pt x="1484014" y="424955"/>
                  </a:lnTo>
                  <a:lnTo>
                    <a:pt x="1463414" y="386008"/>
                  </a:lnTo>
                  <a:lnTo>
                    <a:pt x="1440454" y="348419"/>
                  </a:lnTo>
                  <a:lnTo>
                    <a:pt x="1415225" y="312275"/>
                  </a:lnTo>
                  <a:lnTo>
                    <a:pt x="1387817" y="277660"/>
                  </a:lnTo>
                  <a:lnTo>
                    <a:pt x="1358323" y="244659"/>
                  </a:lnTo>
                  <a:lnTo>
                    <a:pt x="1326832" y="213359"/>
                  </a:lnTo>
                  <a:lnTo>
                    <a:pt x="1293436" y="183845"/>
                  </a:lnTo>
                  <a:lnTo>
                    <a:pt x="1258227" y="156202"/>
                  </a:lnTo>
                  <a:lnTo>
                    <a:pt x="1221294" y="130514"/>
                  </a:lnTo>
                  <a:lnTo>
                    <a:pt x="1182730" y="106868"/>
                  </a:lnTo>
                  <a:lnTo>
                    <a:pt x="1142625" y="85349"/>
                  </a:lnTo>
                  <a:lnTo>
                    <a:pt x="1101070" y="66042"/>
                  </a:lnTo>
                  <a:lnTo>
                    <a:pt x="1058156" y="49032"/>
                  </a:lnTo>
                  <a:lnTo>
                    <a:pt x="1013975" y="34406"/>
                  </a:lnTo>
                  <a:lnTo>
                    <a:pt x="968617" y="22247"/>
                  </a:lnTo>
                  <a:lnTo>
                    <a:pt x="922173" y="12642"/>
                  </a:lnTo>
                  <a:lnTo>
                    <a:pt x="874735" y="5675"/>
                  </a:lnTo>
                  <a:lnTo>
                    <a:pt x="826394" y="1433"/>
                  </a:lnTo>
                  <a:lnTo>
                    <a:pt x="777239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178295" y="3070860"/>
              <a:ext cx="1554480" cy="1457325"/>
            </a:xfrm>
            <a:custGeom>
              <a:avLst/>
              <a:gdLst/>
              <a:ahLst/>
              <a:cxnLst/>
              <a:rect l="l" t="t" r="r" b="b"/>
              <a:pathLst>
                <a:path w="1554479" h="1457325">
                  <a:moveTo>
                    <a:pt x="0" y="728471"/>
                  </a:moveTo>
                  <a:lnTo>
                    <a:pt x="1529" y="682401"/>
                  </a:lnTo>
                  <a:lnTo>
                    <a:pt x="6055" y="637091"/>
                  </a:lnTo>
                  <a:lnTo>
                    <a:pt x="13488" y="592629"/>
                  </a:lnTo>
                  <a:lnTo>
                    <a:pt x="23737" y="549099"/>
                  </a:lnTo>
                  <a:lnTo>
                    <a:pt x="36710" y="506586"/>
                  </a:lnTo>
                  <a:lnTo>
                    <a:pt x="52316" y="465177"/>
                  </a:lnTo>
                  <a:lnTo>
                    <a:pt x="70465" y="424955"/>
                  </a:lnTo>
                  <a:lnTo>
                    <a:pt x="91065" y="386008"/>
                  </a:lnTo>
                  <a:lnTo>
                    <a:pt x="114025" y="348419"/>
                  </a:lnTo>
                  <a:lnTo>
                    <a:pt x="139254" y="312275"/>
                  </a:lnTo>
                  <a:lnTo>
                    <a:pt x="166662" y="277660"/>
                  </a:lnTo>
                  <a:lnTo>
                    <a:pt x="196156" y="244659"/>
                  </a:lnTo>
                  <a:lnTo>
                    <a:pt x="227647" y="213360"/>
                  </a:lnTo>
                  <a:lnTo>
                    <a:pt x="261043" y="183845"/>
                  </a:lnTo>
                  <a:lnTo>
                    <a:pt x="296252" y="156202"/>
                  </a:lnTo>
                  <a:lnTo>
                    <a:pt x="333185" y="130514"/>
                  </a:lnTo>
                  <a:lnTo>
                    <a:pt x="371749" y="106868"/>
                  </a:lnTo>
                  <a:lnTo>
                    <a:pt x="411854" y="85349"/>
                  </a:lnTo>
                  <a:lnTo>
                    <a:pt x="453409" y="66042"/>
                  </a:lnTo>
                  <a:lnTo>
                    <a:pt x="496323" y="49032"/>
                  </a:lnTo>
                  <a:lnTo>
                    <a:pt x="540504" y="34406"/>
                  </a:lnTo>
                  <a:lnTo>
                    <a:pt x="585862" y="22247"/>
                  </a:lnTo>
                  <a:lnTo>
                    <a:pt x="632306" y="12642"/>
                  </a:lnTo>
                  <a:lnTo>
                    <a:pt x="679744" y="5675"/>
                  </a:lnTo>
                  <a:lnTo>
                    <a:pt x="728085" y="1433"/>
                  </a:lnTo>
                  <a:lnTo>
                    <a:pt x="777239" y="0"/>
                  </a:lnTo>
                  <a:lnTo>
                    <a:pt x="826394" y="1433"/>
                  </a:lnTo>
                  <a:lnTo>
                    <a:pt x="874735" y="5675"/>
                  </a:lnTo>
                  <a:lnTo>
                    <a:pt x="922173" y="12642"/>
                  </a:lnTo>
                  <a:lnTo>
                    <a:pt x="968617" y="22247"/>
                  </a:lnTo>
                  <a:lnTo>
                    <a:pt x="1013975" y="34406"/>
                  </a:lnTo>
                  <a:lnTo>
                    <a:pt x="1058156" y="49032"/>
                  </a:lnTo>
                  <a:lnTo>
                    <a:pt x="1101070" y="66042"/>
                  </a:lnTo>
                  <a:lnTo>
                    <a:pt x="1142625" y="85349"/>
                  </a:lnTo>
                  <a:lnTo>
                    <a:pt x="1182730" y="106868"/>
                  </a:lnTo>
                  <a:lnTo>
                    <a:pt x="1221294" y="130514"/>
                  </a:lnTo>
                  <a:lnTo>
                    <a:pt x="1258227" y="156202"/>
                  </a:lnTo>
                  <a:lnTo>
                    <a:pt x="1293436" y="183845"/>
                  </a:lnTo>
                  <a:lnTo>
                    <a:pt x="1326832" y="213359"/>
                  </a:lnTo>
                  <a:lnTo>
                    <a:pt x="1358323" y="244659"/>
                  </a:lnTo>
                  <a:lnTo>
                    <a:pt x="1387817" y="277660"/>
                  </a:lnTo>
                  <a:lnTo>
                    <a:pt x="1415225" y="312275"/>
                  </a:lnTo>
                  <a:lnTo>
                    <a:pt x="1440454" y="348419"/>
                  </a:lnTo>
                  <a:lnTo>
                    <a:pt x="1463414" y="386008"/>
                  </a:lnTo>
                  <a:lnTo>
                    <a:pt x="1484014" y="424955"/>
                  </a:lnTo>
                  <a:lnTo>
                    <a:pt x="1502163" y="465177"/>
                  </a:lnTo>
                  <a:lnTo>
                    <a:pt x="1517769" y="506586"/>
                  </a:lnTo>
                  <a:lnTo>
                    <a:pt x="1530742" y="549099"/>
                  </a:lnTo>
                  <a:lnTo>
                    <a:pt x="1540991" y="592629"/>
                  </a:lnTo>
                  <a:lnTo>
                    <a:pt x="1548424" y="637091"/>
                  </a:lnTo>
                  <a:lnTo>
                    <a:pt x="1552950" y="682401"/>
                  </a:lnTo>
                  <a:lnTo>
                    <a:pt x="1554479" y="728471"/>
                  </a:lnTo>
                  <a:lnTo>
                    <a:pt x="1552950" y="774542"/>
                  </a:lnTo>
                  <a:lnTo>
                    <a:pt x="1548424" y="819852"/>
                  </a:lnTo>
                  <a:lnTo>
                    <a:pt x="1540991" y="864314"/>
                  </a:lnTo>
                  <a:lnTo>
                    <a:pt x="1530742" y="907844"/>
                  </a:lnTo>
                  <a:lnTo>
                    <a:pt x="1517769" y="950357"/>
                  </a:lnTo>
                  <a:lnTo>
                    <a:pt x="1502163" y="991766"/>
                  </a:lnTo>
                  <a:lnTo>
                    <a:pt x="1484014" y="1031988"/>
                  </a:lnTo>
                  <a:lnTo>
                    <a:pt x="1463414" y="1070935"/>
                  </a:lnTo>
                  <a:lnTo>
                    <a:pt x="1440454" y="1108524"/>
                  </a:lnTo>
                  <a:lnTo>
                    <a:pt x="1415225" y="1144668"/>
                  </a:lnTo>
                  <a:lnTo>
                    <a:pt x="1387817" y="1179283"/>
                  </a:lnTo>
                  <a:lnTo>
                    <a:pt x="1358323" y="1212284"/>
                  </a:lnTo>
                  <a:lnTo>
                    <a:pt x="1326832" y="1243583"/>
                  </a:lnTo>
                  <a:lnTo>
                    <a:pt x="1293436" y="1273098"/>
                  </a:lnTo>
                  <a:lnTo>
                    <a:pt x="1258227" y="1300741"/>
                  </a:lnTo>
                  <a:lnTo>
                    <a:pt x="1221294" y="1326429"/>
                  </a:lnTo>
                  <a:lnTo>
                    <a:pt x="1182730" y="1350075"/>
                  </a:lnTo>
                  <a:lnTo>
                    <a:pt x="1142625" y="1371594"/>
                  </a:lnTo>
                  <a:lnTo>
                    <a:pt x="1101070" y="1390901"/>
                  </a:lnTo>
                  <a:lnTo>
                    <a:pt x="1058156" y="1407911"/>
                  </a:lnTo>
                  <a:lnTo>
                    <a:pt x="1013975" y="1422537"/>
                  </a:lnTo>
                  <a:lnTo>
                    <a:pt x="968617" y="1434696"/>
                  </a:lnTo>
                  <a:lnTo>
                    <a:pt x="922173" y="1444301"/>
                  </a:lnTo>
                  <a:lnTo>
                    <a:pt x="874735" y="1451268"/>
                  </a:lnTo>
                  <a:lnTo>
                    <a:pt x="826394" y="1455510"/>
                  </a:lnTo>
                  <a:lnTo>
                    <a:pt x="777239" y="1456944"/>
                  </a:lnTo>
                  <a:lnTo>
                    <a:pt x="728085" y="1455510"/>
                  </a:lnTo>
                  <a:lnTo>
                    <a:pt x="679744" y="1451268"/>
                  </a:lnTo>
                  <a:lnTo>
                    <a:pt x="632306" y="1444301"/>
                  </a:lnTo>
                  <a:lnTo>
                    <a:pt x="585862" y="1434696"/>
                  </a:lnTo>
                  <a:lnTo>
                    <a:pt x="540504" y="1422537"/>
                  </a:lnTo>
                  <a:lnTo>
                    <a:pt x="496323" y="1407911"/>
                  </a:lnTo>
                  <a:lnTo>
                    <a:pt x="453409" y="1390901"/>
                  </a:lnTo>
                  <a:lnTo>
                    <a:pt x="411854" y="1371594"/>
                  </a:lnTo>
                  <a:lnTo>
                    <a:pt x="371749" y="1350075"/>
                  </a:lnTo>
                  <a:lnTo>
                    <a:pt x="333185" y="1326429"/>
                  </a:lnTo>
                  <a:lnTo>
                    <a:pt x="296252" y="1300741"/>
                  </a:lnTo>
                  <a:lnTo>
                    <a:pt x="261043" y="1273098"/>
                  </a:lnTo>
                  <a:lnTo>
                    <a:pt x="227647" y="1243583"/>
                  </a:lnTo>
                  <a:lnTo>
                    <a:pt x="196156" y="1212284"/>
                  </a:lnTo>
                  <a:lnTo>
                    <a:pt x="166662" y="1179283"/>
                  </a:lnTo>
                  <a:lnTo>
                    <a:pt x="139254" y="1144668"/>
                  </a:lnTo>
                  <a:lnTo>
                    <a:pt x="114025" y="1108524"/>
                  </a:lnTo>
                  <a:lnTo>
                    <a:pt x="91065" y="1070935"/>
                  </a:lnTo>
                  <a:lnTo>
                    <a:pt x="70465" y="1031988"/>
                  </a:lnTo>
                  <a:lnTo>
                    <a:pt x="52316" y="991766"/>
                  </a:lnTo>
                  <a:lnTo>
                    <a:pt x="36710" y="950357"/>
                  </a:lnTo>
                  <a:lnTo>
                    <a:pt x="23737" y="907844"/>
                  </a:lnTo>
                  <a:lnTo>
                    <a:pt x="13488" y="864314"/>
                  </a:lnTo>
                  <a:lnTo>
                    <a:pt x="6055" y="819852"/>
                  </a:lnTo>
                  <a:lnTo>
                    <a:pt x="1529" y="774542"/>
                  </a:lnTo>
                  <a:lnTo>
                    <a:pt x="0" y="728471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6428359" y="3398647"/>
            <a:ext cx="1057275" cy="787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FFFFFF"/>
                </a:solidFill>
                <a:latin typeface="Carlito"/>
                <a:cs typeface="Carlito"/>
              </a:rPr>
              <a:t>DES</a:t>
            </a:r>
            <a:r>
              <a:rPr sz="1000" spc="-15" dirty="0">
                <a:solidFill>
                  <a:srgbClr val="FFFFFF"/>
                </a:solidFill>
                <a:latin typeface="Carlito"/>
                <a:cs typeface="Carlito"/>
              </a:rPr>
              <a:t> ACTIVIT</a:t>
            </a:r>
            <a:r>
              <a:rPr sz="1000" spc="-15" dirty="0">
                <a:solidFill>
                  <a:srgbClr val="FFFFFF"/>
                </a:solidFill>
                <a:latin typeface="Trebuchet MS"/>
                <a:cs typeface="Trebuchet MS"/>
              </a:rPr>
              <a:t>ÉS</a:t>
            </a:r>
            <a:endParaRPr sz="1000">
              <a:latin typeface="Trebuchet MS"/>
              <a:cs typeface="Trebuchet MS"/>
            </a:endParaRPr>
          </a:p>
          <a:p>
            <a:pPr marL="12700" marR="5080" algn="ctr">
              <a:lnSpc>
                <a:spcPct val="100000"/>
              </a:lnSpc>
            </a:pPr>
            <a:r>
              <a:rPr sz="1000" spc="-60" dirty="0">
                <a:solidFill>
                  <a:srgbClr val="FFFFFF"/>
                </a:solidFill>
                <a:latin typeface="Trebuchet MS"/>
                <a:cs typeface="Trebuchet MS"/>
              </a:rPr>
              <a:t>contextualisées,</a:t>
            </a:r>
            <a:r>
              <a:rPr sz="1000" spc="-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00" spc="-40" dirty="0">
                <a:solidFill>
                  <a:srgbClr val="FFFFFF"/>
                </a:solidFill>
                <a:latin typeface="Trebuchet MS"/>
                <a:cs typeface="Trebuchet MS"/>
              </a:rPr>
              <a:t>des  </a:t>
            </a:r>
            <a:r>
              <a:rPr sz="1000" spc="-55" dirty="0">
                <a:solidFill>
                  <a:srgbClr val="FFFFFF"/>
                </a:solidFill>
                <a:latin typeface="Trebuchet MS"/>
                <a:cs typeface="Trebuchet MS"/>
              </a:rPr>
              <a:t>tâches </a:t>
            </a:r>
            <a:r>
              <a:rPr sz="1000" spc="-60" dirty="0">
                <a:solidFill>
                  <a:srgbClr val="FFFFFF"/>
                </a:solidFill>
                <a:latin typeface="Trebuchet MS"/>
                <a:cs typeface="Trebuchet MS"/>
              </a:rPr>
              <a:t>à </a:t>
            </a:r>
            <a:r>
              <a:rPr sz="1000" spc="-70" dirty="0">
                <a:solidFill>
                  <a:srgbClr val="FFFFFF"/>
                </a:solidFill>
                <a:latin typeface="Trebuchet MS"/>
                <a:cs typeface="Trebuchet MS"/>
              </a:rPr>
              <a:t>exécuter,  </a:t>
            </a:r>
            <a:r>
              <a:rPr sz="1000" spc="-40" dirty="0">
                <a:solidFill>
                  <a:srgbClr val="FFFFFF"/>
                </a:solidFill>
                <a:latin typeface="Trebuchet MS"/>
                <a:cs typeface="Trebuchet MS"/>
              </a:rPr>
              <a:t>des </a:t>
            </a:r>
            <a:r>
              <a:rPr sz="1000" spc="-55" dirty="0">
                <a:solidFill>
                  <a:srgbClr val="FFFFFF"/>
                </a:solidFill>
                <a:latin typeface="Trebuchet MS"/>
                <a:cs typeface="Trebuchet MS"/>
              </a:rPr>
              <a:t>compétences  </a:t>
            </a:r>
            <a:r>
              <a:rPr sz="1000" spc="-50" dirty="0">
                <a:solidFill>
                  <a:srgbClr val="FFFFFF"/>
                </a:solidFill>
                <a:latin typeface="Trebuchet MS"/>
                <a:cs typeface="Trebuchet MS"/>
              </a:rPr>
              <a:t>mobilisées</a:t>
            </a:r>
            <a:endParaRPr sz="1000">
              <a:latin typeface="Trebuchet MS"/>
              <a:cs typeface="Trebuchet MS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574038" y="2294889"/>
            <a:ext cx="1038860" cy="1081405"/>
            <a:chOff x="1574038" y="2294889"/>
            <a:chExt cx="1038860" cy="1081405"/>
          </a:xfrm>
        </p:grpSpPr>
        <p:sp>
          <p:nvSpPr>
            <p:cNvPr id="16" name="object 16"/>
            <p:cNvSpPr/>
            <p:nvPr/>
          </p:nvSpPr>
          <p:spPr>
            <a:xfrm>
              <a:off x="1580388" y="2301239"/>
              <a:ext cx="1026160" cy="1068705"/>
            </a:xfrm>
            <a:custGeom>
              <a:avLst/>
              <a:gdLst/>
              <a:ahLst/>
              <a:cxnLst/>
              <a:rect l="l" t="t" r="r" b="b"/>
              <a:pathLst>
                <a:path w="1026160" h="1068704">
                  <a:moveTo>
                    <a:pt x="512825" y="0"/>
                  </a:moveTo>
                  <a:lnTo>
                    <a:pt x="466150" y="2182"/>
                  </a:lnTo>
                  <a:lnTo>
                    <a:pt x="420649" y="8605"/>
                  </a:lnTo>
                  <a:lnTo>
                    <a:pt x="376502" y="19079"/>
                  </a:lnTo>
                  <a:lnTo>
                    <a:pt x="333890" y="33417"/>
                  </a:lnTo>
                  <a:lnTo>
                    <a:pt x="292996" y="51428"/>
                  </a:lnTo>
                  <a:lnTo>
                    <a:pt x="254000" y="72926"/>
                  </a:lnTo>
                  <a:lnTo>
                    <a:pt x="217082" y="97720"/>
                  </a:lnTo>
                  <a:lnTo>
                    <a:pt x="182425" y="125624"/>
                  </a:lnTo>
                  <a:lnTo>
                    <a:pt x="150209" y="156448"/>
                  </a:lnTo>
                  <a:lnTo>
                    <a:pt x="120615" y="190003"/>
                  </a:lnTo>
                  <a:lnTo>
                    <a:pt x="93825" y="226102"/>
                  </a:lnTo>
                  <a:lnTo>
                    <a:pt x="70019" y="264555"/>
                  </a:lnTo>
                  <a:lnTo>
                    <a:pt x="49379" y="305174"/>
                  </a:lnTo>
                  <a:lnTo>
                    <a:pt x="32085" y="347770"/>
                  </a:lnTo>
                  <a:lnTo>
                    <a:pt x="18319" y="392156"/>
                  </a:lnTo>
                  <a:lnTo>
                    <a:pt x="8262" y="438142"/>
                  </a:lnTo>
                  <a:lnTo>
                    <a:pt x="2095" y="485540"/>
                  </a:lnTo>
                  <a:lnTo>
                    <a:pt x="0" y="534162"/>
                  </a:lnTo>
                  <a:lnTo>
                    <a:pt x="2095" y="582783"/>
                  </a:lnTo>
                  <a:lnTo>
                    <a:pt x="8262" y="630181"/>
                  </a:lnTo>
                  <a:lnTo>
                    <a:pt x="18319" y="676167"/>
                  </a:lnTo>
                  <a:lnTo>
                    <a:pt x="32085" y="720553"/>
                  </a:lnTo>
                  <a:lnTo>
                    <a:pt x="49379" y="763149"/>
                  </a:lnTo>
                  <a:lnTo>
                    <a:pt x="70019" y="803768"/>
                  </a:lnTo>
                  <a:lnTo>
                    <a:pt x="93825" y="842221"/>
                  </a:lnTo>
                  <a:lnTo>
                    <a:pt x="120615" y="878320"/>
                  </a:lnTo>
                  <a:lnTo>
                    <a:pt x="150209" y="911875"/>
                  </a:lnTo>
                  <a:lnTo>
                    <a:pt x="182425" y="942699"/>
                  </a:lnTo>
                  <a:lnTo>
                    <a:pt x="217082" y="970603"/>
                  </a:lnTo>
                  <a:lnTo>
                    <a:pt x="254000" y="995397"/>
                  </a:lnTo>
                  <a:lnTo>
                    <a:pt x="292996" y="1016895"/>
                  </a:lnTo>
                  <a:lnTo>
                    <a:pt x="333890" y="1034906"/>
                  </a:lnTo>
                  <a:lnTo>
                    <a:pt x="376502" y="1049244"/>
                  </a:lnTo>
                  <a:lnTo>
                    <a:pt x="420649" y="1059718"/>
                  </a:lnTo>
                  <a:lnTo>
                    <a:pt x="466150" y="1066141"/>
                  </a:lnTo>
                  <a:lnTo>
                    <a:pt x="512825" y="1068324"/>
                  </a:lnTo>
                  <a:lnTo>
                    <a:pt x="559501" y="1066141"/>
                  </a:lnTo>
                  <a:lnTo>
                    <a:pt x="605002" y="1059718"/>
                  </a:lnTo>
                  <a:lnTo>
                    <a:pt x="649149" y="1049244"/>
                  </a:lnTo>
                  <a:lnTo>
                    <a:pt x="691761" y="1034906"/>
                  </a:lnTo>
                  <a:lnTo>
                    <a:pt x="732655" y="1016895"/>
                  </a:lnTo>
                  <a:lnTo>
                    <a:pt x="771652" y="995397"/>
                  </a:lnTo>
                  <a:lnTo>
                    <a:pt x="808569" y="970603"/>
                  </a:lnTo>
                  <a:lnTo>
                    <a:pt x="843226" y="942699"/>
                  </a:lnTo>
                  <a:lnTo>
                    <a:pt x="875442" y="911875"/>
                  </a:lnTo>
                  <a:lnTo>
                    <a:pt x="905036" y="878320"/>
                  </a:lnTo>
                  <a:lnTo>
                    <a:pt x="931826" y="842221"/>
                  </a:lnTo>
                  <a:lnTo>
                    <a:pt x="955632" y="803768"/>
                  </a:lnTo>
                  <a:lnTo>
                    <a:pt x="976272" y="763149"/>
                  </a:lnTo>
                  <a:lnTo>
                    <a:pt x="993566" y="720553"/>
                  </a:lnTo>
                  <a:lnTo>
                    <a:pt x="1007332" y="676167"/>
                  </a:lnTo>
                  <a:lnTo>
                    <a:pt x="1017389" y="630181"/>
                  </a:lnTo>
                  <a:lnTo>
                    <a:pt x="1023556" y="582783"/>
                  </a:lnTo>
                  <a:lnTo>
                    <a:pt x="1025651" y="534162"/>
                  </a:lnTo>
                  <a:lnTo>
                    <a:pt x="1023556" y="485540"/>
                  </a:lnTo>
                  <a:lnTo>
                    <a:pt x="1017389" y="438142"/>
                  </a:lnTo>
                  <a:lnTo>
                    <a:pt x="1007332" y="392156"/>
                  </a:lnTo>
                  <a:lnTo>
                    <a:pt x="993566" y="347770"/>
                  </a:lnTo>
                  <a:lnTo>
                    <a:pt x="976272" y="305174"/>
                  </a:lnTo>
                  <a:lnTo>
                    <a:pt x="955632" y="264555"/>
                  </a:lnTo>
                  <a:lnTo>
                    <a:pt x="931826" y="226102"/>
                  </a:lnTo>
                  <a:lnTo>
                    <a:pt x="905036" y="190003"/>
                  </a:lnTo>
                  <a:lnTo>
                    <a:pt x="875442" y="156448"/>
                  </a:lnTo>
                  <a:lnTo>
                    <a:pt x="843226" y="125624"/>
                  </a:lnTo>
                  <a:lnTo>
                    <a:pt x="808569" y="97720"/>
                  </a:lnTo>
                  <a:lnTo>
                    <a:pt x="771651" y="72926"/>
                  </a:lnTo>
                  <a:lnTo>
                    <a:pt x="732655" y="51428"/>
                  </a:lnTo>
                  <a:lnTo>
                    <a:pt x="691761" y="33417"/>
                  </a:lnTo>
                  <a:lnTo>
                    <a:pt x="649149" y="19079"/>
                  </a:lnTo>
                  <a:lnTo>
                    <a:pt x="605002" y="8605"/>
                  </a:lnTo>
                  <a:lnTo>
                    <a:pt x="559501" y="2182"/>
                  </a:lnTo>
                  <a:lnTo>
                    <a:pt x="512825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580388" y="2301239"/>
              <a:ext cx="1026160" cy="1068705"/>
            </a:xfrm>
            <a:custGeom>
              <a:avLst/>
              <a:gdLst/>
              <a:ahLst/>
              <a:cxnLst/>
              <a:rect l="l" t="t" r="r" b="b"/>
              <a:pathLst>
                <a:path w="1026160" h="1068704">
                  <a:moveTo>
                    <a:pt x="0" y="534162"/>
                  </a:moveTo>
                  <a:lnTo>
                    <a:pt x="2095" y="485540"/>
                  </a:lnTo>
                  <a:lnTo>
                    <a:pt x="8262" y="438142"/>
                  </a:lnTo>
                  <a:lnTo>
                    <a:pt x="18319" y="392156"/>
                  </a:lnTo>
                  <a:lnTo>
                    <a:pt x="32085" y="347770"/>
                  </a:lnTo>
                  <a:lnTo>
                    <a:pt x="49379" y="305174"/>
                  </a:lnTo>
                  <a:lnTo>
                    <a:pt x="70019" y="264555"/>
                  </a:lnTo>
                  <a:lnTo>
                    <a:pt x="93825" y="226102"/>
                  </a:lnTo>
                  <a:lnTo>
                    <a:pt x="120615" y="190003"/>
                  </a:lnTo>
                  <a:lnTo>
                    <a:pt x="150209" y="156448"/>
                  </a:lnTo>
                  <a:lnTo>
                    <a:pt x="182425" y="125624"/>
                  </a:lnTo>
                  <a:lnTo>
                    <a:pt x="217082" y="97720"/>
                  </a:lnTo>
                  <a:lnTo>
                    <a:pt x="254000" y="72926"/>
                  </a:lnTo>
                  <a:lnTo>
                    <a:pt x="292996" y="51428"/>
                  </a:lnTo>
                  <a:lnTo>
                    <a:pt x="333890" y="33417"/>
                  </a:lnTo>
                  <a:lnTo>
                    <a:pt x="376502" y="19079"/>
                  </a:lnTo>
                  <a:lnTo>
                    <a:pt x="420649" y="8605"/>
                  </a:lnTo>
                  <a:lnTo>
                    <a:pt x="466150" y="2182"/>
                  </a:lnTo>
                  <a:lnTo>
                    <a:pt x="512825" y="0"/>
                  </a:lnTo>
                  <a:lnTo>
                    <a:pt x="559501" y="2182"/>
                  </a:lnTo>
                  <a:lnTo>
                    <a:pt x="605002" y="8605"/>
                  </a:lnTo>
                  <a:lnTo>
                    <a:pt x="649149" y="19079"/>
                  </a:lnTo>
                  <a:lnTo>
                    <a:pt x="691761" y="33417"/>
                  </a:lnTo>
                  <a:lnTo>
                    <a:pt x="732655" y="51428"/>
                  </a:lnTo>
                  <a:lnTo>
                    <a:pt x="771651" y="72926"/>
                  </a:lnTo>
                  <a:lnTo>
                    <a:pt x="808569" y="97720"/>
                  </a:lnTo>
                  <a:lnTo>
                    <a:pt x="843226" y="125624"/>
                  </a:lnTo>
                  <a:lnTo>
                    <a:pt x="875442" y="156448"/>
                  </a:lnTo>
                  <a:lnTo>
                    <a:pt x="905036" y="190003"/>
                  </a:lnTo>
                  <a:lnTo>
                    <a:pt x="931826" y="226102"/>
                  </a:lnTo>
                  <a:lnTo>
                    <a:pt x="955632" y="264555"/>
                  </a:lnTo>
                  <a:lnTo>
                    <a:pt x="976272" y="305174"/>
                  </a:lnTo>
                  <a:lnTo>
                    <a:pt x="993566" y="347770"/>
                  </a:lnTo>
                  <a:lnTo>
                    <a:pt x="1007332" y="392156"/>
                  </a:lnTo>
                  <a:lnTo>
                    <a:pt x="1017389" y="438142"/>
                  </a:lnTo>
                  <a:lnTo>
                    <a:pt x="1023556" y="485540"/>
                  </a:lnTo>
                  <a:lnTo>
                    <a:pt x="1025651" y="534162"/>
                  </a:lnTo>
                  <a:lnTo>
                    <a:pt x="1023556" y="582783"/>
                  </a:lnTo>
                  <a:lnTo>
                    <a:pt x="1017389" y="630181"/>
                  </a:lnTo>
                  <a:lnTo>
                    <a:pt x="1007332" y="676167"/>
                  </a:lnTo>
                  <a:lnTo>
                    <a:pt x="993566" y="720553"/>
                  </a:lnTo>
                  <a:lnTo>
                    <a:pt x="976272" y="763149"/>
                  </a:lnTo>
                  <a:lnTo>
                    <a:pt x="955632" y="803768"/>
                  </a:lnTo>
                  <a:lnTo>
                    <a:pt x="931826" y="842221"/>
                  </a:lnTo>
                  <a:lnTo>
                    <a:pt x="905036" y="878320"/>
                  </a:lnTo>
                  <a:lnTo>
                    <a:pt x="875442" y="911875"/>
                  </a:lnTo>
                  <a:lnTo>
                    <a:pt x="843226" y="942699"/>
                  </a:lnTo>
                  <a:lnTo>
                    <a:pt x="808569" y="970603"/>
                  </a:lnTo>
                  <a:lnTo>
                    <a:pt x="771652" y="995397"/>
                  </a:lnTo>
                  <a:lnTo>
                    <a:pt x="732655" y="1016895"/>
                  </a:lnTo>
                  <a:lnTo>
                    <a:pt x="691761" y="1034906"/>
                  </a:lnTo>
                  <a:lnTo>
                    <a:pt x="649149" y="1049244"/>
                  </a:lnTo>
                  <a:lnTo>
                    <a:pt x="605002" y="1059718"/>
                  </a:lnTo>
                  <a:lnTo>
                    <a:pt x="559501" y="1066141"/>
                  </a:lnTo>
                  <a:lnTo>
                    <a:pt x="512825" y="1068324"/>
                  </a:lnTo>
                  <a:lnTo>
                    <a:pt x="466150" y="1066141"/>
                  </a:lnTo>
                  <a:lnTo>
                    <a:pt x="420649" y="1059718"/>
                  </a:lnTo>
                  <a:lnTo>
                    <a:pt x="376502" y="1049244"/>
                  </a:lnTo>
                  <a:lnTo>
                    <a:pt x="333890" y="1034906"/>
                  </a:lnTo>
                  <a:lnTo>
                    <a:pt x="292996" y="1016895"/>
                  </a:lnTo>
                  <a:lnTo>
                    <a:pt x="254000" y="995397"/>
                  </a:lnTo>
                  <a:lnTo>
                    <a:pt x="217082" y="970603"/>
                  </a:lnTo>
                  <a:lnTo>
                    <a:pt x="182425" y="942699"/>
                  </a:lnTo>
                  <a:lnTo>
                    <a:pt x="150209" y="911875"/>
                  </a:lnTo>
                  <a:lnTo>
                    <a:pt x="120615" y="878320"/>
                  </a:lnTo>
                  <a:lnTo>
                    <a:pt x="93825" y="842221"/>
                  </a:lnTo>
                  <a:lnTo>
                    <a:pt x="70019" y="803768"/>
                  </a:lnTo>
                  <a:lnTo>
                    <a:pt x="49379" y="763149"/>
                  </a:lnTo>
                  <a:lnTo>
                    <a:pt x="32085" y="720553"/>
                  </a:lnTo>
                  <a:lnTo>
                    <a:pt x="18319" y="676167"/>
                  </a:lnTo>
                  <a:lnTo>
                    <a:pt x="8262" y="630181"/>
                  </a:lnTo>
                  <a:lnTo>
                    <a:pt x="2095" y="582783"/>
                  </a:lnTo>
                  <a:lnTo>
                    <a:pt x="0" y="534162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724914" y="2663443"/>
            <a:ext cx="73596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8542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FFFFFF"/>
                </a:solidFill>
                <a:latin typeface="Carlito"/>
                <a:cs typeface="Carlito"/>
              </a:rPr>
              <a:t>QUELS  POTENTIELS</a:t>
            </a:r>
            <a:r>
              <a:rPr sz="1000" spc="-6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Carlito"/>
                <a:cs typeface="Carlito"/>
              </a:rPr>
              <a:t>?</a:t>
            </a:r>
            <a:endParaRPr sz="1000">
              <a:latin typeface="Carlito"/>
              <a:cs typeface="Carlito"/>
            </a:endParaRP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7735189" y="3161664"/>
          <a:ext cx="1543049" cy="4876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2729"/>
                <a:gridCol w="1290320"/>
              </a:tblGrid>
              <a:tr h="4876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095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800" dirty="0">
                          <a:latin typeface="Carlito"/>
                          <a:cs typeface="Carlito"/>
                        </a:rPr>
                        <a:t>A5T1</a:t>
                      </a:r>
                      <a:endParaRPr sz="8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solidFill>
                      <a:srgbClr val="F8CAAC"/>
                    </a:solidFill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ts val="910"/>
                        </a:lnSpc>
                      </a:pPr>
                      <a:r>
                        <a:rPr sz="800" spc="-5" dirty="0">
                          <a:latin typeface="Carlito"/>
                          <a:cs typeface="Carlito"/>
                        </a:rPr>
                        <a:t>Rendre compte oralement </a:t>
                      </a:r>
                      <a:r>
                        <a:rPr sz="800" dirty="0">
                          <a:latin typeface="Carlito"/>
                          <a:cs typeface="Carlito"/>
                        </a:rPr>
                        <a:t>à</a:t>
                      </a:r>
                      <a:endParaRPr sz="800">
                        <a:latin typeface="Carlito"/>
                        <a:cs typeface="Carlito"/>
                      </a:endParaRPr>
                    </a:p>
                    <a:p>
                      <a:pPr marL="635" marR="233045">
                        <a:lnSpc>
                          <a:spcPct val="100000"/>
                        </a:lnSpc>
                      </a:pPr>
                      <a:r>
                        <a:rPr sz="800" spc="-10" dirty="0">
                          <a:latin typeface="Arial"/>
                          <a:cs typeface="Arial"/>
                        </a:rPr>
                        <a:t>l’interne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et </a:t>
                      </a:r>
                      <a:r>
                        <a:rPr sz="800" spc="-60" dirty="0">
                          <a:latin typeface="Arial"/>
                          <a:cs typeface="Arial"/>
                        </a:rPr>
                        <a:t>à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l’externe</a:t>
                      </a:r>
                      <a:r>
                        <a:rPr sz="800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Carlito"/>
                          <a:cs typeface="Carlito"/>
                        </a:rPr>
                        <a:t>du  déroulement</a:t>
                      </a:r>
                      <a:r>
                        <a:rPr sz="800" spc="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800" spc="-5" dirty="0">
                          <a:latin typeface="Carlito"/>
                          <a:cs typeface="Carlito"/>
                        </a:rPr>
                        <a:t>de</a:t>
                      </a:r>
                      <a:endParaRPr sz="800">
                        <a:latin typeface="Carlito"/>
                        <a:cs typeface="Carlito"/>
                      </a:endParaRPr>
                    </a:p>
                    <a:p>
                      <a:pPr marL="635">
                        <a:lnSpc>
                          <a:spcPts val="910"/>
                        </a:lnSpc>
                      </a:pPr>
                      <a:r>
                        <a:rPr sz="800" spc="-15" dirty="0">
                          <a:latin typeface="Arial"/>
                          <a:cs typeface="Arial"/>
                        </a:rPr>
                        <a:t>l’intervention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0" name="object 20"/>
          <p:cNvSpPr/>
          <p:nvPr/>
        </p:nvSpPr>
        <p:spPr>
          <a:xfrm>
            <a:off x="7761858" y="3822204"/>
            <a:ext cx="226695" cy="278130"/>
          </a:xfrm>
          <a:custGeom>
            <a:avLst/>
            <a:gdLst/>
            <a:ahLst/>
            <a:cxnLst/>
            <a:rect l="l" t="t" r="r" b="b"/>
            <a:pathLst>
              <a:path w="226695" h="278129">
                <a:moveTo>
                  <a:pt x="226453" y="0"/>
                </a:moveTo>
                <a:lnTo>
                  <a:pt x="0" y="0"/>
                </a:lnTo>
                <a:lnTo>
                  <a:pt x="0" y="278117"/>
                </a:lnTo>
                <a:lnTo>
                  <a:pt x="226453" y="278117"/>
                </a:lnTo>
                <a:lnTo>
                  <a:pt x="226453" y="0"/>
                </a:lnTo>
                <a:close/>
              </a:path>
            </a:pathLst>
          </a:custGeom>
          <a:solidFill>
            <a:srgbClr val="F8CA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7731252" y="3819905"/>
            <a:ext cx="137858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baseline="-34722" dirty="0">
                <a:latin typeface="Carlito"/>
                <a:cs typeface="Carlito"/>
              </a:rPr>
              <a:t>A5T2</a:t>
            </a:r>
            <a:r>
              <a:rPr sz="800" dirty="0">
                <a:latin typeface="Carlito"/>
                <a:cs typeface="Carlito"/>
              </a:rPr>
              <a:t>Renseigner </a:t>
            </a:r>
            <a:r>
              <a:rPr sz="800" spc="-5" dirty="0">
                <a:latin typeface="Carlito"/>
                <a:cs typeface="Carlito"/>
              </a:rPr>
              <a:t>les</a:t>
            </a:r>
            <a:r>
              <a:rPr sz="800" spc="-15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documents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976743" y="3941826"/>
            <a:ext cx="123444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Carlito"/>
                <a:cs typeface="Carlito"/>
              </a:rPr>
              <a:t>techniques et</a:t>
            </a:r>
            <a:r>
              <a:rPr sz="800" spc="-10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réglementaires</a:t>
            </a:r>
            <a:endParaRPr sz="800">
              <a:latin typeface="Carlito"/>
              <a:cs typeface="Carlito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5007609" y="2578480"/>
            <a:ext cx="2727960" cy="2264410"/>
            <a:chOff x="5007609" y="2578480"/>
            <a:chExt cx="2727960" cy="2264410"/>
          </a:xfrm>
        </p:grpSpPr>
        <p:sp>
          <p:nvSpPr>
            <p:cNvPr id="24" name="object 24"/>
            <p:cNvSpPr/>
            <p:nvPr/>
          </p:nvSpPr>
          <p:spPr>
            <a:xfrm>
              <a:off x="7114412" y="2960115"/>
              <a:ext cx="236600" cy="12446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088758" y="2584830"/>
              <a:ext cx="418465" cy="427990"/>
            </a:xfrm>
            <a:custGeom>
              <a:avLst/>
              <a:gdLst/>
              <a:ahLst/>
              <a:cxnLst/>
              <a:rect l="l" t="t" r="r" b="b"/>
              <a:pathLst>
                <a:path w="418465" h="427989">
                  <a:moveTo>
                    <a:pt x="50546" y="368554"/>
                  </a:moveTo>
                  <a:lnTo>
                    <a:pt x="104394" y="179324"/>
                  </a:lnTo>
                  <a:lnTo>
                    <a:pt x="0" y="149479"/>
                  </a:lnTo>
                  <a:lnTo>
                    <a:pt x="268477" y="0"/>
                  </a:lnTo>
                  <a:lnTo>
                    <a:pt x="417957" y="268478"/>
                  </a:lnTo>
                  <a:lnTo>
                    <a:pt x="313436" y="238760"/>
                  </a:lnTo>
                  <a:lnTo>
                    <a:pt x="259588" y="427990"/>
                  </a:lnTo>
                  <a:lnTo>
                    <a:pt x="50546" y="368554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303007" y="4377182"/>
              <a:ext cx="219964" cy="18516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349489" y="4438269"/>
              <a:ext cx="379730" cy="398145"/>
            </a:xfrm>
            <a:custGeom>
              <a:avLst/>
              <a:gdLst/>
              <a:ahLst/>
              <a:cxnLst/>
              <a:rect l="l" t="t" r="r" b="b"/>
              <a:pathLst>
                <a:path w="379729" h="398145">
                  <a:moveTo>
                    <a:pt x="175132" y="0"/>
                  </a:moveTo>
                  <a:lnTo>
                    <a:pt x="291718" y="158495"/>
                  </a:lnTo>
                  <a:lnTo>
                    <a:pt x="379221" y="94106"/>
                  </a:lnTo>
                  <a:lnTo>
                    <a:pt x="332866" y="398017"/>
                  </a:lnTo>
                  <a:lnTo>
                    <a:pt x="29082" y="351535"/>
                  </a:lnTo>
                  <a:lnTo>
                    <a:pt x="116585" y="287273"/>
                  </a:lnTo>
                  <a:lnTo>
                    <a:pt x="0" y="128650"/>
                  </a:lnTo>
                  <a:lnTo>
                    <a:pt x="175132" y="0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013959" y="2793491"/>
              <a:ext cx="1103630" cy="1003300"/>
            </a:xfrm>
            <a:custGeom>
              <a:avLst/>
              <a:gdLst/>
              <a:ahLst/>
              <a:cxnLst/>
              <a:rect l="l" t="t" r="r" b="b"/>
              <a:pathLst>
                <a:path w="1103629" h="1003300">
                  <a:moveTo>
                    <a:pt x="551688" y="0"/>
                  </a:moveTo>
                  <a:lnTo>
                    <a:pt x="501475" y="2049"/>
                  </a:lnTo>
                  <a:lnTo>
                    <a:pt x="452525" y="8079"/>
                  </a:lnTo>
                  <a:lnTo>
                    <a:pt x="405032" y="17914"/>
                  </a:lnTo>
                  <a:lnTo>
                    <a:pt x="359192" y="31374"/>
                  </a:lnTo>
                  <a:lnTo>
                    <a:pt x="315199" y="48284"/>
                  </a:lnTo>
                  <a:lnTo>
                    <a:pt x="273247" y="68467"/>
                  </a:lnTo>
                  <a:lnTo>
                    <a:pt x="233532" y="91744"/>
                  </a:lnTo>
                  <a:lnTo>
                    <a:pt x="196248" y="117939"/>
                  </a:lnTo>
                  <a:lnTo>
                    <a:pt x="161591" y="146875"/>
                  </a:lnTo>
                  <a:lnTo>
                    <a:pt x="129755" y="178374"/>
                  </a:lnTo>
                  <a:lnTo>
                    <a:pt x="100934" y="212260"/>
                  </a:lnTo>
                  <a:lnTo>
                    <a:pt x="75325" y="248355"/>
                  </a:lnTo>
                  <a:lnTo>
                    <a:pt x="53120" y="286482"/>
                  </a:lnTo>
                  <a:lnTo>
                    <a:pt x="34516" y="326464"/>
                  </a:lnTo>
                  <a:lnTo>
                    <a:pt x="19707" y="368123"/>
                  </a:lnTo>
                  <a:lnTo>
                    <a:pt x="8888" y="411283"/>
                  </a:lnTo>
                  <a:lnTo>
                    <a:pt x="2254" y="455766"/>
                  </a:lnTo>
                  <a:lnTo>
                    <a:pt x="0" y="501396"/>
                  </a:lnTo>
                  <a:lnTo>
                    <a:pt x="2254" y="547025"/>
                  </a:lnTo>
                  <a:lnTo>
                    <a:pt x="8888" y="591508"/>
                  </a:lnTo>
                  <a:lnTo>
                    <a:pt x="19707" y="634668"/>
                  </a:lnTo>
                  <a:lnTo>
                    <a:pt x="34516" y="676327"/>
                  </a:lnTo>
                  <a:lnTo>
                    <a:pt x="53120" y="716309"/>
                  </a:lnTo>
                  <a:lnTo>
                    <a:pt x="75325" y="754436"/>
                  </a:lnTo>
                  <a:lnTo>
                    <a:pt x="100934" y="790531"/>
                  </a:lnTo>
                  <a:lnTo>
                    <a:pt x="129755" y="824417"/>
                  </a:lnTo>
                  <a:lnTo>
                    <a:pt x="161591" y="855916"/>
                  </a:lnTo>
                  <a:lnTo>
                    <a:pt x="196248" y="884852"/>
                  </a:lnTo>
                  <a:lnTo>
                    <a:pt x="233532" y="911047"/>
                  </a:lnTo>
                  <a:lnTo>
                    <a:pt x="273247" y="934324"/>
                  </a:lnTo>
                  <a:lnTo>
                    <a:pt x="315199" y="954507"/>
                  </a:lnTo>
                  <a:lnTo>
                    <a:pt x="359192" y="971417"/>
                  </a:lnTo>
                  <a:lnTo>
                    <a:pt x="405032" y="984877"/>
                  </a:lnTo>
                  <a:lnTo>
                    <a:pt x="452525" y="994712"/>
                  </a:lnTo>
                  <a:lnTo>
                    <a:pt x="501475" y="1000742"/>
                  </a:lnTo>
                  <a:lnTo>
                    <a:pt x="551688" y="1002792"/>
                  </a:lnTo>
                  <a:lnTo>
                    <a:pt x="601900" y="1000742"/>
                  </a:lnTo>
                  <a:lnTo>
                    <a:pt x="650850" y="994712"/>
                  </a:lnTo>
                  <a:lnTo>
                    <a:pt x="698343" y="984877"/>
                  </a:lnTo>
                  <a:lnTo>
                    <a:pt x="744183" y="971417"/>
                  </a:lnTo>
                  <a:lnTo>
                    <a:pt x="788176" y="954507"/>
                  </a:lnTo>
                  <a:lnTo>
                    <a:pt x="830128" y="934324"/>
                  </a:lnTo>
                  <a:lnTo>
                    <a:pt x="869843" y="911047"/>
                  </a:lnTo>
                  <a:lnTo>
                    <a:pt x="907127" y="884852"/>
                  </a:lnTo>
                  <a:lnTo>
                    <a:pt x="941784" y="855916"/>
                  </a:lnTo>
                  <a:lnTo>
                    <a:pt x="973620" y="824417"/>
                  </a:lnTo>
                  <a:lnTo>
                    <a:pt x="1002441" y="790531"/>
                  </a:lnTo>
                  <a:lnTo>
                    <a:pt x="1028050" y="754436"/>
                  </a:lnTo>
                  <a:lnTo>
                    <a:pt x="1050255" y="716309"/>
                  </a:lnTo>
                  <a:lnTo>
                    <a:pt x="1068859" y="676327"/>
                  </a:lnTo>
                  <a:lnTo>
                    <a:pt x="1083668" y="634668"/>
                  </a:lnTo>
                  <a:lnTo>
                    <a:pt x="1094487" y="591508"/>
                  </a:lnTo>
                  <a:lnTo>
                    <a:pt x="1101121" y="547025"/>
                  </a:lnTo>
                  <a:lnTo>
                    <a:pt x="1103376" y="501396"/>
                  </a:lnTo>
                  <a:lnTo>
                    <a:pt x="1101121" y="455766"/>
                  </a:lnTo>
                  <a:lnTo>
                    <a:pt x="1094487" y="411283"/>
                  </a:lnTo>
                  <a:lnTo>
                    <a:pt x="1083668" y="368123"/>
                  </a:lnTo>
                  <a:lnTo>
                    <a:pt x="1068859" y="326464"/>
                  </a:lnTo>
                  <a:lnTo>
                    <a:pt x="1050255" y="286482"/>
                  </a:lnTo>
                  <a:lnTo>
                    <a:pt x="1028050" y="248355"/>
                  </a:lnTo>
                  <a:lnTo>
                    <a:pt x="1002441" y="212260"/>
                  </a:lnTo>
                  <a:lnTo>
                    <a:pt x="973620" y="178374"/>
                  </a:lnTo>
                  <a:lnTo>
                    <a:pt x="941784" y="146875"/>
                  </a:lnTo>
                  <a:lnTo>
                    <a:pt x="907127" y="117939"/>
                  </a:lnTo>
                  <a:lnTo>
                    <a:pt x="869843" y="91744"/>
                  </a:lnTo>
                  <a:lnTo>
                    <a:pt x="830128" y="68467"/>
                  </a:lnTo>
                  <a:lnTo>
                    <a:pt x="788176" y="48284"/>
                  </a:lnTo>
                  <a:lnTo>
                    <a:pt x="744183" y="31374"/>
                  </a:lnTo>
                  <a:lnTo>
                    <a:pt x="698343" y="17914"/>
                  </a:lnTo>
                  <a:lnTo>
                    <a:pt x="650850" y="8079"/>
                  </a:lnTo>
                  <a:lnTo>
                    <a:pt x="601900" y="2049"/>
                  </a:lnTo>
                  <a:lnTo>
                    <a:pt x="551688" y="0"/>
                  </a:lnTo>
                  <a:close/>
                </a:path>
              </a:pathLst>
            </a:custGeom>
            <a:solidFill>
              <a:srgbClr val="5382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013959" y="2793491"/>
              <a:ext cx="1103630" cy="1003300"/>
            </a:xfrm>
            <a:custGeom>
              <a:avLst/>
              <a:gdLst/>
              <a:ahLst/>
              <a:cxnLst/>
              <a:rect l="l" t="t" r="r" b="b"/>
              <a:pathLst>
                <a:path w="1103629" h="1003300">
                  <a:moveTo>
                    <a:pt x="0" y="501396"/>
                  </a:moveTo>
                  <a:lnTo>
                    <a:pt x="2254" y="455766"/>
                  </a:lnTo>
                  <a:lnTo>
                    <a:pt x="8888" y="411283"/>
                  </a:lnTo>
                  <a:lnTo>
                    <a:pt x="19707" y="368123"/>
                  </a:lnTo>
                  <a:lnTo>
                    <a:pt x="34516" y="326464"/>
                  </a:lnTo>
                  <a:lnTo>
                    <a:pt x="53120" y="286482"/>
                  </a:lnTo>
                  <a:lnTo>
                    <a:pt x="75325" y="248355"/>
                  </a:lnTo>
                  <a:lnTo>
                    <a:pt x="100934" y="212260"/>
                  </a:lnTo>
                  <a:lnTo>
                    <a:pt x="129755" y="178374"/>
                  </a:lnTo>
                  <a:lnTo>
                    <a:pt x="161591" y="146875"/>
                  </a:lnTo>
                  <a:lnTo>
                    <a:pt x="196248" y="117939"/>
                  </a:lnTo>
                  <a:lnTo>
                    <a:pt x="233532" y="91744"/>
                  </a:lnTo>
                  <a:lnTo>
                    <a:pt x="273247" y="68467"/>
                  </a:lnTo>
                  <a:lnTo>
                    <a:pt x="315199" y="48284"/>
                  </a:lnTo>
                  <a:lnTo>
                    <a:pt x="359192" y="31374"/>
                  </a:lnTo>
                  <a:lnTo>
                    <a:pt x="405032" y="17914"/>
                  </a:lnTo>
                  <a:lnTo>
                    <a:pt x="452525" y="8079"/>
                  </a:lnTo>
                  <a:lnTo>
                    <a:pt x="501475" y="2049"/>
                  </a:lnTo>
                  <a:lnTo>
                    <a:pt x="551688" y="0"/>
                  </a:lnTo>
                  <a:lnTo>
                    <a:pt x="601900" y="2049"/>
                  </a:lnTo>
                  <a:lnTo>
                    <a:pt x="650850" y="8079"/>
                  </a:lnTo>
                  <a:lnTo>
                    <a:pt x="698343" y="17914"/>
                  </a:lnTo>
                  <a:lnTo>
                    <a:pt x="744183" y="31374"/>
                  </a:lnTo>
                  <a:lnTo>
                    <a:pt x="788176" y="48284"/>
                  </a:lnTo>
                  <a:lnTo>
                    <a:pt x="830128" y="68467"/>
                  </a:lnTo>
                  <a:lnTo>
                    <a:pt x="869843" y="91744"/>
                  </a:lnTo>
                  <a:lnTo>
                    <a:pt x="907127" y="117939"/>
                  </a:lnTo>
                  <a:lnTo>
                    <a:pt x="941784" y="146875"/>
                  </a:lnTo>
                  <a:lnTo>
                    <a:pt x="973620" y="178374"/>
                  </a:lnTo>
                  <a:lnTo>
                    <a:pt x="1002441" y="212260"/>
                  </a:lnTo>
                  <a:lnTo>
                    <a:pt x="1028050" y="248355"/>
                  </a:lnTo>
                  <a:lnTo>
                    <a:pt x="1050255" y="286482"/>
                  </a:lnTo>
                  <a:lnTo>
                    <a:pt x="1068859" y="326464"/>
                  </a:lnTo>
                  <a:lnTo>
                    <a:pt x="1083668" y="368123"/>
                  </a:lnTo>
                  <a:lnTo>
                    <a:pt x="1094487" y="411283"/>
                  </a:lnTo>
                  <a:lnTo>
                    <a:pt x="1101121" y="455766"/>
                  </a:lnTo>
                  <a:lnTo>
                    <a:pt x="1103376" y="501396"/>
                  </a:lnTo>
                  <a:lnTo>
                    <a:pt x="1101121" y="547025"/>
                  </a:lnTo>
                  <a:lnTo>
                    <a:pt x="1094487" y="591508"/>
                  </a:lnTo>
                  <a:lnTo>
                    <a:pt x="1083668" y="634668"/>
                  </a:lnTo>
                  <a:lnTo>
                    <a:pt x="1068859" y="676327"/>
                  </a:lnTo>
                  <a:lnTo>
                    <a:pt x="1050255" y="716309"/>
                  </a:lnTo>
                  <a:lnTo>
                    <a:pt x="1028050" y="754436"/>
                  </a:lnTo>
                  <a:lnTo>
                    <a:pt x="1002441" y="790531"/>
                  </a:lnTo>
                  <a:lnTo>
                    <a:pt x="973620" y="824417"/>
                  </a:lnTo>
                  <a:lnTo>
                    <a:pt x="941784" y="855916"/>
                  </a:lnTo>
                  <a:lnTo>
                    <a:pt x="907127" y="884852"/>
                  </a:lnTo>
                  <a:lnTo>
                    <a:pt x="869843" y="911047"/>
                  </a:lnTo>
                  <a:lnTo>
                    <a:pt x="830128" y="934324"/>
                  </a:lnTo>
                  <a:lnTo>
                    <a:pt x="788176" y="954507"/>
                  </a:lnTo>
                  <a:lnTo>
                    <a:pt x="744183" y="971417"/>
                  </a:lnTo>
                  <a:lnTo>
                    <a:pt x="698343" y="984877"/>
                  </a:lnTo>
                  <a:lnTo>
                    <a:pt x="650850" y="994712"/>
                  </a:lnTo>
                  <a:lnTo>
                    <a:pt x="601900" y="1000742"/>
                  </a:lnTo>
                  <a:lnTo>
                    <a:pt x="551688" y="1002792"/>
                  </a:lnTo>
                  <a:lnTo>
                    <a:pt x="501475" y="1000742"/>
                  </a:lnTo>
                  <a:lnTo>
                    <a:pt x="452525" y="994712"/>
                  </a:lnTo>
                  <a:lnTo>
                    <a:pt x="405032" y="984877"/>
                  </a:lnTo>
                  <a:lnTo>
                    <a:pt x="359192" y="971417"/>
                  </a:lnTo>
                  <a:lnTo>
                    <a:pt x="315199" y="954507"/>
                  </a:lnTo>
                  <a:lnTo>
                    <a:pt x="273247" y="934324"/>
                  </a:lnTo>
                  <a:lnTo>
                    <a:pt x="233532" y="911047"/>
                  </a:lnTo>
                  <a:lnTo>
                    <a:pt x="196248" y="884852"/>
                  </a:lnTo>
                  <a:lnTo>
                    <a:pt x="161591" y="855916"/>
                  </a:lnTo>
                  <a:lnTo>
                    <a:pt x="129755" y="824417"/>
                  </a:lnTo>
                  <a:lnTo>
                    <a:pt x="100934" y="790531"/>
                  </a:lnTo>
                  <a:lnTo>
                    <a:pt x="75325" y="754436"/>
                  </a:lnTo>
                  <a:lnTo>
                    <a:pt x="53120" y="716309"/>
                  </a:lnTo>
                  <a:lnTo>
                    <a:pt x="34516" y="676327"/>
                  </a:lnTo>
                  <a:lnTo>
                    <a:pt x="19707" y="634668"/>
                  </a:lnTo>
                  <a:lnTo>
                    <a:pt x="8888" y="591508"/>
                  </a:lnTo>
                  <a:lnTo>
                    <a:pt x="2254" y="547025"/>
                  </a:lnTo>
                  <a:lnTo>
                    <a:pt x="0" y="501396"/>
                  </a:lnTo>
                  <a:close/>
                </a:path>
              </a:pathLst>
            </a:custGeom>
            <a:ln w="12700">
              <a:solidFill>
                <a:srgbClr val="38562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5203697" y="2970402"/>
            <a:ext cx="7239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1905" algn="ctr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rlito"/>
                <a:cs typeface="Carlito"/>
              </a:rPr>
              <a:t>Intervention  de</a:t>
            </a:r>
            <a:r>
              <a:rPr sz="1000" spc="-70" dirty="0">
                <a:latin typeface="Carlito"/>
                <a:cs typeface="Carlito"/>
              </a:rPr>
              <a:t> </a:t>
            </a:r>
            <a:r>
              <a:rPr sz="1000" spc="-5" dirty="0">
                <a:latin typeface="Carlito"/>
                <a:cs typeface="Carlito"/>
              </a:rPr>
              <a:t>réalisation  </a:t>
            </a:r>
            <a:r>
              <a:rPr sz="1000" spc="-30" dirty="0">
                <a:latin typeface="Arial"/>
                <a:cs typeface="Arial"/>
              </a:rPr>
              <a:t>d’une  </a:t>
            </a:r>
            <a:r>
              <a:rPr sz="1000" spc="-5" dirty="0">
                <a:latin typeface="Carlito"/>
                <a:cs typeface="Carlito"/>
              </a:rPr>
              <a:t>installation</a:t>
            </a:r>
            <a:endParaRPr sz="1000">
              <a:latin typeface="Carlito"/>
              <a:cs typeface="Carlito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5033517" y="3837178"/>
            <a:ext cx="1115060" cy="1014094"/>
            <a:chOff x="5033517" y="3837178"/>
            <a:chExt cx="1115060" cy="1014094"/>
          </a:xfrm>
        </p:grpSpPr>
        <p:sp>
          <p:nvSpPr>
            <p:cNvPr id="32" name="object 32"/>
            <p:cNvSpPr/>
            <p:nvPr/>
          </p:nvSpPr>
          <p:spPr>
            <a:xfrm>
              <a:off x="5039867" y="3843528"/>
              <a:ext cx="1102360" cy="1001394"/>
            </a:xfrm>
            <a:custGeom>
              <a:avLst/>
              <a:gdLst/>
              <a:ahLst/>
              <a:cxnLst/>
              <a:rect l="l" t="t" r="r" b="b"/>
              <a:pathLst>
                <a:path w="1102360" h="1001395">
                  <a:moveTo>
                    <a:pt x="550926" y="0"/>
                  </a:moveTo>
                  <a:lnTo>
                    <a:pt x="500776" y="2046"/>
                  </a:lnTo>
                  <a:lnTo>
                    <a:pt x="451890" y="8066"/>
                  </a:lnTo>
                  <a:lnTo>
                    <a:pt x="404459" y="17884"/>
                  </a:lnTo>
                  <a:lnTo>
                    <a:pt x="358680" y="31322"/>
                  </a:lnTo>
                  <a:lnTo>
                    <a:pt x="314746" y="48204"/>
                  </a:lnTo>
                  <a:lnTo>
                    <a:pt x="272852" y="68354"/>
                  </a:lnTo>
                  <a:lnTo>
                    <a:pt x="233192" y="91593"/>
                  </a:lnTo>
                  <a:lnTo>
                    <a:pt x="195961" y="117747"/>
                  </a:lnTo>
                  <a:lnTo>
                    <a:pt x="161353" y="146637"/>
                  </a:lnTo>
                  <a:lnTo>
                    <a:pt x="129562" y="178087"/>
                  </a:lnTo>
                  <a:lnTo>
                    <a:pt x="100784" y="211920"/>
                  </a:lnTo>
                  <a:lnTo>
                    <a:pt x="75212" y="247960"/>
                  </a:lnTo>
                  <a:lnTo>
                    <a:pt x="53040" y="286029"/>
                  </a:lnTo>
                  <a:lnTo>
                    <a:pt x="34464" y="325952"/>
                  </a:lnTo>
                  <a:lnTo>
                    <a:pt x="19677" y="367550"/>
                  </a:lnTo>
                  <a:lnTo>
                    <a:pt x="8875" y="410647"/>
                  </a:lnTo>
                  <a:lnTo>
                    <a:pt x="2251" y="455068"/>
                  </a:lnTo>
                  <a:lnTo>
                    <a:pt x="0" y="500634"/>
                  </a:lnTo>
                  <a:lnTo>
                    <a:pt x="2251" y="546199"/>
                  </a:lnTo>
                  <a:lnTo>
                    <a:pt x="8875" y="590620"/>
                  </a:lnTo>
                  <a:lnTo>
                    <a:pt x="19677" y="633717"/>
                  </a:lnTo>
                  <a:lnTo>
                    <a:pt x="34464" y="675315"/>
                  </a:lnTo>
                  <a:lnTo>
                    <a:pt x="53040" y="715238"/>
                  </a:lnTo>
                  <a:lnTo>
                    <a:pt x="75212" y="753307"/>
                  </a:lnTo>
                  <a:lnTo>
                    <a:pt x="100784" y="789347"/>
                  </a:lnTo>
                  <a:lnTo>
                    <a:pt x="129562" y="823180"/>
                  </a:lnTo>
                  <a:lnTo>
                    <a:pt x="161353" y="854630"/>
                  </a:lnTo>
                  <a:lnTo>
                    <a:pt x="195961" y="883520"/>
                  </a:lnTo>
                  <a:lnTo>
                    <a:pt x="233192" y="909674"/>
                  </a:lnTo>
                  <a:lnTo>
                    <a:pt x="272852" y="932913"/>
                  </a:lnTo>
                  <a:lnTo>
                    <a:pt x="314746" y="953063"/>
                  </a:lnTo>
                  <a:lnTo>
                    <a:pt x="358680" y="969945"/>
                  </a:lnTo>
                  <a:lnTo>
                    <a:pt x="404459" y="983383"/>
                  </a:lnTo>
                  <a:lnTo>
                    <a:pt x="451890" y="993201"/>
                  </a:lnTo>
                  <a:lnTo>
                    <a:pt x="500776" y="999221"/>
                  </a:lnTo>
                  <a:lnTo>
                    <a:pt x="550926" y="1001268"/>
                  </a:lnTo>
                  <a:lnTo>
                    <a:pt x="601075" y="999221"/>
                  </a:lnTo>
                  <a:lnTo>
                    <a:pt x="649961" y="993201"/>
                  </a:lnTo>
                  <a:lnTo>
                    <a:pt x="697392" y="983383"/>
                  </a:lnTo>
                  <a:lnTo>
                    <a:pt x="743171" y="969945"/>
                  </a:lnTo>
                  <a:lnTo>
                    <a:pt x="787105" y="953063"/>
                  </a:lnTo>
                  <a:lnTo>
                    <a:pt x="828999" y="932913"/>
                  </a:lnTo>
                  <a:lnTo>
                    <a:pt x="868659" y="909674"/>
                  </a:lnTo>
                  <a:lnTo>
                    <a:pt x="905890" y="883520"/>
                  </a:lnTo>
                  <a:lnTo>
                    <a:pt x="940498" y="854630"/>
                  </a:lnTo>
                  <a:lnTo>
                    <a:pt x="972289" y="823180"/>
                  </a:lnTo>
                  <a:lnTo>
                    <a:pt x="1001067" y="789347"/>
                  </a:lnTo>
                  <a:lnTo>
                    <a:pt x="1026639" y="753307"/>
                  </a:lnTo>
                  <a:lnTo>
                    <a:pt x="1048811" y="715238"/>
                  </a:lnTo>
                  <a:lnTo>
                    <a:pt x="1067387" y="675315"/>
                  </a:lnTo>
                  <a:lnTo>
                    <a:pt x="1082174" y="633717"/>
                  </a:lnTo>
                  <a:lnTo>
                    <a:pt x="1092976" y="590620"/>
                  </a:lnTo>
                  <a:lnTo>
                    <a:pt x="1099600" y="546199"/>
                  </a:lnTo>
                  <a:lnTo>
                    <a:pt x="1101852" y="500634"/>
                  </a:lnTo>
                  <a:lnTo>
                    <a:pt x="1099600" y="455068"/>
                  </a:lnTo>
                  <a:lnTo>
                    <a:pt x="1092976" y="410647"/>
                  </a:lnTo>
                  <a:lnTo>
                    <a:pt x="1082174" y="367550"/>
                  </a:lnTo>
                  <a:lnTo>
                    <a:pt x="1067387" y="325952"/>
                  </a:lnTo>
                  <a:lnTo>
                    <a:pt x="1048811" y="286029"/>
                  </a:lnTo>
                  <a:lnTo>
                    <a:pt x="1026639" y="247960"/>
                  </a:lnTo>
                  <a:lnTo>
                    <a:pt x="1001067" y="211920"/>
                  </a:lnTo>
                  <a:lnTo>
                    <a:pt x="972289" y="178087"/>
                  </a:lnTo>
                  <a:lnTo>
                    <a:pt x="940498" y="146637"/>
                  </a:lnTo>
                  <a:lnTo>
                    <a:pt x="905890" y="117747"/>
                  </a:lnTo>
                  <a:lnTo>
                    <a:pt x="868659" y="91593"/>
                  </a:lnTo>
                  <a:lnTo>
                    <a:pt x="828999" y="68354"/>
                  </a:lnTo>
                  <a:lnTo>
                    <a:pt x="787105" y="48204"/>
                  </a:lnTo>
                  <a:lnTo>
                    <a:pt x="743171" y="31322"/>
                  </a:lnTo>
                  <a:lnTo>
                    <a:pt x="697392" y="17884"/>
                  </a:lnTo>
                  <a:lnTo>
                    <a:pt x="649961" y="8066"/>
                  </a:lnTo>
                  <a:lnTo>
                    <a:pt x="601075" y="2046"/>
                  </a:lnTo>
                  <a:lnTo>
                    <a:pt x="550926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039867" y="3843528"/>
              <a:ext cx="1102360" cy="1001394"/>
            </a:xfrm>
            <a:custGeom>
              <a:avLst/>
              <a:gdLst/>
              <a:ahLst/>
              <a:cxnLst/>
              <a:rect l="l" t="t" r="r" b="b"/>
              <a:pathLst>
                <a:path w="1102360" h="1001395">
                  <a:moveTo>
                    <a:pt x="0" y="500634"/>
                  </a:moveTo>
                  <a:lnTo>
                    <a:pt x="2251" y="455068"/>
                  </a:lnTo>
                  <a:lnTo>
                    <a:pt x="8875" y="410647"/>
                  </a:lnTo>
                  <a:lnTo>
                    <a:pt x="19677" y="367550"/>
                  </a:lnTo>
                  <a:lnTo>
                    <a:pt x="34464" y="325952"/>
                  </a:lnTo>
                  <a:lnTo>
                    <a:pt x="53040" y="286029"/>
                  </a:lnTo>
                  <a:lnTo>
                    <a:pt x="75212" y="247960"/>
                  </a:lnTo>
                  <a:lnTo>
                    <a:pt x="100784" y="211920"/>
                  </a:lnTo>
                  <a:lnTo>
                    <a:pt x="129562" y="178087"/>
                  </a:lnTo>
                  <a:lnTo>
                    <a:pt x="161353" y="146637"/>
                  </a:lnTo>
                  <a:lnTo>
                    <a:pt x="195961" y="117747"/>
                  </a:lnTo>
                  <a:lnTo>
                    <a:pt x="233192" y="91593"/>
                  </a:lnTo>
                  <a:lnTo>
                    <a:pt x="272852" y="68354"/>
                  </a:lnTo>
                  <a:lnTo>
                    <a:pt x="314746" y="48204"/>
                  </a:lnTo>
                  <a:lnTo>
                    <a:pt x="358680" y="31322"/>
                  </a:lnTo>
                  <a:lnTo>
                    <a:pt x="404459" y="17884"/>
                  </a:lnTo>
                  <a:lnTo>
                    <a:pt x="451890" y="8066"/>
                  </a:lnTo>
                  <a:lnTo>
                    <a:pt x="500776" y="2046"/>
                  </a:lnTo>
                  <a:lnTo>
                    <a:pt x="550926" y="0"/>
                  </a:lnTo>
                  <a:lnTo>
                    <a:pt x="601075" y="2046"/>
                  </a:lnTo>
                  <a:lnTo>
                    <a:pt x="649961" y="8066"/>
                  </a:lnTo>
                  <a:lnTo>
                    <a:pt x="697392" y="17884"/>
                  </a:lnTo>
                  <a:lnTo>
                    <a:pt x="743171" y="31322"/>
                  </a:lnTo>
                  <a:lnTo>
                    <a:pt x="787105" y="48204"/>
                  </a:lnTo>
                  <a:lnTo>
                    <a:pt x="828999" y="68354"/>
                  </a:lnTo>
                  <a:lnTo>
                    <a:pt x="868659" y="91593"/>
                  </a:lnTo>
                  <a:lnTo>
                    <a:pt x="905890" y="117747"/>
                  </a:lnTo>
                  <a:lnTo>
                    <a:pt x="940498" y="146637"/>
                  </a:lnTo>
                  <a:lnTo>
                    <a:pt x="972289" y="178087"/>
                  </a:lnTo>
                  <a:lnTo>
                    <a:pt x="1001067" y="211920"/>
                  </a:lnTo>
                  <a:lnTo>
                    <a:pt x="1026639" y="247960"/>
                  </a:lnTo>
                  <a:lnTo>
                    <a:pt x="1048811" y="286029"/>
                  </a:lnTo>
                  <a:lnTo>
                    <a:pt x="1067387" y="325952"/>
                  </a:lnTo>
                  <a:lnTo>
                    <a:pt x="1082174" y="367550"/>
                  </a:lnTo>
                  <a:lnTo>
                    <a:pt x="1092976" y="410647"/>
                  </a:lnTo>
                  <a:lnTo>
                    <a:pt x="1099600" y="455068"/>
                  </a:lnTo>
                  <a:lnTo>
                    <a:pt x="1101852" y="500634"/>
                  </a:lnTo>
                  <a:lnTo>
                    <a:pt x="1099600" y="546199"/>
                  </a:lnTo>
                  <a:lnTo>
                    <a:pt x="1092976" y="590620"/>
                  </a:lnTo>
                  <a:lnTo>
                    <a:pt x="1082174" y="633717"/>
                  </a:lnTo>
                  <a:lnTo>
                    <a:pt x="1067387" y="675315"/>
                  </a:lnTo>
                  <a:lnTo>
                    <a:pt x="1048811" y="715238"/>
                  </a:lnTo>
                  <a:lnTo>
                    <a:pt x="1026639" y="753307"/>
                  </a:lnTo>
                  <a:lnTo>
                    <a:pt x="1001067" y="789347"/>
                  </a:lnTo>
                  <a:lnTo>
                    <a:pt x="972289" y="823180"/>
                  </a:lnTo>
                  <a:lnTo>
                    <a:pt x="940498" y="854630"/>
                  </a:lnTo>
                  <a:lnTo>
                    <a:pt x="905890" y="883520"/>
                  </a:lnTo>
                  <a:lnTo>
                    <a:pt x="868659" y="909674"/>
                  </a:lnTo>
                  <a:lnTo>
                    <a:pt x="828999" y="932913"/>
                  </a:lnTo>
                  <a:lnTo>
                    <a:pt x="787105" y="953063"/>
                  </a:lnTo>
                  <a:lnTo>
                    <a:pt x="743171" y="969945"/>
                  </a:lnTo>
                  <a:lnTo>
                    <a:pt x="697392" y="983383"/>
                  </a:lnTo>
                  <a:lnTo>
                    <a:pt x="649961" y="993201"/>
                  </a:lnTo>
                  <a:lnTo>
                    <a:pt x="601075" y="999221"/>
                  </a:lnTo>
                  <a:lnTo>
                    <a:pt x="550926" y="1001268"/>
                  </a:lnTo>
                  <a:lnTo>
                    <a:pt x="500776" y="999221"/>
                  </a:lnTo>
                  <a:lnTo>
                    <a:pt x="451890" y="993201"/>
                  </a:lnTo>
                  <a:lnTo>
                    <a:pt x="404459" y="983383"/>
                  </a:lnTo>
                  <a:lnTo>
                    <a:pt x="358680" y="969945"/>
                  </a:lnTo>
                  <a:lnTo>
                    <a:pt x="314746" y="953063"/>
                  </a:lnTo>
                  <a:lnTo>
                    <a:pt x="272852" y="932913"/>
                  </a:lnTo>
                  <a:lnTo>
                    <a:pt x="233192" y="909674"/>
                  </a:lnTo>
                  <a:lnTo>
                    <a:pt x="195961" y="883520"/>
                  </a:lnTo>
                  <a:lnTo>
                    <a:pt x="161353" y="854630"/>
                  </a:lnTo>
                  <a:lnTo>
                    <a:pt x="129562" y="823180"/>
                  </a:lnTo>
                  <a:lnTo>
                    <a:pt x="100784" y="789347"/>
                  </a:lnTo>
                  <a:lnTo>
                    <a:pt x="75212" y="753307"/>
                  </a:lnTo>
                  <a:lnTo>
                    <a:pt x="53040" y="715238"/>
                  </a:lnTo>
                  <a:lnTo>
                    <a:pt x="34464" y="675315"/>
                  </a:lnTo>
                  <a:lnTo>
                    <a:pt x="19677" y="633717"/>
                  </a:lnTo>
                  <a:lnTo>
                    <a:pt x="8875" y="590620"/>
                  </a:lnTo>
                  <a:lnTo>
                    <a:pt x="2251" y="546199"/>
                  </a:lnTo>
                  <a:lnTo>
                    <a:pt x="0" y="500634"/>
                  </a:lnTo>
                  <a:close/>
                </a:path>
              </a:pathLst>
            </a:custGeom>
            <a:ln w="12700">
              <a:solidFill>
                <a:srgbClr val="38562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5236590" y="4019169"/>
            <a:ext cx="7099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3175" algn="ctr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rlito"/>
                <a:cs typeface="Carlito"/>
              </a:rPr>
              <a:t>Intervention  de mise en  </a:t>
            </a:r>
            <a:r>
              <a:rPr sz="1000" spc="-55" dirty="0">
                <a:latin typeface="Arial"/>
                <a:cs typeface="Arial"/>
              </a:rPr>
              <a:t>service</a:t>
            </a:r>
            <a:r>
              <a:rPr sz="1000" spc="-9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d’une  </a:t>
            </a:r>
            <a:r>
              <a:rPr sz="1000" spc="-5" dirty="0">
                <a:latin typeface="Carlito"/>
                <a:cs typeface="Carlito"/>
              </a:rPr>
              <a:t>installation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884676" y="3058667"/>
            <a:ext cx="1415034" cy="143941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4181602" y="3438219"/>
            <a:ext cx="824865" cy="667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050" b="1" dirty="0">
                <a:solidFill>
                  <a:srgbClr val="C00000"/>
                </a:solidFill>
                <a:latin typeface="Carlito"/>
                <a:cs typeface="Carlito"/>
              </a:rPr>
              <a:t>UN</a:t>
            </a:r>
            <a:r>
              <a:rPr sz="1050" b="1" spc="-5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050" b="1" spc="-30" dirty="0">
                <a:solidFill>
                  <a:srgbClr val="C00000"/>
                </a:solidFill>
                <a:latin typeface="Carlito"/>
                <a:cs typeface="Carlito"/>
              </a:rPr>
              <a:t>SC</a:t>
            </a:r>
            <a:r>
              <a:rPr sz="1050" spc="-30" dirty="0">
                <a:solidFill>
                  <a:srgbClr val="C00000"/>
                </a:solidFill>
                <a:latin typeface="Trebuchet MS"/>
                <a:cs typeface="Trebuchet MS"/>
              </a:rPr>
              <a:t>ÉNARIO</a:t>
            </a:r>
            <a:endParaRPr sz="105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</a:pPr>
            <a:r>
              <a:rPr sz="1050" spc="-75" dirty="0">
                <a:solidFill>
                  <a:srgbClr val="C00000"/>
                </a:solidFill>
                <a:latin typeface="Trebuchet MS"/>
                <a:cs typeface="Trebuchet MS"/>
              </a:rPr>
              <a:t>lié </a:t>
            </a:r>
            <a:r>
              <a:rPr sz="1050" spc="-55" dirty="0">
                <a:solidFill>
                  <a:srgbClr val="C00000"/>
                </a:solidFill>
                <a:latin typeface="Trebuchet MS"/>
                <a:cs typeface="Trebuchet MS"/>
              </a:rPr>
              <a:t>à</a:t>
            </a:r>
            <a:endParaRPr sz="1050">
              <a:latin typeface="Trebuchet MS"/>
              <a:cs typeface="Trebuchet MS"/>
            </a:endParaRPr>
          </a:p>
          <a:p>
            <a:pPr marL="12700" marR="5080" indent="-1270" algn="ctr">
              <a:lnSpc>
                <a:spcPct val="100000"/>
              </a:lnSpc>
              <a:spcBef>
                <a:spcPts val="5"/>
              </a:spcBef>
            </a:pPr>
            <a:r>
              <a:rPr sz="1050" spc="-50" dirty="0">
                <a:solidFill>
                  <a:srgbClr val="C00000"/>
                </a:solidFill>
                <a:latin typeface="Trebuchet MS"/>
                <a:cs typeface="Trebuchet MS"/>
              </a:rPr>
              <a:t>chaque  </a:t>
            </a:r>
            <a:r>
              <a:rPr sz="1050" spc="-35" dirty="0">
                <a:solidFill>
                  <a:srgbClr val="C00000"/>
                </a:solidFill>
                <a:latin typeface="Trebuchet MS"/>
                <a:cs typeface="Trebuchet MS"/>
              </a:rPr>
              <a:t>prob</a:t>
            </a:r>
            <a:r>
              <a:rPr sz="1050" spc="-85" dirty="0">
                <a:solidFill>
                  <a:srgbClr val="C00000"/>
                </a:solidFill>
                <a:latin typeface="Trebuchet MS"/>
                <a:cs typeface="Trebuchet MS"/>
              </a:rPr>
              <a:t>l</a:t>
            </a:r>
            <a:r>
              <a:rPr sz="1050" spc="-65" dirty="0">
                <a:solidFill>
                  <a:srgbClr val="C00000"/>
                </a:solidFill>
                <a:latin typeface="Trebuchet MS"/>
                <a:cs typeface="Trebuchet MS"/>
              </a:rPr>
              <a:t>é</a:t>
            </a:r>
            <a:r>
              <a:rPr sz="1050" spc="-40" dirty="0">
                <a:solidFill>
                  <a:srgbClr val="C00000"/>
                </a:solidFill>
                <a:latin typeface="Trebuchet MS"/>
                <a:cs typeface="Trebuchet MS"/>
              </a:rPr>
              <a:t>m</a:t>
            </a:r>
            <a:r>
              <a:rPr sz="1050" spc="-60" dirty="0">
                <a:solidFill>
                  <a:srgbClr val="C00000"/>
                </a:solidFill>
                <a:latin typeface="Trebuchet MS"/>
                <a:cs typeface="Trebuchet MS"/>
              </a:rPr>
              <a:t>a</a:t>
            </a:r>
            <a:r>
              <a:rPr sz="1050" spc="-80" dirty="0">
                <a:solidFill>
                  <a:srgbClr val="C00000"/>
                </a:solidFill>
                <a:latin typeface="Trebuchet MS"/>
                <a:cs typeface="Trebuchet MS"/>
              </a:rPr>
              <a:t>t</a:t>
            </a:r>
            <a:r>
              <a:rPr sz="1050" spc="-65" dirty="0">
                <a:solidFill>
                  <a:srgbClr val="C00000"/>
                </a:solidFill>
                <a:latin typeface="Trebuchet MS"/>
                <a:cs typeface="Trebuchet MS"/>
              </a:rPr>
              <a:t>i</a:t>
            </a:r>
            <a:r>
              <a:rPr sz="1050" spc="-35" dirty="0">
                <a:solidFill>
                  <a:srgbClr val="C00000"/>
                </a:solidFill>
                <a:latin typeface="Trebuchet MS"/>
                <a:cs typeface="Trebuchet MS"/>
              </a:rPr>
              <a:t>qu</a:t>
            </a:r>
            <a:r>
              <a:rPr sz="1050" spc="-55" dirty="0">
                <a:solidFill>
                  <a:srgbClr val="C00000"/>
                </a:solidFill>
                <a:latin typeface="Trebuchet MS"/>
                <a:cs typeface="Trebuchet MS"/>
              </a:rPr>
              <a:t>e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06571" y="35051"/>
            <a:ext cx="998912" cy="110185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9316973" y="314324"/>
            <a:ext cx="2594610" cy="45212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marR="5080" indent="1270" algn="ctr">
              <a:lnSpc>
                <a:spcPts val="1080"/>
              </a:lnSpc>
              <a:spcBef>
                <a:spcPts val="229"/>
              </a:spcBef>
            </a:pPr>
            <a:r>
              <a:rPr sz="1000" spc="-60" dirty="0">
                <a:latin typeface="Trebuchet MS"/>
                <a:cs typeface="Trebuchet MS"/>
              </a:rPr>
              <a:t>Baccalauréat </a:t>
            </a:r>
            <a:r>
              <a:rPr sz="1000" spc="-45" dirty="0">
                <a:latin typeface="Trebuchet MS"/>
                <a:cs typeface="Trebuchet MS"/>
              </a:rPr>
              <a:t>professionnel </a:t>
            </a:r>
            <a:r>
              <a:rPr sz="1000" spc="-60" dirty="0">
                <a:latin typeface="Trebuchet MS"/>
                <a:cs typeface="Trebuchet MS"/>
              </a:rPr>
              <a:t>installateur </a:t>
            </a:r>
            <a:r>
              <a:rPr sz="1000" spc="-50" dirty="0">
                <a:latin typeface="Trebuchet MS"/>
                <a:cs typeface="Trebuchet MS"/>
              </a:rPr>
              <a:t>en  </a:t>
            </a:r>
            <a:r>
              <a:rPr sz="1000" spc="-65" dirty="0">
                <a:latin typeface="Trebuchet MS"/>
                <a:cs typeface="Trebuchet MS"/>
              </a:rPr>
              <a:t>chauffage, </a:t>
            </a:r>
            <a:r>
              <a:rPr sz="1000" spc="-60" dirty="0">
                <a:latin typeface="Trebuchet MS"/>
                <a:cs typeface="Trebuchet MS"/>
              </a:rPr>
              <a:t>climatisation </a:t>
            </a:r>
            <a:r>
              <a:rPr sz="1000" spc="-65" dirty="0">
                <a:latin typeface="Trebuchet MS"/>
                <a:cs typeface="Trebuchet MS"/>
              </a:rPr>
              <a:t>et </a:t>
            </a:r>
            <a:r>
              <a:rPr sz="1000" spc="-50" dirty="0">
                <a:latin typeface="Trebuchet MS"/>
                <a:cs typeface="Trebuchet MS"/>
              </a:rPr>
              <a:t>énergies</a:t>
            </a:r>
            <a:r>
              <a:rPr sz="1000" spc="80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renouvelables</a:t>
            </a:r>
            <a:endParaRPr sz="1000">
              <a:latin typeface="Trebuchet MS"/>
              <a:cs typeface="Trebuchet MS"/>
            </a:endParaRPr>
          </a:p>
          <a:p>
            <a:pPr marL="29845" algn="ctr">
              <a:lnSpc>
                <a:spcPts val="1065"/>
              </a:lnSpc>
            </a:pPr>
            <a:r>
              <a:rPr sz="1000" spc="-30" dirty="0">
                <a:latin typeface="Trebuchet MS"/>
                <a:cs typeface="Trebuchet MS"/>
              </a:rPr>
              <a:t>« </a:t>
            </a:r>
            <a:r>
              <a:rPr sz="1000" spc="-60" dirty="0">
                <a:latin typeface="Trebuchet MS"/>
                <a:cs typeface="Trebuchet MS"/>
              </a:rPr>
              <a:t>ICCER </a:t>
            </a:r>
            <a:r>
              <a:rPr sz="1000" spc="-30" dirty="0">
                <a:latin typeface="Trebuchet MS"/>
                <a:cs typeface="Trebuchet MS"/>
              </a:rPr>
              <a:t>» </a:t>
            </a:r>
            <a:r>
              <a:rPr sz="1000" spc="-35" dirty="0">
                <a:latin typeface="Trebuchet MS"/>
                <a:cs typeface="Trebuchet MS"/>
              </a:rPr>
              <a:t>session</a:t>
            </a:r>
            <a:r>
              <a:rPr sz="1000" spc="-135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2024</a:t>
            </a:r>
            <a:endParaRPr sz="1000">
              <a:latin typeface="Trebuchet MS"/>
              <a:cs typeface="Trebuchet MS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211709" y="2597276"/>
            <a:ext cx="8073390" cy="2586355"/>
            <a:chOff x="211709" y="2597276"/>
            <a:chExt cx="8073390" cy="2586355"/>
          </a:xfrm>
        </p:grpSpPr>
        <p:sp>
          <p:nvSpPr>
            <p:cNvPr id="40" name="object 40"/>
            <p:cNvSpPr/>
            <p:nvPr/>
          </p:nvSpPr>
          <p:spPr>
            <a:xfrm>
              <a:off x="214884" y="2901695"/>
              <a:ext cx="2257043" cy="2278379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214884" y="2901695"/>
              <a:ext cx="2257425" cy="2278380"/>
            </a:xfrm>
            <a:custGeom>
              <a:avLst/>
              <a:gdLst/>
              <a:ahLst/>
              <a:cxnLst/>
              <a:rect l="l" t="t" r="r" b="b"/>
              <a:pathLst>
                <a:path w="2257425" h="2278379">
                  <a:moveTo>
                    <a:pt x="0" y="1139189"/>
                  </a:moveTo>
                  <a:lnTo>
                    <a:pt x="990" y="1091034"/>
                  </a:lnTo>
                  <a:lnTo>
                    <a:pt x="3934" y="1043389"/>
                  </a:lnTo>
                  <a:lnTo>
                    <a:pt x="8792" y="996292"/>
                  </a:lnTo>
                  <a:lnTo>
                    <a:pt x="15527" y="949784"/>
                  </a:lnTo>
                  <a:lnTo>
                    <a:pt x="24098" y="903903"/>
                  </a:lnTo>
                  <a:lnTo>
                    <a:pt x="34466" y="858691"/>
                  </a:lnTo>
                  <a:lnTo>
                    <a:pt x="46592" y="814186"/>
                  </a:lnTo>
                  <a:lnTo>
                    <a:pt x="60437" y="770427"/>
                  </a:lnTo>
                  <a:lnTo>
                    <a:pt x="75962" y="727455"/>
                  </a:lnTo>
                  <a:lnTo>
                    <a:pt x="93127" y="685308"/>
                  </a:lnTo>
                  <a:lnTo>
                    <a:pt x="111894" y="644027"/>
                  </a:lnTo>
                  <a:lnTo>
                    <a:pt x="132224" y="603650"/>
                  </a:lnTo>
                  <a:lnTo>
                    <a:pt x="154076" y="564218"/>
                  </a:lnTo>
                  <a:lnTo>
                    <a:pt x="177412" y="525770"/>
                  </a:lnTo>
                  <a:lnTo>
                    <a:pt x="202193" y="488345"/>
                  </a:lnTo>
                  <a:lnTo>
                    <a:pt x="228380" y="451984"/>
                  </a:lnTo>
                  <a:lnTo>
                    <a:pt x="255933" y="416725"/>
                  </a:lnTo>
                  <a:lnTo>
                    <a:pt x="284813" y="382608"/>
                  </a:lnTo>
                  <a:lnTo>
                    <a:pt x="314981" y="349672"/>
                  </a:lnTo>
                  <a:lnTo>
                    <a:pt x="346398" y="317958"/>
                  </a:lnTo>
                  <a:lnTo>
                    <a:pt x="379025" y="287505"/>
                  </a:lnTo>
                  <a:lnTo>
                    <a:pt x="412823" y="258352"/>
                  </a:lnTo>
                  <a:lnTo>
                    <a:pt x="447752" y="230538"/>
                  </a:lnTo>
                  <a:lnTo>
                    <a:pt x="483773" y="204104"/>
                  </a:lnTo>
                  <a:lnTo>
                    <a:pt x="520847" y="179089"/>
                  </a:lnTo>
                  <a:lnTo>
                    <a:pt x="558935" y="155532"/>
                  </a:lnTo>
                  <a:lnTo>
                    <a:pt x="597998" y="133473"/>
                  </a:lnTo>
                  <a:lnTo>
                    <a:pt x="637996" y="112952"/>
                  </a:lnTo>
                  <a:lnTo>
                    <a:pt x="678891" y="94008"/>
                  </a:lnTo>
                  <a:lnTo>
                    <a:pt x="720643" y="76680"/>
                  </a:lnTo>
                  <a:lnTo>
                    <a:pt x="763213" y="61008"/>
                  </a:lnTo>
                  <a:lnTo>
                    <a:pt x="806561" y="47032"/>
                  </a:lnTo>
                  <a:lnTo>
                    <a:pt x="850650" y="34791"/>
                  </a:lnTo>
                  <a:lnTo>
                    <a:pt x="895439" y="24325"/>
                  </a:lnTo>
                  <a:lnTo>
                    <a:pt x="940890" y="15673"/>
                  </a:lnTo>
                  <a:lnTo>
                    <a:pt x="986962" y="8875"/>
                  </a:lnTo>
                  <a:lnTo>
                    <a:pt x="1033618" y="3971"/>
                  </a:lnTo>
                  <a:lnTo>
                    <a:pt x="1080817" y="999"/>
                  </a:lnTo>
                  <a:lnTo>
                    <a:pt x="1128522" y="0"/>
                  </a:lnTo>
                  <a:lnTo>
                    <a:pt x="1176229" y="999"/>
                  </a:lnTo>
                  <a:lnTo>
                    <a:pt x="1223432" y="3971"/>
                  </a:lnTo>
                  <a:lnTo>
                    <a:pt x="1270091" y="8875"/>
                  </a:lnTo>
                  <a:lnTo>
                    <a:pt x="1316166" y="15673"/>
                  </a:lnTo>
                  <a:lnTo>
                    <a:pt x="1361619" y="24325"/>
                  </a:lnTo>
                  <a:lnTo>
                    <a:pt x="1406410" y="34791"/>
                  </a:lnTo>
                  <a:lnTo>
                    <a:pt x="1450500" y="47032"/>
                  </a:lnTo>
                  <a:lnTo>
                    <a:pt x="1493850" y="61008"/>
                  </a:lnTo>
                  <a:lnTo>
                    <a:pt x="1536421" y="76680"/>
                  </a:lnTo>
                  <a:lnTo>
                    <a:pt x="1578174" y="94008"/>
                  </a:lnTo>
                  <a:lnTo>
                    <a:pt x="1619069" y="112952"/>
                  </a:lnTo>
                  <a:lnTo>
                    <a:pt x="1659068" y="133473"/>
                  </a:lnTo>
                  <a:lnTo>
                    <a:pt x="1698131" y="155532"/>
                  </a:lnTo>
                  <a:lnTo>
                    <a:pt x="1736219" y="179089"/>
                  </a:lnTo>
                  <a:lnTo>
                    <a:pt x="1773292" y="204104"/>
                  </a:lnTo>
                  <a:lnTo>
                    <a:pt x="1809313" y="230538"/>
                  </a:lnTo>
                  <a:lnTo>
                    <a:pt x="1844241" y="258352"/>
                  </a:lnTo>
                  <a:lnTo>
                    <a:pt x="1878038" y="287505"/>
                  </a:lnTo>
                  <a:lnTo>
                    <a:pt x="1910664" y="317958"/>
                  </a:lnTo>
                  <a:lnTo>
                    <a:pt x="1942080" y="349672"/>
                  </a:lnTo>
                  <a:lnTo>
                    <a:pt x="1972248" y="382608"/>
                  </a:lnTo>
                  <a:lnTo>
                    <a:pt x="2001127" y="416725"/>
                  </a:lnTo>
                  <a:lnTo>
                    <a:pt x="2028678" y="451984"/>
                  </a:lnTo>
                  <a:lnTo>
                    <a:pt x="2054864" y="488345"/>
                  </a:lnTo>
                  <a:lnTo>
                    <a:pt x="2079643" y="525770"/>
                  </a:lnTo>
                  <a:lnTo>
                    <a:pt x="2102978" y="564218"/>
                  </a:lnTo>
                  <a:lnTo>
                    <a:pt x="2124829" y="603650"/>
                  </a:lnTo>
                  <a:lnTo>
                    <a:pt x="2145157" y="644027"/>
                  </a:lnTo>
                  <a:lnTo>
                    <a:pt x="2163923" y="685308"/>
                  </a:lnTo>
                  <a:lnTo>
                    <a:pt x="2181087" y="727455"/>
                  </a:lnTo>
                  <a:lnTo>
                    <a:pt x="2196611" y="770427"/>
                  </a:lnTo>
                  <a:lnTo>
                    <a:pt x="2210455" y="814186"/>
                  </a:lnTo>
                  <a:lnTo>
                    <a:pt x="2222580" y="858691"/>
                  </a:lnTo>
                  <a:lnTo>
                    <a:pt x="2232948" y="903903"/>
                  </a:lnTo>
                  <a:lnTo>
                    <a:pt x="2241518" y="949784"/>
                  </a:lnTo>
                  <a:lnTo>
                    <a:pt x="2248252" y="996292"/>
                  </a:lnTo>
                  <a:lnTo>
                    <a:pt x="2253110" y="1043389"/>
                  </a:lnTo>
                  <a:lnTo>
                    <a:pt x="2256054" y="1091034"/>
                  </a:lnTo>
                  <a:lnTo>
                    <a:pt x="2257043" y="1139189"/>
                  </a:lnTo>
                  <a:lnTo>
                    <a:pt x="2256054" y="1187345"/>
                  </a:lnTo>
                  <a:lnTo>
                    <a:pt x="2253110" y="1234990"/>
                  </a:lnTo>
                  <a:lnTo>
                    <a:pt x="2248252" y="1282087"/>
                  </a:lnTo>
                  <a:lnTo>
                    <a:pt x="2241518" y="1328595"/>
                  </a:lnTo>
                  <a:lnTo>
                    <a:pt x="2232948" y="1374476"/>
                  </a:lnTo>
                  <a:lnTo>
                    <a:pt x="2222580" y="1419688"/>
                  </a:lnTo>
                  <a:lnTo>
                    <a:pt x="2210455" y="1464193"/>
                  </a:lnTo>
                  <a:lnTo>
                    <a:pt x="2196611" y="1507952"/>
                  </a:lnTo>
                  <a:lnTo>
                    <a:pt x="2181087" y="1550924"/>
                  </a:lnTo>
                  <a:lnTo>
                    <a:pt x="2163923" y="1593071"/>
                  </a:lnTo>
                  <a:lnTo>
                    <a:pt x="2145157" y="1634352"/>
                  </a:lnTo>
                  <a:lnTo>
                    <a:pt x="2124829" y="1674729"/>
                  </a:lnTo>
                  <a:lnTo>
                    <a:pt x="2102978" y="1714161"/>
                  </a:lnTo>
                  <a:lnTo>
                    <a:pt x="2079643" y="1752609"/>
                  </a:lnTo>
                  <a:lnTo>
                    <a:pt x="2054864" y="1790034"/>
                  </a:lnTo>
                  <a:lnTo>
                    <a:pt x="2028678" y="1826395"/>
                  </a:lnTo>
                  <a:lnTo>
                    <a:pt x="2001127" y="1861654"/>
                  </a:lnTo>
                  <a:lnTo>
                    <a:pt x="1972248" y="1895771"/>
                  </a:lnTo>
                  <a:lnTo>
                    <a:pt x="1942080" y="1928707"/>
                  </a:lnTo>
                  <a:lnTo>
                    <a:pt x="1910664" y="1960421"/>
                  </a:lnTo>
                  <a:lnTo>
                    <a:pt x="1878038" y="1990874"/>
                  </a:lnTo>
                  <a:lnTo>
                    <a:pt x="1844241" y="2020027"/>
                  </a:lnTo>
                  <a:lnTo>
                    <a:pt x="1809313" y="2047841"/>
                  </a:lnTo>
                  <a:lnTo>
                    <a:pt x="1773292" y="2074275"/>
                  </a:lnTo>
                  <a:lnTo>
                    <a:pt x="1736219" y="2099290"/>
                  </a:lnTo>
                  <a:lnTo>
                    <a:pt x="1698131" y="2122847"/>
                  </a:lnTo>
                  <a:lnTo>
                    <a:pt x="1659068" y="2144906"/>
                  </a:lnTo>
                  <a:lnTo>
                    <a:pt x="1619069" y="2165427"/>
                  </a:lnTo>
                  <a:lnTo>
                    <a:pt x="1578174" y="2184371"/>
                  </a:lnTo>
                  <a:lnTo>
                    <a:pt x="1536421" y="2201699"/>
                  </a:lnTo>
                  <a:lnTo>
                    <a:pt x="1493850" y="2217371"/>
                  </a:lnTo>
                  <a:lnTo>
                    <a:pt x="1450500" y="2231347"/>
                  </a:lnTo>
                  <a:lnTo>
                    <a:pt x="1406410" y="2243588"/>
                  </a:lnTo>
                  <a:lnTo>
                    <a:pt x="1361619" y="2254054"/>
                  </a:lnTo>
                  <a:lnTo>
                    <a:pt x="1316166" y="2262706"/>
                  </a:lnTo>
                  <a:lnTo>
                    <a:pt x="1270091" y="2269504"/>
                  </a:lnTo>
                  <a:lnTo>
                    <a:pt x="1223432" y="2274408"/>
                  </a:lnTo>
                  <a:lnTo>
                    <a:pt x="1176229" y="2277380"/>
                  </a:lnTo>
                  <a:lnTo>
                    <a:pt x="1128522" y="2278379"/>
                  </a:lnTo>
                  <a:lnTo>
                    <a:pt x="1080817" y="2277380"/>
                  </a:lnTo>
                  <a:lnTo>
                    <a:pt x="1033618" y="2274408"/>
                  </a:lnTo>
                  <a:lnTo>
                    <a:pt x="986962" y="2269504"/>
                  </a:lnTo>
                  <a:lnTo>
                    <a:pt x="940890" y="2262706"/>
                  </a:lnTo>
                  <a:lnTo>
                    <a:pt x="895439" y="2254054"/>
                  </a:lnTo>
                  <a:lnTo>
                    <a:pt x="850650" y="2243588"/>
                  </a:lnTo>
                  <a:lnTo>
                    <a:pt x="806561" y="2231347"/>
                  </a:lnTo>
                  <a:lnTo>
                    <a:pt x="763213" y="2217371"/>
                  </a:lnTo>
                  <a:lnTo>
                    <a:pt x="720643" y="2201699"/>
                  </a:lnTo>
                  <a:lnTo>
                    <a:pt x="678891" y="2184371"/>
                  </a:lnTo>
                  <a:lnTo>
                    <a:pt x="637996" y="2165427"/>
                  </a:lnTo>
                  <a:lnTo>
                    <a:pt x="597998" y="2144906"/>
                  </a:lnTo>
                  <a:lnTo>
                    <a:pt x="558935" y="2122847"/>
                  </a:lnTo>
                  <a:lnTo>
                    <a:pt x="520847" y="2099290"/>
                  </a:lnTo>
                  <a:lnTo>
                    <a:pt x="483773" y="2074275"/>
                  </a:lnTo>
                  <a:lnTo>
                    <a:pt x="447752" y="2047841"/>
                  </a:lnTo>
                  <a:lnTo>
                    <a:pt x="412823" y="2020027"/>
                  </a:lnTo>
                  <a:lnTo>
                    <a:pt x="379025" y="1990874"/>
                  </a:lnTo>
                  <a:lnTo>
                    <a:pt x="346398" y="1960421"/>
                  </a:lnTo>
                  <a:lnTo>
                    <a:pt x="314981" y="1928707"/>
                  </a:lnTo>
                  <a:lnTo>
                    <a:pt x="284813" y="1895771"/>
                  </a:lnTo>
                  <a:lnTo>
                    <a:pt x="255933" y="1861654"/>
                  </a:lnTo>
                  <a:lnTo>
                    <a:pt x="228380" y="1826395"/>
                  </a:lnTo>
                  <a:lnTo>
                    <a:pt x="202193" y="1790034"/>
                  </a:lnTo>
                  <a:lnTo>
                    <a:pt x="177412" y="1752609"/>
                  </a:lnTo>
                  <a:lnTo>
                    <a:pt x="154076" y="1714161"/>
                  </a:lnTo>
                  <a:lnTo>
                    <a:pt x="132224" y="1674729"/>
                  </a:lnTo>
                  <a:lnTo>
                    <a:pt x="111894" y="1634352"/>
                  </a:lnTo>
                  <a:lnTo>
                    <a:pt x="93127" y="1593071"/>
                  </a:lnTo>
                  <a:lnTo>
                    <a:pt x="75962" y="1550924"/>
                  </a:lnTo>
                  <a:lnTo>
                    <a:pt x="60437" y="1507952"/>
                  </a:lnTo>
                  <a:lnTo>
                    <a:pt x="46592" y="1464193"/>
                  </a:lnTo>
                  <a:lnTo>
                    <a:pt x="34466" y="1419688"/>
                  </a:lnTo>
                  <a:lnTo>
                    <a:pt x="24098" y="1374476"/>
                  </a:lnTo>
                  <a:lnTo>
                    <a:pt x="15527" y="1328595"/>
                  </a:lnTo>
                  <a:lnTo>
                    <a:pt x="8792" y="1282087"/>
                  </a:lnTo>
                  <a:lnTo>
                    <a:pt x="3934" y="1234990"/>
                  </a:lnTo>
                  <a:lnTo>
                    <a:pt x="990" y="1187345"/>
                  </a:lnTo>
                  <a:lnTo>
                    <a:pt x="0" y="1139189"/>
                  </a:lnTo>
                  <a:close/>
                </a:path>
              </a:pathLst>
            </a:custGeom>
            <a:ln w="6350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8029702" y="2597276"/>
              <a:ext cx="255270" cy="451484"/>
            </a:xfrm>
            <a:custGeom>
              <a:avLst/>
              <a:gdLst/>
              <a:ahLst/>
              <a:cxnLst/>
              <a:rect l="l" t="t" r="r" b="b"/>
              <a:pathLst>
                <a:path w="255270" h="451485">
                  <a:moveTo>
                    <a:pt x="144566" y="274465"/>
                  </a:moveTo>
                  <a:lnTo>
                    <a:pt x="72644" y="296037"/>
                  </a:lnTo>
                  <a:lnTo>
                    <a:pt x="218567" y="451103"/>
                  </a:lnTo>
                  <a:lnTo>
                    <a:pt x="246065" y="293370"/>
                  </a:lnTo>
                  <a:lnTo>
                    <a:pt x="151383" y="293370"/>
                  </a:lnTo>
                  <a:lnTo>
                    <a:pt x="144566" y="274465"/>
                  </a:lnTo>
                  <a:close/>
                </a:path>
                <a:path w="255270" h="451485">
                  <a:moveTo>
                    <a:pt x="181091" y="263510"/>
                  </a:moveTo>
                  <a:lnTo>
                    <a:pt x="144566" y="274465"/>
                  </a:lnTo>
                  <a:lnTo>
                    <a:pt x="151383" y="293370"/>
                  </a:lnTo>
                  <a:lnTo>
                    <a:pt x="187198" y="280415"/>
                  </a:lnTo>
                  <a:lnTo>
                    <a:pt x="181091" y="263510"/>
                  </a:lnTo>
                  <a:close/>
                </a:path>
                <a:path w="255270" h="451485">
                  <a:moveTo>
                    <a:pt x="255143" y="241300"/>
                  </a:moveTo>
                  <a:lnTo>
                    <a:pt x="181091" y="263510"/>
                  </a:lnTo>
                  <a:lnTo>
                    <a:pt x="187198" y="280415"/>
                  </a:lnTo>
                  <a:lnTo>
                    <a:pt x="151383" y="293370"/>
                  </a:lnTo>
                  <a:lnTo>
                    <a:pt x="246065" y="293370"/>
                  </a:lnTo>
                  <a:lnTo>
                    <a:pt x="255143" y="241300"/>
                  </a:lnTo>
                  <a:close/>
                </a:path>
                <a:path w="255270" h="451485">
                  <a:moveTo>
                    <a:pt x="176739" y="251460"/>
                  </a:moveTo>
                  <a:lnTo>
                    <a:pt x="136271" y="251460"/>
                  </a:lnTo>
                  <a:lnTo>
                    <a:pt x="136778" y="252730"/>
                  </a:lnTo>
                  <a:lnTo>
                    <a:pt x="144566" y="274465"/>
                  </a:lnTo>
                  <a:lnTo>
                    <a:pt x="181091" y="263510"/>
                  </a:lnTo>
                  <a:lnTo>
                    <a:pt x="176739" y="251460"/>
                  </a:lnTo>
                  <a:close/>
                </a:path>
                <a:path w="255270" h="451485">
                  <a:moveTo>
                    <a:pt x="136516" y="252140"/>
                  </a:moveTo>
                  <a:lnTo>
                    <a:pt x="136728" y="252730"/>
                  </a:lnTo>
                  <a:lnTo>
                    <a:pt x="136516" y="252140"/>
                  </a:lnTo>
                  <a:close/>
                </a:path>
                <a:path w="255270" h="451485">
                  <a:moveTo>
                    <a:pt x="136271" y="251460"/>
                  </a:moveTo>
                  <a:lnTo>
                    <a:pt x="136516" y="252140"/>
                  </a:lnTo>
                  <a:lnTo>
                    <a:pt x="136778" y="252730"/>
                  </a:lnTo>
                  <a:lnTo>
                    <a:pt x="136271" y="251460"/>
                  </a:lnTo>
                  <a:close/>
                </a:path>
                <a:path w="255270" h="451485">
                  <a:moveTo>
                    <a:pt x="140426" y="171196"/>
                  </a:moveTo>
                  <a:lnTo>
                    <a:pt x="97536" y="171196"/>
                  </a:lnTo>
                  <a:lnTo>
                    <a:pt x="111505" y="198247"/>
                  </a:lnTo>
                  <a:lnTo>
                    <a:pt x="124587" y="225298"/>
                  </a:lnTo>
                  <a:lnTo>
                    <a:pt x="136516" y="252140"/>
                  </a:lnTo>
                  <a:lnTo>
                    <a:pt x="136271" y="251460"/>
                  </a:lnTo>
                  <a:lnTo>
                    <a:pt x="176739" y="251460"/>
                  </a:lnTo>
                  <a:lnTo>
                    <a:pt x="171830" y="237871"/>
                  </a:lnTo>
                  <a:lnTo>
                    <a:pt x="159003" y="208914"/>
                  </a:lnTo>
                  <a:lnTo>
                    <a:pt x="145542" y="180975"/>
                  </a:lnTo>
                  <a:lnTo>
                    <a:pt x="140426" y="171196"/>
                  </a:lnTo>
                  <a:close/>
                </a:path>
                <a:path w="255270" h="451485">
                  <a:moveTo>
                    <a:pt x="124332" y="224789"/>
                  </a:moveTo>
                  <a:lnTo>
                    <a:pt x="124559" y="225298"/>
                  </a:lnTo>
                  <a:lnTo>
                    <a:pt x="124332" y="224789"/>
                  </a:lnTo>
                  <a:close/>
                </a:path>
                <a:path w="255270" h="451485">
                  <a:moveTo>
                    <a:pt x="111251" y="197865"/>
                  </a:moveTo>
                  <a:lnTo>
                    <a:pt x="111437" y="198247"/>
                  </a:lnTo>
                  <a:lnTo>
                    <a:pt x="111251" y="197865"/>
                  </a:lnTo>
                  <a:close/>
                </a:path>
                <a:path w="255270" h="451485">
                  <a:moveTo>
                    <a:pt x="126569" y="145161"/>
                  </a:moveTo>
                  <a:lnTo>
                    <a:pt x="83057" y="145161"/>
                  </a:lnTo>
                  <a:lnTo>
                    <a:pt x="97790" y="171703"/>
                  </a:lnTo>
                  <a:lnTo>
                    <a:pt x="97536" y="171196"/>
                  </a:lnTo>
                  <a:lnTo>
                    <a:pt x="140426" y="171196"/>
                  </a:lnTo>
                  <a:lnTo>
                    <a:pt x="131191" y="153543"/>
                  </a:lnTo>
                  <a:lnTo>
                    <a:pt x="126569" y="145161"/>
                  </a:lnTo>
                  <a:close/>
                </a:path>
                <a:path w="255270" h="451485">
                  <a:moveTo>
                    <a:pt x="112159" y="119634"/>
                  </a:moveTo>
                  <a:lnTo>
                    <a:pt x="67818" y="119634"/>
                  </a:lnTo>
                  <a:lnTo>
                    <a:pt x="83312" y="145669"/>
                  </a:lnTo>
                  <a:lnTo>
                    <a:pt x="83057" y="145161"/>
                  </a:lnTo>
                  <a:lnTo>
                    <a:pt x="126569" y="145161"/>
                  </a:lnTo>
                  <a:lnTo>
                    <a:pt x="116204" y="126364"/>
                  </a:lnTo>
                  <a:lnTo>
                    <a:pt x="112159" y="119634"/>
                  </a:lnTo>
                  <a:close/>
                </a:path>
                <a:path w="255270" h="451485">
                  <a:moveTo>
                    <a:pt x="97037" y="94742"/>
                  </a:moveTo>
                  <a:lnTo>
                    <a:pt x="51943" y="94742"/>
                  </a:lnTo>
                  <a:lnTo>
                    <a:pt x="68072" y="120142"/>
                  </a:lnTo>
                  <a:lnTo>
                    <a:pt x="67818" y="119634"/>
                  </a:lnTo>
                  <a:lnTo>
                    <a:pt x="112159" y="119634"/>
                  </a:lnTo>
                  <a:lnTo>
                    <a:pt x="100329" y="99949"/>
                  </a:lnTo>
                  <a:lnTo>
                    <a:pt x="97037" y="94742"/>
                  </a:lnTo>
                  <a:close/>
                </a:path>
                <a:path w="255270" h="451485">
                  <a:moveTo>
                    <a:pt x="81424" y="70358"/>
                  </a:moveTo>
                  <a:lnTo>
                    <a:pt x="35305" y="70358"/>
                  </a:lnTo>
                  <a:lnTo>
                    <a:pt x="52197" y="95250"/>
                  </a:lnTo>
                  <a:lnTo>
                    <a:pt x="51943" y="94742"/>
                  </a:lnTo>
                  <a:lnTo>
                    <a:pt x="97037" y="94742"/>
                  </a:lnTo>
                  <a:lnTo>
                    <a:pt x="83947" y="74040"/>
                  </a:lnTo>
                  <a:lnTo>
                    <a:pt x="81424" y="70358"/>
                  </a:lnTo>
                  <a:close/>
                </a:path>
                <a:path w="255270" h="451485">
                  <a:moveTo>
                    <a:pt x="64986" y="46482"/>
                  </a:moveTo>
                  <a:lnTo>
                    <a:pt x="18033" y="46482"/>
                  </a:lnTo>
                  <a:lnTo>
                    <a:pt x="18415" y="46989"/>
                  </a:lnTo>
                  <a:lnTo>
                    <a:pt x="35559" y="70865"/>
                  </a:lnTo>
                  <a:lnTo>
                    <a:pt x="35305" y="70358"/>
                  </a:lnTo>
                  <a:lnTo>
                    <a:pt x="81424" y="70358"/>
                  </a:lnTo>
                  <a:lnTo>
                    <a:pt x="66548" y="48640"/>
                  </a:lnTo>
                  <a:lnTo>
                    <a:pt x="64986" y="46482"/>
                  </a:lnTo>
                  <a:close/>
                </a:path>
                <a:path w="255270" h="451485">
                  <a:moveTo>
                    <a:pt x="18211" y="46728"/>
                  </a:moveTo>
                  <a:lnTo>
                    <a:pt x="18399" y="46989"/>
                  </a:lnTo>
                  <a:lnTo>
                    <a:pt x="18211" y="46728"/>
                  </a:lnTo>
                  <a:close/>
                </a:path>
                <a:path w="255270" h="451485">
                  <a:moveTo>
                    <a:pt x="30099" y="0"/>
                  </a:moveTo>
                  <a:lnTo>
                    <a:pt x="0" y="23368"/>
                  </a:lnTo>
                  <a:lnTo>
                    <a:pt x="18211" y="46728"/>
                  </a:lnTo>
                  <a:lnTo>
                    <a:pt x="18033" y="46482"/>
                  </a:lnTo>
                  <a:lnTo>
                    <a:pt x="64986" y="46482"/>
                  </a:lnTo>
                  <a:lnTo>
                    <a:pt x="48641" y="23875"/>
                  </a:lnTo>
                  <a:lnTo>
                    <a:pt x="30099" y="0"/>
                  </a:lnTo>
                  <a:close/>
                </a:path>
              </a:pathLst>
            </a:custGeom>
            <a:solidFill>
              <a:srgbClr val="5382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645058" y="3061461"/>
            <a:ext cx="1393825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905" algn="ctr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FFFFFF"/>
                </a:solidFill>
                <a:latin typeface="Carlito"/>
                <a:cs typeface="Carlito"/>
              </a:rPr>
              <a:t>A </a:t>
            </a:r>
            <a:r>
              <a:rPr sz="900" spc="-5" dirty="0">
                <a:solidFill>
                  <a:srgbClr val="FFFFFF"/>
                </a:solidFill>
                <a:latin typeface="Carlito"/>
                <a:cs typeface="Carlito"/>
              </a:rPr>
              <a:t>partir des moyens, des  espaces et des équipements </a:t>
            </a:r>
            <a:r>
              <a:rPr sz="900" dirty="0">
                <a:solidFill>
                  <a:srgbClr val="FFFFFF"/>
                </a:solidFill>
                <a:latin typeface="Carlito"/>
                <a:cs typeface="Carlito"/>
              </a:rPr>
              <a:t>:  </a:t>
            </a:r>
            <a:r>
              <a:rPr sz="900" spc="-5" dirty="0">
                <a:solidFill>
                  <a:srgbClr val="FFFFFF"/>
                </a:solidFill>
                <a:latin typeface="Carlito"/>
                <a:cs typeface="Carlito"/>
              </a:rPr>
              <a:t>installations opérationnelles,  maquettes didactiques sur le  plateau pédagogique. Des  ressources techniques,  numériques, documents de  </a:t>
            </a:r>
            <a:r>
              <a:rPr sz="900" spc="-35" dirty="0">
                <a:solidFill>
                  <a:srgbClr val="FFFFFF"/>
                </a:solidFill>
                <a:latin typeface="Arial"/>
                <a:cs typeface="Arial"/>
              </a:rPr>
              <a:t>suivi </a:t>
            </a:r>
            <a:r>
              <a:rPr sz="900" spc="-45" dirty="0">
                <a:solidFill>
                  <a:srgbClr val="FFFFFF"/>
                </a:solidFill>
                <a:latin typeface="Arial"/>
                <a:cs typeface="Arial"/>
              </a:rPr>
              <a:t>de </a:t>
            </a:r>
            <a:r>
              <a:rPr sz="900" spc="-15" dirty="0">
                <a:solidFill>
                  <a:srgbClr val="FFFFFF"/>
                </a:solidFill>
                <a:latin typeface="Arial"/>
                <a:cs typeface="Arial"/>
              </a:rPr>
              <a:t>l’installation,  </a:t>
            </a:r>
            <a:r>
              <a:rPr sz="900" spc="-5" dirty="0">
                <a:solidFill>
                  <a:srgbClr val="FFFFFF"/>
                </a:solidFill>
                <a:latin typeface="Carlito"/>
                <a:cs typeface="Carlito"/>
              </a:rPr>
              <a:t>documentations techniques  des équipements et des  appareils, de</a:t>
            </a:r>
            <a:r>
              <a:rPr sz="900" spc="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900" spc="-5" dirty="0">
                <a:solidFill>
                  <a:srgbClr val="FFFFFF"/>
                </a:solidFill>
                <a:latin typeface="Carlito"/>
                <a:cs typeface="Carlito"/>
              </a:rPr>
              <a:t>données</a:t>
            </a:r>
            <a:endParaRPr sz="900">
              <a:latin typeface="Carlito"/>
              <a:cs typeface="Carlito"/>
            </a:endParaRPr>
          </a:p>
          <a:p>
            <a:pPr marL="70485" marR="62865" algn="ctr">
              <a:lnSpc>
                <a:spcPct val="100000"/>
              </a:lnSpc>
            </a:pPr>
            <a:r>
              <a:rPr sz="900" spc="-40" dirty="0">
                <a:solidFill>
                  <a:srgbClr val="FFFFFF"/>
                </a:solidFill>
                <a:latin typeface="Arial"/>
                <a:cs typeface="Arial"/>
              </a:rPr>
              <a:t>techniques, </a:t>
            </a:r>
            <a:r>
              <a:rPr sz="900" spc="-20" dirty="0">
                <a:solidFill>
                  <a:srgbClr val="FFFFFF"/>
                </a:solidFill>
                <a:latin typeface="Arial"/>
                <a:cs typeface="Arial"/>
              </a:rPr>
              <a:t>d’extraits </a:t>
            </a:r>
            <a:r>
              <a:rPr sz="900" spc="-45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9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spc="-35" dirty="0">
                <a:solidFill>
                  <a:srgbClr val="FFFFFF"/>
                </a:solidFill>
                <a:latin typeface="Arial"/>
                <a:cs typeface="Arial"/>
              </a:rPr>
              <a:t>la  </a:t>
            </a:r>
            <a:r>
              <a:rPr sz="900" spc="-5" dirty="0">
                <a:solidFill>
                  <a:srgbClr val="FFFFFF"/>
                </a:solidFill>
                <a:latin typeface="Carlito"/>
                <a:cs typeface="Carlito"/>
              </a:rPr>
              <a:t>réglementation et </a:t>
            </a:r>
            <a:r>
              <a:rPr sz="900" dirty="0">
                <a:solidFill>
                  <a:srgbClr val="FFFFFF"/>
                </a:solidFill>
                <a:latin typeface="Carlito"/>
                <a:cs typeface="Carlito"/>
              </a:rPr>
              <a:t>ou </a:t>
            </a:r>
            <a:r>
              <a:rPr sz="900" spc="-5" dirty="0">
                <a:solidFill>
                  <a:srgbClr val="FFFFFF"/>
                </a:solidFill>
                <a:latin typeface="Carlito"/>
                <a:cs typeface="Carlito"/>
              </a:rPr>
              <a:t>de  normes en</a:t>
            </a:r>
            <a:r>
              <a:rPr sz="90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900" spc="-5" dirty="0">
                <a:solidFill>
                  <a:srgbClr val="FFFFFF"/>
                </a:solidFill>
                <a:latin typeface="Carlito"/>
                <a:cs typeface="Carlito"/>
              </a:rPr>
              <a:t>vigueur...</a:t>
            </a:r>
            <a:endParaRPr sz="900">
              <a:latin typeface="Carlito"/>
              <a:cs typeface="Carlito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2025142" y="3085845"/>
            <a:ext cx="6247130" cy="1418590"/>
            <a:chOff x="2025142" y="3085845"/>
            <a:chExt cx="6247130" cy="1418590"/>
          </a:xfrm>
        </p:grpSpPr>
        <p:sp>
          <p:nvSpPr>
            <p:cNvPr id="45" name="object 45"/>
            <p:cNvSpPr/>
            <p:nvPr/>
          </p:nvSpPr>
          <p:spPr>
            <a:xfrm>
              <a:off x="2031492" y="3092195"/>
              <a:ext cx="1336675" cy="1332230"/>
            </a:xfrm>
            <a:custGeom>
              <a:avLst/>
              <a:gdLst/>
              <a:ahLst/>
              <a:cxnLst/>
              <a:rect l="l" t="t" r="r" b="b"/>
              <a:pathLst>
                <a:path w="1336675" h="1332229">
                  <a:moveTo>
                    <a:pt x="668274" y="0"/>
                  </a:moveTo>
                  <a:lnTo>
                    <a:pt x="620550" y="1672"/>
                  </a:lnTo>
                  <a:lnTo>
                    <a:pt x="573732" y="6614"/>
                  </a:lnTo>
                  <a:lnTo>
                    <a:pt x="527932" y="14712"/>
                  </a:lnTo>
                  <a:lnTo>
                    <a:pt x="483264" y="25855"/>
                  </a:lnTo>
                  <a:lnTo>
                    <a:pt x="439840" y="39928"/>
                  </a:lnTo>
                  <a:lnTo>
                    <a:pt x="397775" y="56821"/>
                  </a:lnTo>
                  <a:lnTo>
                    <a:pt x="357180" y="76419"/>
                  </a:lnTo>
                  <a:lnTo>
                    <a:pt x="318169" y="98610"/>
                  </a:lnTo>
                  <a:lnTo>
                    <a:pt x="280855" y="123281"/>
                  </a:lnTo>
                  <a:lnTo>
                    <a:pt x="245352" y="150320"/>
                  </a:lnTo>
                  <a:lnTo>
                    <a:pt x="211772" y="179614"/>
                  </a:lnTo>
                  <a:lnTo>
                    <a:pt x="180228" y="211050"/>
                  </a:lnTo>
                  <a:lnTo>
                    <a:pt x="150834" y="244516"/>
                  </a:lnTo>
                  <a:lnTo>
                    <a:pt x="123702" y="279898"/>
                  </a:lnTo>
                  <a:lnTo>
                    <a:pt x="98946" y="317084"/>
                  </a:lnTo>
                  <a:lnTo>
                    <a:pt x="76679" y="355961"/>
                  </a:lnTo>
                  <a:lnTo>
                    <a:pt x="57014" y="396417"/>
                  </a:lnTo>
                  <a:lnTo>
                    <a:pt x="40064" y="438339"/>
                  </a:lnTo>
                  <a:lnTo>
                    <a:pt x="25943" y="481613"/>
                  </a:lnTo>
                  <a:lnTo>
                    <a:pt x="14762" y="526128"/>
                  </a:lnTo>
                  <a:lnTo>
                    <a:pt x="6636" y="571771"/>
                  </a:lnTo>
                  <a:lnTo>
                    <a:pt x="1678" y="618428"/>
                  </a:lnTo>
                  <a:lnTo>
                    <a:pt x="0" y="665987"/>
                  </a:lnTo>
                  <a:lnTo>
                    <a:pt x="1678" y="713547"/>
                  </a:lnTo>
                  <a:lnTo>
                    <a:pt x="6636" y="760204"/>
                  </a:lnTo>
                  <a:lnTo>
                    <a:pt x="14762" y="805847"/>
                  </a:lnTo>
                  <a:lnTo>
                    <a:pt x="25943" y="850362"/>
                  </a:lnTo>
                  <a:lnTo>
                    <a:pt x="40064" y="893636"/>
                  </a:lnTo>
                  <a:lnTo>
                    <a:pt x="57014" y="935558"/>
                  </a:lnTo>
                  <a:lnTo>
                    <a:pt x="76679" y="976014"/>
                  </a:lnTo>
                  <a:lnTo>
                    <a:pt x="98946" y="1014891"/>
                  </a:lnTo>
                  <a:lnTo>
                    <a:pt x="123702" y="1052077"/>
                  </a:lnTo>
                  <a:lnTo>
                    <a:pt x="150834" y="1087459"/>
                  </a:lnTo>
                  <a:lnTo>
                    <a:pt x="180228" y="1120925"/>
                  </a:lnTo>
                  <a:lnTo>
                    <a:pt x="211772" y="1152361"/>
                  </a:lnTo>
                  <a:lnTo>
                    <a:pt x="245352" y="1181655"/>
                  </a:lnTo>
                  <a:lnTo>
                    <a:pt x="280855" y="1208694"/>
                  </a:lnTo>
                  <a:lnTo>
                    <a:pt x="318169" y="1233365"/>
                  </a:lnTo>
                  <a:lnTo>
                    <a:pt x="357180" y="1255556"/>
                  </a:lnTo>
                  <a:lnTo>
                    <a:pt x="397775" y="1275154"/>
                  </a:lnTo>
                  <a:lnTo>
                    <a:pt x="439840" y="1292047"/>
                  </a:lnTo>
                  <a:lnTo>
                    <a:pt x="483264" y="1306120"/>
                  </a:lnTo>
                  <a:lnTo>
                    <a:pt x="527932" y="1317263"/>
                  </a:lnTo>
                  <a:lnTo>
                    <a:pt x="573732" y="1325361"/>
                  </a:lnTo>
                  <a:lnTo>
                    <a:pt x="620550" y="1330303"/>
                  </a:lnTo>
                  <a:lnTo>
                    <a:pt x="668274" y="1331976"/>
                  </a:lnTo>
                  <a:lnTo>
                    <a:pt x="715997" y="1330303"/>
                  </a:lnTo>
                  <a:lnTo>
                    <a:pt x="762815" y="1325361"/>
                  </a:lnTo>
                  <a:lnTo>
                    <a:pt x="808615" y="1317263"/>
                  </a:lnTo>
                  <a:lnTo>
                    <a:pt x="853283" y="1306120"/>
                  </a:lnTo>
                  <a:lnTo>
                    <a:pt x="896707" y="1292047"/>
                  </a:lnTo>
                  <a:lnTo>
                    <a:pt x="938772" y="1275154"/>
                  </a:lnTo>
                  <a:lnTo>
                    <a:pt x="979367" y="1255556"/>
                  </a:lnTo>
                  <a:lnTo>
                    <a:pt x="1018378" y="1233365"/>
                  </a:lnTo>
                  <a:lnTo>
                    <a:pt x="1055692" y="1208694"/>
                  </a:lnTo>
                  <a:lnTo>
                    <a:pt x="1091195" y="1181655"/>
                  </a:lnTo>
                  <a:lnTo>
                    <a:pt x="1124775" y="1152361"/>
                  </a:lnTo>
                  <a:lnTo>
                    <a:pt x="1156319" y="1120925"/>
                  </a:lnTo>
                  <a:lnTo>
                    <a:pt x="1185713" y="1087459"/>
                  </a:lnTo>
                  <a:lnTo>
                    <a:pt x="1212845" y="1052077"/>
                  </a:lnTo>
                  <a:lnTo>
                    <a:pt x="1237601" y="1014891"/>
                  </a:lnTo>
                  <a:lnTo>
                    <a:pt x="1259868" y="976014"/>
                  </a:lnTo>
                  <a:lnTo>
                    <a:pt x="1279533" y="935558"/>
                  </a:lnTo>
                  <a:lnTo>
                    <a:pt x="1296483" y="893636"/>
                  </a:lnTo>
                  <a:lnTo>
                    <a:pt x="1310604" y="850362"/>
                  </a:lnTo>
                  <a:lnTo>
                    <a:pt x="1321785" y="805847"/>
                  </a:lnTo>
                  <a:lnTo>
                    <a:pt x="1329911" y="760204"/>
                  </a:lnTo>
                  <a:lnTo>
                    <a:pt x="1334869" y="713547"/>
                  </a:lnTo>
                  <a:lnTo>
                    <a:pt x="1336547" y="665987"/>
                  </a:lnTo>
                  <a:lnTo>
                    <a:pt x="1334869" y="618428"/>
                  </a:lnTo>
                  <a:lnTo>
                    <a:pt x="1329911" y="571771"/>
                  </a:lnTo>
                  <a:lnTo>
                    <a:pt x="1321785" y="526128"/>
                  </a:lnTo>
                  <a:lnTo>
                    <a:pt x="1310604" y="481613"/>
                  </a:lnTo>
                  <a:lnTo>
                    <a:pt x="1296483" y="438339"/>
                  </a:lnTo>
                  <a:lnTo>
                    <a:pt x="1279533" y="396417"/>
                  </a:lnTo>
                  <a:lnTo>
                    <a:pt x="1259868" y="355961"/>
                  </a:lnTo>
                  <a:lnTo>
                    <a:pt x="1237601" y="317084"/>
                  </a:lnTo>
                  <a:lnTo>
                    <a:pt x="1212845" y="279898"/>
                  </a:lnTo>
                  <a:lnTo>
                    <a:pt x="1185713" y="244516"/>
                  </a:lnTo>
                  <a:lnTo>
                    <a:pt x="1156319" y="211050"/>
                  </a:lnTo>
                  <a:lnTo>
                    <a:pt x="1124775" y="179614"/>
                  </a:lnTo>
                  <a:lnTo>
                    <a:pt x="1091195" y="150320"/>
                  </a:lnTo>
                  <a:lnTo>
                    <a:pt x="1055692" y="123281"/>
                  </a:lnTo>
                  <a:lnTo>
                    <a:pt x="1018378" y="98610"/>
                  </a:lnTo>
                  <a:lnTo>
                    <a:pt x="979367" y="76419"/>
                  </a:lnTo>
                  <a:lnTo>
                    <a:pt x="938772" y="56821"/>
                  </a:lnTo>
                  <a:lnTo>
                    <a:pt x="896707" y="39928"/>
                  </a:lnTo>
                  <a:lnTo>
                    <a:pt x="853283" y="25855"/>
                  </a:lnTo>
                  <a:lnTo>
                    <a:pt x="808615" y="14712"/>
                  </a:lnTo>
                  <a:lnTo>
                    <a:pt x="762815" y="6614"/>
                  </a:lnTo>
                  <a:lnTo>
                    <a:pt x="715997" y="1672"/>
                  </a:lnTo>
                  <a:lnTo>
                    <a:pt x="668274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031492" y="3092195"/>
              <a:ext cx="1336675" cy="1332230"/>
            </a:xfrm>
            <a:custGeom>
              <a:avLst/>
              <a:gdLst/>
              <a:ahLst/>
              <a:cxnLst/>
              <a:rect l="l" t="t" r="r" b="b"/>
              <a:pathLst>
                <a:path w="1336675" h="1332229">
                  <a:moveTo>
                    <a:pt x="0" y="665987"/>
                  </a:moveTo>
                  <a:lnTo>
                    <a:pt x="1678" y="618428"/>
                  </a:lnTo>
                  <a:lnTo>
                    <a:pt x="6636" y="571771"/>
                  </a:lnTo>
                  <a:lnTo>
                    <a:pt x="14762" y="526128"/>
                  </a:lnTo>
                  <a:lnTo>
                    <a:pt x="25943" y="481613"/>
                  </a:lnTo>
                  <a:lnTo>
                    <a:pt x="40064" y="438339"/>
                  </a:lnTo>
                  <a:lnTo>
                    <a:pt x="57014" y="396417"/>
                  </a:lnTo>
                  <a:lnTo>
                    <a:pt x="76679" y="355961"/>
                  </a:lnTo>
                  <a:lnTo>
                    <a:pt x="98946" y="317084"/>
                  </a:lnTo>
                  <a:lnTo>
                    <a:pt x="123702" y="279898"/>
                  </a:lnTo>
                  <a:lnTo>
                    <a:pt x="150834" y="244516"/>
                  </a:lnTo>
                  <a:lnTo>
                    <a:pt x="180228" y="211050"/>
                  </a:lnTo>
                  <a:lnTo>
                    <a:pt x="211772" y="179614"/>
                  </a:lnTo>
                  <a:lnTo>
                    <a:pt x="245352" y="150320"/>
                  </a:lnTo>
                  <a:lnTo>
                    <a:pt x="280855" y="123281"/>
                  </a:lnTo>
                  <a:lnTo>
                    <a:pt x="318169" y="98610"/>
                  </a:lnTo>
                  <a:lnTo>
                    <a:pt x="357180" y="76419"/>
                  </a:lnTo>
                  <a:lnTo>
                    <a:pt x="397775" y="56821"/>
                  </a:lnTo>
                  <a:lnTo>
                    <a:pt x="439840" y="39928"/>
                  </a:lnTo>
                  <a:lnTo>
                    <a:pt x="483264" y="25855"/>
                  </a:lnTo>
                  <a:lnTo>
                    <a:pt x="527932" y="14712"/>
                  </a:lnTo>
                  <a:lnTo>
                    <a:pt x="573732" y="6614"/>
                  </a:lnTo>
                  <a:lnTo>
                    <a:pt x="620550" y="1672"/>
                  </a:lnTo>
                  <a:lnTo>
                    <a:pt x="668274" y="0"/>
                  </a:lnTo>
                  <a:lnTo>
                    <a:pt x="715997" y="1672"/>
                  </a:lnTo>
                  <a:lnTo>
                    <a:pt x="762815" y="6614"/>
                  </a:lnTo>
                  <a:lnTo>
                    <a:pt x="808615" y="14712"/>
                  </a:lnTo>
                  <a:lnTo>
                    <a:pt x="853283" y="25855"/>
                  </a:lnTo>
                  <a:lnTo>
                    <a:pt x="896707" y="39928"/>
                  </a:lnTo>
                  <a:lnTo>
                    <a:pt x="938772" y="56821"/>
                  </a:lnTo>
                  <a:lnTo>
                    <a:pt x="979367" y="76419"/>
                  </a:lnTo>
                  <a:lnTo>
                    <a:pt x="1018378" y="98610"/>
                  </a:lnTo>
                  <a:lnTo>
                    <a:pt x="1055692" y="123281"/>
                  </a:lnTo>
                  <a:lnTo>
                    <a:pt x="1091195" y="150320"/>
                  </a:lnTo>
                  <a:lnTo>
                    <a:pt x="1124775" y="179614"/>
                  </a:lnTo>
                  <a:lnTo>
                    <a:pt x="1156319" y="211050"/>
                  </a:lnTo>
                  <a:lnTo>
                    <a:pt x="1185713" y="244516"/>
                  </a:lnTo>
                  <a:lnTo>
                    <a:pt x="1212845" y="279898"/>
                  </a:lnTo>
                  <a:lnTo>
                    <a:pt x="1237601" y="317084"/>
                  </a:lnTo>
                  <a:lnTo>
                    <a:pt x="1259868" y="355961"/>
                  </a:lnTo>
                  <a:lnTo>
                    <a:pt x="1279533" y="396417"/>
                  </a:lnTo>
                  <a:lnTo>
                    <a:pt x="1296483" y="438339"/>
                  </a:lnTo>
                  <a:lnTo>
                    <a:pt x="1310604" y="481613"/>
                  </a:lnTo>
                  <a:lnTo>
                    <a:pt x="1321785" y="526128"/>
                  </a:lnTo>
                  <a:lnTo>
                    <a:pt x="1329911" y="571771"/>
                  </a:lnTo>
                  <a:lnTo>
                    <a:pt x="1334869" y="618428"/>
                  </a:lnTo>
                  <a:lnTo>
                    <a:pt x="1336547" y="665987"/>
                  </a:lnTo>
                  <a:lnTo>
                    <a:pt x="1334869" y="713547"/>
                  </a:lnTo>
                  <a:lnTo>
                    <a:pt x="1329911" y="760204"/>
                  </a:lnTo>
                  <a:lnTo>
                    <a:pt x="1321785" y="805847"/>
                  </a:lnTo>
                  <a:lnTo>
                    <a:pt x="1310604" y="850362"/>
                  </a:lnTo>
                  <a:lnTo>
                    <a:pt x="1296483" y="893636"/>
                  </a:lnTo>
                  <a:lnTo>
                    <a:pt x="1279533" y="935558"/>
                  </a:lnTo>
                  <a:lnTo>
                    <a:pt x="1259868" y="976014"/>
                  </a:lnTo>
                  <a:lnTo>
                    <a:pt x="1237601" y="1014891"/>
                  </a:lnTo>
                  <a:lnTo>
                    <a:pt x="1212845" y="1052077"/>
                  </a:lnTo>
                  <a:lnTo>
                    <a:pt x="1185713" y="1087459"/>
                  </a:lnTo>
                  <a:lnTo>
                    <a:pt x="1156319" y="1120925"/>
                  </a:lnTo>
                  <a:lnTo>
                    <a:pt x="1124775" y="1152361"/>
                  </a:lnTo>
                  <a:lnTo>
                    <a:pt x="1091195" y="1181655"/>
                  </a:lnTo>
                  <a:lnTo>
                    <a:pt x="1055692" y="1208694"/>
                  </a:lnTo>
                  <a:lnTo>
                    <a:pt x="1018378" y="1233365"/>
                  </a:lnTo>
                  <a:lnTo>
                    <a:pt x="979367" y="1255556"/>
                  </a:lnTo>
                  <a:lnTo>
                    <a:pt x="938772" y="1275154"/>
                  </a:lnTo>
                  <a:lnTo>
                    <a:pt x="896707" y="1292047"/>
                  </a:lnTo>
                  <a:lnTo>
                    <a:pt x="853283" y="1306120"/>
                  </a:lnTo>
                  <a:lnTo>
                    <a:pt x="808615" y="1317263"/>
                  </a:lnTo>
                  <a:lnTo>
                    <a:pt x="762815" y="1325361"/>
                  </a:lnTo>
                  <a:lnTo>
                    <a:pt x="715997" y="1330303"/>
                  </a:lnTo>
                  <a:lnTo>
                    <a:pt x="668274" y="1331976"/>
                  </a:lnTo>
                  <a:lnTo>
                    <a:pt x="620550" y="1330303"/>
                  </a:lnTo>
                  <a:lnTo>
                    <a:pt x="573732" y="1325361"/>
                  </a:lnTo>
                  <a:lnTo>
                    <a:pt x="527932" y="1317263"/>
                  </a:lnTo>
                  <a:lnTo>
                    <a:pt x="483264" y="1306120"/>
                  </a:lnTo>
                  <a:lnTo>
                    <a:pt x="439840" y="1292047"/>
                  </a:lnTo>
                  <a:lnTo>
                    <a:pt x="397775" y="1275154"/>
                  </a:lnTo>
                  <a:lnTo>
                    <a:pt x="357180" y="1255556"/>
                  </a:lnTo>
                  <a:lnTo>
                    <a:pt x="318169" y="1233365"/>
                  </a:lnTo>
                  <a:lnTo>
                    <a:pt x="280855" y="1208694"/>
                  </a:lnTo>
                  <a:lnTo>
                    <a:pt x="245352" y="1181655"/>
                  </a:lnTo>
                  <a:lnTo>
                    <a:pt x="211772" y="1152361"/>
                  </a:lnTo>
                  <a:lnTo>
                    <a:pt x="180228" y="1120925"/>
                  </a:lnTo>
                  <a:lnTo>
                    <a:pt x="150834" y="1087459"/>
                  </a:lnTo>
                  <a:lnTo>
                    <a:pt x="123702" y="1052077"/>
                  </a:lnTo>
                  <a:lnTo>
                    <a:pt x="98946" y="1014891"/>
                  </a:lnTo>
                  <a:lnTo>
                    <a:pt x="76679" y="976014"/>
                  </a:lnTo>
                  <a:lnTo>
                    <a:pt x="57014" y="935558"/>
                  </a:lnTo>
                  <a:lnTo>
                    <a:pt x="40064" y="893636"/>
                  </a:lnTo>
                  <a:lnTo>
                    <a:pt x="25943" y="850362"/>
                  </a:lnTo>
                  <a:lnTo>
                    <a:pt x="14762" y="805847"/>
                  </a:lnTo>
                  <a:lnTo>
                    <a:pt x="6636" y="760204"/>
                  </a:lnTo>
                  <a:lnTo>
                    <a:pt x="1678" y="713547"/>
                  </a:lnTo>
                  <a:lnTo>
                    <a:pt x="0" y="665987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7877682" y="4169917"/>
              <a:ext cx="394970" cy="334645"/>
            </a:xfrm>
            <a:custGeom>
              <a:avLst/>
              <a:gdLst/>
              <a:ahLst/>
              <a:cxnLst/>
              <a:rect l="l" t="t" r="r" b="b"/>
              <a:pathLst>
                <a:path w="394970" h="334645">
                  <a:moveTo>
                    <a:pt x="119261" y="287273"/>
                  </a:moveTo>
                  <a:lnTo>
                    <a:pt x="30225" y="287273"/>
                  </a:lnTo>
                  <a:lnTo>
                    <a:pt x="29337" y="287654"/>
                  </a:lnTo>
                  <a:lnTo>
                    <a:pt x="0" y="298703"/>
                  </a:lnTo>
                  <a:lnTo>
                    <a:pt x="13462" y="334390"/>
                  </a:lnTo>
                  <a:lnTo>
                    <a:pt x="44069" y="322833"/>
                  </a:lnTo>
                  <a:lnTo>
                    <a:pt x="74422" y="309625"/>
                  </a:lnTo>
                  <a:lnTo>
                    <a:pt x="104013" y="295401"/>
                  </a:lnTo>
                  <a:lnTo>
                    <a:pt x="119261" y="287273"/>
                  </a:lnTo>
                  <a:close/>
                </a:path>
                <a:path w="394970" h="334645">
                  <a:moveTo>
                    <a:pt x="30147" y="287303"/>
                  </a:moveTo>
                  <a:lnTo>
                    <a:pt x="29218" y="287654"/>
                  </a:lnTo>
                  <a:lnTo>
                    <a:pt x="30147" y="287303"/>
                  </a:lnTo>
                  <a:close/>
                </a:path>
                <a:path w="394970" h="334645">
                  <a:moveTo>
                    <a:pt x="86995" y="261238"/>
                  </a:moveTo>
                  <a:lnTo>
                    <a:pt x="58166" y="275208"/>
                  </a:lnTo>
                  <a:lnTo>
                    <a:pt x="30147" y="287303"/>
                  </a:lnTo>
                  <a:lnTo>
                    <a:pt x="119261" y="287273"/>
                  </a:lnTo>
                  <a:lnTo>
                    <a:pt x="132842" y="280034"/>
                  </a:lnTo>
                  <a:lnTo>
                    <a:pt x="160909" y="263270"/>
                  </a:lnTo>
                  <a:lnTo>
                    <a:pt x="163444" y="261619"/>
                  </a:lnTo>
                  <a:lnTo>
                    <a:pt x="86360" y="261619"/>
                  </a:lnTo>
                  <a:lnTo>
                    <a:pt x="86995" y="261238"/>
                  </a:lnTo>
                  <a:close/>
                </a:path>
                <a:path w="394970" h="334645">
                  <a:moveTo>
                    <a:pt x="58927" y="274827"/>
                  </a:moveTo>
                  <a:lnTo>
                    <a:pt x="58049" y="275208"/>
                  </a:lnTo>
                  <a:lnTo>
                    <a:pt x="58927" y="274827"/>
                  </a:lnTo>
                  <a:close/>
                </a:path>
                <a:path w="394970" h="334645">
                  <a:moveTo>
                    <a:pt x="186458" y="246633"/>
                  </a:moveTo>
                  <a:lnTo>
                    <a:pt x="114426" y="246633"/>
                  </a:lnTo>
                  <a:lnTo>
                    <a:pt x="86360" y="261619"/>
                  </a:lnTo>
                  <a:lnTo>
                    <a:pt x="163444" y="261619"/>
                  </a:lnTo>
                  <a:lnTo>
                    <a:pt x="186458" y="246633"/>
                  </a:lnTo>
                  <a:close/>
                </a:path>
                <a:path w="394970" h="334645">
                  <a:moveTo>
                    <a:pt x="208878" y="230758"/>
                  </a:moveTo>
                  <a:lnTo>
                    <a:pt x="141097" y="230758"/>
                  </a:lnTo>
                  <a:lnTo>
                    <a:pt x="113665" y="247014"/>
                  </a:lnTo>
                  <a:lnTo>
                    <a:pt x="114426" y="246633"/>
                  </a:lnTo>
                  <a:lnTo>
                    <a:pt x="186458" y="246633"/>
                  </a:lnTo>
                  <a:lnTo>
                    <a:pt x="188214" y="245490"/>
                  </a:lnTo>
                  <a:lnTo>
                    <a:pt x="208878" y="230758"/>
                  </a:lnTo>
                  <a:close/>
                </a:path>
                <a:path w="394970" h="334645">
                  <a:moveTo>
                    <a:pt x="231156" y="213740"/>
                  </a:moveTo>
                  <a:lnTo>
                    <a:pt x="167132" y="213740"/>
                  </a:lnTo>
                  <a:lnTo>
                    <a:pt x="140540" y="231088"/>
                  </a:lnTo>
                  <a:lnTo>
                    <a:pt x="141097" y="230758"/>
                  </a:lnTo>
                  <a:lnTo>
                    <a:pt x="208878" y="230758"/>
                  </a:lnTo>
                  <a:lnTo>
                    <a:pt x="214757" y="226567"/>
                  </a:lnTo>
                  <a:lnTo>
                    <a:pt x="231156" y="213740"/>
                  </a:lnTo>
                  <a:close/>
                </a:path>
                <a:path w="394970" h="334645">
                  <a:moveTo>
                    <a:pt x="252942" y="195833"/>
                  </a:moveTo>
                  <a:lnTo>
                    <a:pt x="192277" y="195833"/>
                  </a:lnTo>
                  <a:lnTo>
                    <a:pt x="166556" y="214116"/>
                  </a:lnTo>
                  <a:lnTo>
                    <a:pt x="167132" y="213740"/>
                  </a:lnTo>
                  <a:lnTo>
                    <a:pt x="231156" y="213740"/>
                  </a:lnTo>
                  <a:lnTo>
                    <a:pt x="240411" y="206501"/>
                  </a:lnTo>
                  <a:lnTo>
                    <a:pt x="252942" y="195833"/>
                  </a:lnTo>
                  <a:close/>
                </a:path>
                <a:path w="394970" h="334645">
                  <a:moveTo>
                    <a:pt x="368797" y="122427"/>
                  </a:moveTo>
                  <a:lnTo>
                    <a:pt x="273050" y="122427"/>
                  </a:lnTo>
                  <a:lnTo>
                    <a:pt x="302895" y="146176"/>
                  </a:lnTo>
                  <a:lnTo>
                    <a:pt x="290948" y="160994"/>
                  </a:lnTo>
                  <a:lnTo>
                    <a:pt x="350774" y="208406"/>
                  </a:lnTo>
                  <a:lnTo>
                    <a:pt x="368797" y="122427"/>
                  </a:lnTo>
                  <a:close/>
                </a:path>
                <a:path w="394970" h="334645">
                  <a:moveTo>
                    <a:pt x="274435" y="176783"/>
                  </a:moveTo>
                  <a:lnTo>
                    <a:pt x="216662" y="176783"/>
                  </a:lnTo>
                  <a:lnTo>
                    <a:pt x="191643" y="196214"/>
                  </a:lnTo>
                  <a:lnTo>
                    <a:pt x="192277" y="195833"/>
                  </a:lnTo>
                  <a:lnTo>
                    <a:pt x="252942" y="195833"/>
                  </a:lnTo>
                  <a:lnTo>
                    <a:pt x="265175" y="185419"/>
                  </a:lnTo>
                  <a:lnTo>
                    <a:pt x="274435" y="176783"/>
                  </a:lnTo>
                  <a:close/>
                </a:path>
                <a:path w="394970" h="334645">
                  <a:moveTo>
                    <a:pt x="285552" y="156717"/>
                  </a:moveTo>
                  <a:lnTo>
                    <a:pt x="240157" y="156717"/>
                  </a:lnTo>
                  <a:lnTo>
                    <a:pt x="216222" y="177125"/>
                  </a:lnTo>
                  <a:lnTo>
                    <a:pt x="216662" y="176783"/>
                  </a:lnTo>
                  <a:lnTo>
                    <a:pt x="274435" y="176783"/>
                  </a:lnTo>
                  <a:lnTo>
                    <a:pt x="289687" y="162559"/>
                  </a:lnTo>
                  <a:lnTo>
                    <a:pt x="290948" y="160994"/>
                  </a:lnTo>
                  <a:lnTo>
                    <a:pt x="285552" y="156717"/>
                  </a:lnTo>
                  <a:close/>
                </a:path>
                <a:path w="394970" h="334645">
                  <a:moveTo>
                    <a:pt x="289648" y="135635"/>
                  </a:moveTo>
                  <a:lnTo>
                    <a:pt x="262763" y="135635"/>
                  </a:lnTo>
                  <a:lnTo>
                    <a:pt x="261138" y="137369"/>
                  </a:lnTo>
                  <a:lnTo>
                    <a:pt x="290948" y="160994"/>
                  </a:lnTo>
                  <a:lnTo>
                    <a:pt x="302895" y="146176"/>
                  </a:lnTo>
                  <a:lnTo>
                    <a:pt x="289648" y="135635"/>
                  </a:lnTo>
                  <a:close/>
                </a:path>
                <a:path w="394970" h="334645">
                  <a:moveTo>
                    <a:pt x="261008" y="137266"/>
                  </a:moveTo>
                  <a:lnTo>
                    <a:pt x="239522" y="157225"/>
                  </a:lnTo>
                  <a:lnTo>
                    <a:pt x="240157" y="156717"/>
                  </a:lnTo>
                  <a:lnTo>
                    <a:pt x="285552" y="156717"/>
                  </a:lnTo>
                  <a:lnTo>
                    <a:pt x="261515" y="137667"/>
                  </a:lnTo>
                  <a:lnTo>
                    <a:pt x="260858" y="137667"/>
                  </a:lnTo>
                  <a:lnTo>
                    <a:pt x="261097" y="137369"/>
                  </a:lnTo>
                  <a:close/>
                </a:path>
                <a:path w="394970" h="334645">
                  <a:moveTo>
                    <a:pt x="261113" y="137349"/>
                  </a:moveTo>
                  <a:lnTo>
                    <a:pt x="260858" y="137667"/>
                  </a:lnTo>
                  <a:lnTo>
                    <a:pt x="261138" y="137369"/>
                  </a:lnTo>
                  <a:close/>
                </a:path>
                <a:path w="394970" h="334645">
                  <a:moveTo>
                    <a:pt x="261138" y="137369"/>
                  </a:moveTo>
                  <a:lnTo>
                    <a:pt x="260858" y="137667"/>
                  </a:lnTo>
                  <a:lnTo>
                    <a:pt x="261515" y="137667"/>
                  </a:lnTo>
                  <a:lnTo>
                    <a:pt x="261138" y="137369"/>
                  </a:lnTo>
                  <a:close/>
                </a:path>
                <a:path w="394970" h="334645">
                  <a:moveTo>
                    <a:pt x="262763" y="135635"/>
                  </a:moveTo>
                  <a:lnTo>
                    <a:pt x="261675" y="136646"/>
                  </a:lnTo>
                  <a:lnTo>
                    <a:pt x="261179" y="137266"/>
                  </a:lnTo>
                  <a:lnTo>
                    <a:pt x="262763" y="135635"/>
                  </a:lnTo>
                  <a:close/>
                </a:path>
                <a:path w="394970" h="334645">
                  <a:moveTo>
                    <a:pt x="261675" y="136646"/>
                  </a:moveTo>
                  <a:lnTo>
                    <a:pt x="261008" y="137266"/>
                  </a:lnTo>
                  <a:lnTo>
                    <a:pt x="261675" y="136646"/>
                  </a:lnTo>
                  <a:close/>
                </a:path>
                <a:path w="394970" h="334645">
                  <a:moveTo>
                    <a:pt x="394462" y="0"/>
                  </a:moveTo>
                  <a:lnTo>
                    <a:pt x="201422" y="90042"/>
                  </a:lnTo>
                  <a:lnTo>
                    <a:pt x="261008" y="137266"/>
                  </a:lnTo>
                  <a:lnTo>
                    <a:pt x="261675" y="136646"/>
                  </a:lnTo>
                  <a:lnTo>
                    <a:pt x="273050" y="122427"/>
                  </a:lnTo>
                  <a:lnTo>
                    <a:pt x="368797" y="122427"/>
                  </a:lnTo>
                  <a:lnTo>
                    <a:pt x="394462" y="0"/>
                  </a:lnTo>
                  <a:close/>
                </a:path>
                <a:path w="394970" h="334645">
                  <a:moveTo>
                    <a:pt x="273050" y="122427"/>
                  </a:moveTo>
                  <a:lnTo>
                    <a:pt x="261675" y="136646"/>
                  </a:lnTo>
                  <a:lnTo>
                    <a:pt x="262763" y="135635"/>
                  </a:lnTo>
                  <a:lnTo>
                    <a:pt x="289648" y="135635"/>
                  </a:lnTo>
                  <a:lnTo>
                    <a:pt x="273050" y="122427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2233041" y="3497071"/>
            <a:ext cx="931544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1050" spc="-5" dirty="0">
                <a:solidFill>
                  <a:srgbClr val="FFFFFF"/>
                </a:solidFill>
                <a:latin typeface="Carlito"/>
                <a:cs typeface="Carlito"/>
              </a:rPr>
              <a:t>QUEL</a:t>
            </a:r>
            <a:r>
              <a:rPr sz="1050" spc="-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050" spc="-5" dirty="0">
                <a:solidFill>
                  <a:srgbClr val="FFFFFF"/>
                </a:solidFill>
                <a:latin typeface="Carlito"/>
                <a:cs typeface="Carlito"/>
              </a:rPr>
              <a:t>CONTEXTE  </a:t>
            </a:r>
            <a:r>
              <a:rPr sz="1050" spc="-10" dirty="0">
                <a:solidFill>
                  <a:srgbClr val="FFFFFF"/>
                </a:solidFill>
                <a:latin typeface="Carlito"/>
                <a:cs typeface="Carlito"/>
              </a:rPr>
              <a:t>P</a:t>
            </a:r>
            <a:r>
              <a:rPr sz="1050" dirty="0">
                <a:solidFill>
                  <a:srgbClr val="FFFFFF"/>
                </a:solidFill>
                <a:latin typeface="Carlito"/>
                <a:cs typeface="Carlito"/>
              </a:rPr>
              <a:t>RO</a:t>
            </a:r>
            <a:r>
              <a:rPr sz="1050" spc="-10" dirty="0">
                <a:solidFill>
                  <a:srgbClr val="FFFFFF"/>
                </a:solidFill>
                <a:latin typeface="Carlito"/>
                <a:cs typeface="Carlito"/>
              </a:rPr>
              <a:t>F</a:t>
            </a:r>
            <a:r>
              <a:rPr sz="1050" spc="-5" dirty="0">
                <a:solidFill>
                  <a:srgbClr val="FFFFFF"/>
                </a:solidFill>
                <a:latin typeface="Carlito"/>
                <a:cs typeface="Carlito"/>
              </a:rPr>
              <a:t>ESS</a:t>
            </a:r>
            <a:r>
              <a:rPr sz="1050" dirty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r>
              <a:rPr sz="1050" spc="-10" dirty="0">
                <a:solidFill>
                  <a:srgbClr val="FFFFFF"/>
                </a:solidFill>
                <a:latin typeface="Carlito"/>
                <a:cs typeface="Carlito"/>
              </a:rPr>
              <a:t>O</a:t>
            </a:r>
            <a:r>
              <a:rPr sz="1050" dirty="0">
                <a:solidFill>
                  <a:srgbClr val="FFFFFF"/>
                </a:solidFill>
                <a:latin typeface="Carlito"/>
                <a:cs typeface="Carlito"/>
              </a:rPr>
              <a:t>NN</a:t>
            </a:r>
            <a:r>
              <a:rPr sz="1050" spc="-5" dirty="0">
                <a:solidFill>
                  <a:srgbClr val="FFFFFF"/>
                </a:solidFill>
                <a:latin typeface="Carlito"/>
                <a:cs typeface="Carlito"/>
              </a:rPr>
              <a:t>EL</a:t>
            </a:r>
            <a:endParaRPr sz="105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</a:pPr>
            <a:r>
              <a:rPr sz="1050" dirty="0">
                <a:solidFill>
                  <a:srgbClr val="FFFFFF"/>
                </a:solidFill>
                <a:latin typeface="Carlito"/>
                <a:cs typeface="Carlito"/>
              </a:rPr>
              <a:t>?</a:t>
            </a:r>
            <a:endParaRPr sz="1050">
              <a:latin typeface="Carlito"/>
              <a:cs typeface="Carlito"/>
            </a:endParaRPr>
          </a:p>
        </p:txBody>
      </p:sp>
      <p:graphicFrame>
        <p:nvGraphicFramePr>
          <p:cNvPr id="49" name="object 49"/>
          <p:cNvGraphicFramePr>
            <a:graphicFrameLocks noGrp="1"/>
          </p:cNvGraphicFramePr>
          <p:nvPr/>
        </p:nvGraphicFramePr>
        <p:xfrm>
          <a:off x="11010836" y="2074227"/>
          <a:ext cx="792479" cy="1800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320"/>
                <a:gridCol w="167639"/>
                <a:gridCol w="149225"/>
                <a:gridCol w="150495"/>
                <a:gridCol w="177800"/>
              </a:tblGrid>
              <a:tr h="180086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6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NE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40005" marB="0">
                    <a:lnL w="3175">
                      <a:solidFill>
                        <a:srgbClr val="585858"/>
                      </a:solidFill>
                      <a:prstDash val="solid"/>
                    </a:lnL>
                    <a:lnR w="3175">
                      <a:solidFill>
                        <a:srgbClr val="585858"/>
                      </a:solidFill>
                      <a:prstDash val="solid"/>
                    </a:lnR>
                    <a:lnT w="3175">
                      <a:solidFill>
                        <a:srgbClr val="585858"/>
                      </a:solidFill>
                      <a:prstDash val="solid"/>
                    </a:lnT>
                    <a:lnB w="3175">
                      <a:solidFill>
                        <a:srgbClr val="585858"/>
                      </a:solidFill>
                      <a:prstDash val="solid"/>
                    </a:lnB>
                    <a:solidFill>
                      <a:srgbClr val="6F2F9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6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1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40005" marB="0">
                    <a:lnL w="3175">
                      <a:solidFill>
                        <a:srgbClr val="585858"/>
                      </a:solidFill>
                      <a:prstDash val="solid"/>
                    </a:lnL>
                    <a:lnR w="3175">
                      <a:solidFill>
                        <a:srgbClr val="585858"/>
                      </a:solidFill>
                      <a:prstDash val="solid"/>
                    </a:lnR>
                    <a:lnT w="3175">
                      <a:solidFill>
                        <a:srgbClr val="585858"/>
                      </a:solidFill>
                      <a:prstDash val="solid"/>
                    </a:lnT>
                    <a:lnB w="3175">
                      <a:solidFill>
                        <a:srgbClr val="585858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6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2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40005" marB="0">
                    <a:lnL w="3175">
                      <a:solidFill>
                        <a:srgbClr val="585858"/>
                      </a:solidFill>
                      <a:prstDash val="solid"/>
                    </a:lnL>
                    <a:lnR w="3175">
                      <a:solidFill>
                        <a:srgbClr val="585858"/>
                      </a:solidFill>
                      <a:prstDash val="solid"/>
                    </a:lnR>
                    <a:lnT w="3175">
                      <a:solidFill>
                        <a:srgbClr val="585858"/>
                      </a:solidFill>
                      <a:prstDash val="solid"/>
                    </a:lnT>
                    <a:lnB w="3175">
                      <a:solidFill>
                        <a:srgbClr val="585858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6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3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40005" marB="0">
                    <a:lnL w="3175">
                      <a:solidFill>
                        <a:srgbClr val="585858"/>
                      </a:solidFill>
                      <a:prstDash val="solid"/>
                    </a:lnL>
                    <a:lnR w="3175">
                      <a:solidFill>
                        <a:srgbClr val="585858"/>
                      </a:solidFill>
                      <a:prstDash val="solid"/>
                    </a:lnR>
                    <a:lnT w="3175">
                      <a:solidFill>
                        <a:srgbClr val="585858"/>
                      </a:solidFill>
                      <a:prstDash val="solid"/>
                    </a:lnT>
                    <a:lnB w="3175">
                      <a:solidFill>
                        <a:srgbClr val="58585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6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4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40005" marB="0">
                    <a:lnL w="3175">
                      <a:solidFill>
                        <a:srgbClr val="585858"/>
                      </a:solidFill>
                      <a:prstDash val="solid"/>
                    </a:lnL>
                    <a:lnR w="3175">
                      <a:solidFill>
                        <a:srgbClr val="585858"/>
                      </a:solidFill>
                      <a:prstDash val="solid"/>
                    </a:lnR>
                    <a:lnT w="3175">
                      <a:solidFill>
                        <a:srgbClr val="585858"/>
                      </a:solidFill>
                      <a:prstDash val="solid"/>
                    </a:lnT>
                    <a:lnB w="3175">
                      <a:solidFill>
                        <a:srgbClr val="585858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</a:tr>
            </a:tbl>
          </a:graphicData>
        </a:graphic>
      </p:graphicFrame>
      <p:grpSp>
        <p:nvGrpSpPr>
          <p:cNvPr id="50" name="object 50"/>
          <p:cNvGrpSpPr/>
          <p:nvPr/>
        </p:nvGrpSpPr>
        <p:grpSpPr>
          <a:xfrm>
            <a:off x="10986389" y="4793424"/>
            <a:ext cx="795655" cy="183515"/>
            <a:chOff x="10986389" y="4793424"/>
            <a:chExt cx="795655" cy="183515"/>
          </a:xfrm>
        </p:grpSpPr>
        <p:sp>
          <p:nvSpPr>
            <p:cNvPr id="51" name="object 51"/>
            <p:cNvSpPr/>
            <p:nvPr/>
          </p:nvSpPr>
          <p:spPr>
            <a:xfrm>
              <a:off x="10987913" y="4794973"/>
              <a:ext cx="147320" cy="180340"/>
            </a:xfrm>
            <a:custGeom>
              <a:avLst/>
              <a:gdLst/>
              <a:ahLst/>
              <a:cxnLst/>
              <a:rect l="l" t="t" r="r" b="b"/>
              <a:pathLst>
                <a:path w="147320" h="180339">
                  <a:moveTo>
                    <a:pt x="147231" y="0"/>
                  </a:moveTo>
                  <a:lnTo>
                    <a:pt x="0" y="0"/>
                  </a:lnTo>
                  <a:lnTo>
                    <a:pt x="0" y="179997"/>
                  </a:lnTo>
                  <a:lnTo>
                    <a:pt x="147231" y="179997"/>
                  </a:lnTo>
                  <a:lnTo>
                    <a:pt x="147231" y="0"/>
                  </a:lnTo>
                  <a:close/>
                </a:path>
              </a:pathLst>
            </a:custGeom>
            <a:solidFill>
              <a:srgbClr val="6F2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0986389" y="4795011"/>
              <a:ext cx="795655" cy="180340"/>
            </a:xfrm>
            <a:custGeom>
              <a:avLst/>
              <a:gdLst/>
              <a:ahLst/>
              <a:cxnLst/>
              <a:rect l="l" t="t" r="r" b="b"/>
              <a:pathLst>
                <a:path w="795654" h="180339">
                  <a:moveTo>
                    <a:pt x="0" y="0"/>
                  </a:moveTo>
                  <a:lnTo>
                    <a:pt x="795146" y="0"/>
                  </a:lnTo>
                </a:path>
                <a:path w="795654" h="180339">
                  <a:moveTo>
                    <a:pt x="0" y="179958"/>
                  </a:moveTo>
                  <a:lnTo>
                    <a:pt x="795146" y="179958"/>
                  </a:lnTo>
                </a:path>
              </a:pathLst>
            </a:custGeom>
            <a:ln w="3175">
              <a:solidFill>
                <a:srgbClr val="5858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3" name="object 53"/>
          <p:cNvGrpSpPr/>
          <p:nvPr/>
        </p:nvGrpSpPr>
        <p:grpSpPr>
          <a:xfrm>
            <a:off x="2945638" y="2654554"/>
            <a:ext cx="3245485" cy="1355725"/>
            <a:chOff x="2945638" y="2654554"/>
            <a:chExt cx="3245485" cy="1355725"/>
          </a:xfrm>
        </p:grpSpPr>
        <p:sp>
          <p:nvSpPr>
            <p:cNvPr id="54" name="object 54"/>
            <p:cNvSpPr/>
            <p:nvPr/>
          </p:nvSpPr>
          <p:spPr>
            <a:xfrm>
              <a:off x="5896355" y="3607308"/>
              <a:ext cx="288290" cy="396240"/>
            </a:xfrm>
            <a:custGeom>
              <a:avLst/>
              <a:gdLst/>
              <a:ahLst/>
              <a:cxnLst/>
              <a:rect l="l" t="t" r="r" b="b"/>
              <a:pathLst>
                <a:path w="288289" h="396239">
                  <a:moveTo>
                    <a:pt x="9017" y="99060"/>
                  </a:moveTo>
                  <a:lnTo>
                    <a:pt x="0" y="99060"/>
                  </a:lnTo>
                  <a:lnTo>
                    <a:pt x="0" y="297180"/>
                  </a:lnTo>
                  <a:lnTo>
                    <a:pt x="9017" y="297180"/>
                  </a:lnTo>
                  <a:lnTo>
                    <a:pt x="9017" y="99060"/>
                  </a:lnTo>
                  <a:close/>
                </a:path>
                <a:path w="288289" h="396239">
                  <a:moveTo>
                    <a:pt x="35941" y="99060"/>
                  </a:moveTo>
                  <a:lnTo>
                    <a:pt x="18034" y="99060"/>
                  </a:lnTo>
                  <a:lnTo>
                    <a:pt x="18034" y="297180"/>
                  </a:lnTo>
                  <a:lnTo>
                    <a:pt x="35941" y="297180"/>
                  </a:lnTo>
                  <a:lnTo>
                    <a:pt x="35941" y="99060"/>
                  </a:lnTo>
                  <a:close/>
                </a:path>
                <a:path w="288289" h="396239">
                  <a:moveTo>
                    <a:pt x="144018" y="0"/>
                  </a:moveTo>
                  <a:lnTo>
                    <a:pt x="144018" y="99060"/>
                  </a:lnTo>
                  <a:lnTo>
                    <a:pt x="44958" y="99060"/>
                  </a:lnTo>
                  <a:lnTo>
                    <a:pt x="44958" y="297180"/>
                  </a:lnTo>
                  <a:lnTo>
                    <a:pt x="144018" y="297180"/>
                  </a:lnTo>
                  <a:lnTo>
                    <a:pt x="144018" y="396240"/>
                  </a:lnTo>
                  <a:lnTo>
                    <a:pt x="288036" y="198120"/>
                  </a:lnTo>
                  <a:lnTo>
                    <a:pt x="144018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5896355" y="3607308"/>
              <a:ext cx="288290" cy="396240"/>
            </a:xfrm>
            <a:custGeom>
              <a:avLst/>
              <a:gdLst/>
              <a:ahLst/>
              <a:cxnLst/>
              <a:rect l="l" t="t" r="r" b="b"/>
              <a:pathLst>
                <a:path w="288289" h="396239">
                  <a:moveTo>
                    <a:pt x="0" y="99060"/>
                  </a:moveTo>
                  <a:lnTo>
                    <a:pt x="9017" y="99060"/>
                  </a:lnTo>
                  <a:lnTo>
                    <a:pt x="9017" y="297180"/>
                  </a:lnTo>
                  <a:lnTo>
                    <a:pt x="0" y="297180"/>
                  </a:lnTo>
                  <a:lnTo>
                    <a:pt x="0" y="99060"/>
                  </a:lnTo>
                  <a:close/>
                </a:path>
                <a:path w="288289" h="396239">
                  <a:moveTo>
                    <a:pt x="18034" y="99060"/>
                  </a:moveTo>
                  <a:lnTo>
                    <a:pt x="35941" y="99060"/>
                  </a:lnTo>
                  <a:lnTo>
                    <a:pt x="35941" y="297180"/>
                  </a:lnTo>
                  <a:lnTo>
                    <a:pt x="18034" y="297180"/>
                  </a:lnTo>
                  <a:lnTo>
                    <a:pt x="18034" y="99060"/>
                  </a:lnTo>
                  <a:close/>
                </a:path>
                <a:path w="288289" h="396239">
                  <a:moveTo>
                    <a:pt x="44958" y="99060"/>
                  </a:moveTo>
                  <a:lnTo>
                    <a:pt x="144018" y="99060"/>
                  </a:lnTo>
                  <a:lnTo>
                    <a:pt x="144018" y="0"/>
                  </a:lnTo>
                  <a:lnTo>
                    <a:pt x="288036" y="198120"/>
                  </a:lnTo>
                  <a:lnTo>
                    <a:pt x="144018" y="396240"/>
                  </a:lnTo>
                  <a:lnTo>
                    <a:pt x="144018" y="297180"/>
                  </a:lnTo>
                  <a:lnTo>
                    <a:pt x="44958" y="297180"/>
                  </a:lnTo>
                  <a:lnTo>
                    <a:pt x="44958" y="99060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2951988" y="2660904"/>
              <a:ext cx="2092960" cy="349250"/>
            </a:xfrm>
            <a:custGeom>
              <a:avLst/>
              <a:gdLst/>
              <a:ahLst/>
              <a:cxnLst/>
              <a:rect l="l" t="t" r="r" b="b"/>
              <a:pathLst>
                <a:path w="2092960" h="349250">
                  <a:moveTo>
                    <a:pt x="1917953" y="0"/>
                  </a:moveTo>
                  <a:lnTo>
                    <a:pt x="0" y="0"/>
                  </a:lnTo>
                  <a:lnTo>
                    <a:pt x="0" y="348996"/>
                  </a:lnTo>
                  <a:lnTo>
                    <a:pt x="1917953" y="348996"/>
                  </a:lnTo>
                  <a:lnTo>
                    <a:pt x="2092452" y="174498"/>
                  </a:lnTo>
                  <a:lnTo>
                    <a:pt x="1917953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2951988" y="2660904"/>
              <a:ext cx="2092960" cy="349250"/>
            </a:xfrm>
            <a:custGeom>
              <a:avLst/>
              <a:gdLst/>
              <a:ahLst/>
              <a:cxnLst/>
              <a:rect l="l" t="t" r="r" b="b"/>
              <a:pathLst>
                <a:path w="2092960" h="349250">
                  <a:moveTo>
                    <a:pt x="0" y="0"/>
                  </a:moveTo>
                  <a:lnTo>
                    <a:pt x="1917953" y="0"/>
                  </a:lnTo>
                  <a:lnTo>
                    <a:pt x="2092452" y="174498"/>
                  </a:lnTo>
                  <a:lnTo>
                    <a:pt x="1917953" y="348996"/>
                  </a:lnTo>
                  <a:lnTo>
                    <a:pt x="0" y="348996"/>
                  </a:lnTo>
                  <a:lnTo>
                    <a:pt x="0" y="0"/>
                  </a:lnTo>
                  <a:close/>
                </a:path>
              </a:pathLst>
            </a:custGeom>
            <a:ln w="12699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" name="object 58"/>
          <p:cNvSpPr txBox="1"/>
          <p:nvPr/>
        </p:nvSpPr>
        <p:spPr>
          <a:xfrm>
            <a:off x="11006073" y="4822952"/>
            <a:ext cx="11303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NE</a:t>
            </a:r>
            <a:endParaRPr sz="600">
              <a:latin typeface="Carlito"/>
              <a:cs typeface="Carlito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1135232" y="4795011"/>
            <a:ext cx="167640" cy="180340"/>
          </a:xfrm>
          <a:prstGeom prst="rect">
            <a:avLst/>
          </a:prstGeom>
          <a:solidFill>
            <a:srgbClr val="FF0000"/>
          </a:solidFill>
          <a:ln w="3175">
            <a:solidFill>
              <a:srgbClr val="585858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320"/>
              </a:spcBef>
            </a:pP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1</a:t>
            </a:r>
            <a:endParaRPr sz="600">
              <a:latin typeface="Carlito"/>
              <a:cs typeface="Carlito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1302745" y="4795011"/>
            <a:ext cx="149225" cy="180340"/>
          </a:xfrm>
          <a:prstGeom prst="rect">
            <a:avLst/>
          </a:prstGeom>
          <a:solidFill>
            <a:srgbClr val="FFC000"/>
          </a:solidFill>
          <a:ln w="3175">
            <a:solidFill>
              <a:srgbClr val="585858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320"/>
              </a:spcBef>
            </a:pP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2</a:t>
            </a:r>
            <a:endParaRPr sz="600">
              <a:latin typeface="Carlito"/>
              <a:cs typeface="Carlito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1451717" y="4795011"/>
            <a:ext cx="150495" cy="180340"/>
          </a:xfrm>
          <a:prstGeom prst="rect">
            <a:avLst/>
          </a:prstGeom>
          <a:solidFill>
            <a:srgbClr val="92D050"/>
          </a:solidFill>
          <a:ln w="3175">
            <a:solidFill>
              <a:srgbClr val="585858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320"/>
              </a:spcBef>
            </a:pP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3</a:t>
            </a:r>
            <a:endParaRPr sz="600">
              <a:latin typeface="Carlito"/>
              <a:cs typeface="Carlito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1602211" y="4795011"/>
            <a:ext cx="177800" cy="180340"/>
          </a:xfrm>
          <a:prstGeom prst="rect">
            <a:avLst/>
          </a:prstGeom>
          <a:solidFill>
            <a:srgbClr val="00AF50"/>
          </a:solidFill>
          <a:ln w="3175">
            <a:solidFill>
              <a:srgbClr val="585858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320"/>
              </a:spcBef>
            </a:pPr>
            <a:r>
              <a:rPr sz="600" b="1" dirty="0">
                <a:solidFill>
                  <a:srgbClr val="FFFFFF"/>
                </a:solidFill>
                <a:latin typeface="Carlito"/>
                <a:cs typeface="Carlito"/>
              </a:rPr>
              <a:t>4</a:t>
            </a:r>
            <a:endParaRPr sz="600">
              <a:latin typeface="Carlito"/>
              <a:cs typeface="Carlito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1051285" y="2702814"/>
            <a:ext cx="756285" cy="360045"/>
          </a:xfrm>
          <a:prstGeom prst="rect">
            <a:avLst/>
          </a:prstGeom>
          <a:solidFill>
            <a:srgbClr val="538235"/>
          </a:solidFill>
          <a:ln w="19050">
            <a:solidFill>
              <a:srgbClr val="385622"/>
            </a:solidFill>
          </a:ln>
        </p:spPr>
        <p:txBody>
          <a:bodyPr vert="horz" wrap="square" lIns="0" tIns="86995" rIns="0" bIns="0" rtlCol="0">
            <a:spAutoFit/>
          </a:bodyPr>
          <a:lstStyle/>
          <a:p>
            <a:pPr marL="237490">
              <a:lnSpc>
                <a:spcPct val="100000"/>
              </a:lnSpc>
              <a:spcBef>
                <a:spcPts val="685"/>
              </a:spcBef>
            </a:pPr>
            <a:r>
              <a:rPr sz="1100" b="1" dirty="0">
                <a:solidFill>
                  <a:srgbClr val="CFAEE7"/>
                </a:solidFill>
                <a:latin typeface="Carlito"/>
                <a:cs typeface="Carlito"/>
              </a:rPr>
              <a:t>E31a</a:t>
            </a:r>
            <a:endParaRPr sz="1100">
              <a:latin typeface="Carlito"/>
              <a:cs typeface="Carlito"/>
            </a:endParaRPr>
          </a:p>
        </p:txBody>
      </p:sp>
      <p:grpSp>
        <p:nvGrpSpPr>
          <p:cNvPr id="64" name="object 64"/>
          <p:cNvGrpSpPr/>
          <p:nvPr/>
        </p:nvGrpSpPr>
        <p:grpSpPr>
          <a:xfrm>
            <a:off x="9250426" y="1455166"/>
            <a:ext cx="1273175" cy="374015"/>
            <a:chOff x="9250426" y="1455166"/>
            <a:chExt cx="1273175" cy="374015"/>
          </a:xfrm>
        </p:grpSpPr>
        <p:sp>
          <p:nvSpPr>
            <p:cNvPr id="65" name="object 65"/>
            <p:cNvSpPr/>
            <p:nvPr/>
          </p:nvSpPr>
          <p:spPr>
            <a:xfrm>
              <a:off x="9256776" y="1461516"/>
              <a:ext cx="1260475" cy="361315"/>
            </a:xfrm>
            <a:custGeom>
              <a:avLst/>
              <a:gdLst/>
              <a:ahLst/>
              <a:cxnLst/>
              <a:rect l="l" t="t" r="r" b="b"/>
              <a:pathLst>
                <a:path w="1260475" h="361314">
                  <a:moveTo>
                    <a:pt x="1079753" y="0"/>
                  </a:moveTo>
                  <a:lnTo>
                    <a:pt x="0" y="0"/>
                  </a:lnTo>
                  <a:lnTo>
                    <a:pt x="0" y="361188"/>
                  </a:lnTo>
                  <a:lnTo>
                    <a:pt x="1079753" y="361188"/>
                  </a:lnTo>
                  <a:lnTo>
                    <a:pt x="1260348" y="180594"/>
                  </a:lnTo>
                  <a:lnTo>
                    <a:pt x="1079753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9256776" y="1461516"/>
              <a:ext cx="1260475" cy="361315"/>
            </a:xfrm>
            <a:custGeom>
              <a:avLst/>
              <a:gdLst/>
              <a:ahLst/>
              <a:cxnLst/>
              <a:rect l="l" t="t" r="r" b="b"/>
              <a:pathLst>
                <a:path w="1260475" h="361314">
                  <a:moveTo>
                    <a:pt x="0" y="0"/>
                  </a:moveTo>
                  <a:lnTo>
                    <a:pt x="1079753" y="0"/>
                  </a:lnTo>
                  <a:lnTo>
                    <a:pt x="1260348" y="180594"/>
                  </a:lnTo>
                  <a:lnTo>
                    <a:pt x="1079753" y="361188"/>
                  </a:lnTo>
                  <a:lnTo>
                    <a:pt x="0" y="361188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7" name="object 67"/>
          <p:cNvSpPr txBox="1"/>
          <p:nvPr/>
        </p:nvSpPr>
        <p:spPr>
          <a:xfrm>
            <a:off x="9403460" y="1439418"/>
            <a:ext cx="880744" cy="3917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-1905" algn="ctr">
              <a:lnSpc>
                <a:spcPct val="100000"/>
              </a:lnSpc>
              <a:spcBef>
                <a:spcPts val="105"/>
              </a:spcBef>
            </a:pPr>
            <a:r>
              <a:rPr sz="800" spc="-5" dirty="0">
                <a:latin typeface="Carlito"/>
                <a:cs typeface="Carlito"/>
              </a:rPr>
              <a:t>Compétences  mobilisées et</a:t>
            </a:r>
            <a:r>
              <a:rPr sz="800" spc="-30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savoirs  convoqués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1036045" y="3958590"/>
            <a:ext cx="756285" cy="360045"/>
          </a:xfrm>
          <a:prstGeom prst="rect">
            <a:avLst/>
          </a:prstGeom>
          <a:solidFill>
            <a:srgbClr val="6FAC46"/>
          </a:solidFill>
          <a:ln w="19050">
            <a:solidFill>
              <a:srgbClr val="385622"/>
            </a:solidFill>
          </a:ln>
        </p:spPr>
        <p:txBody>
          <a:bodyPr vert="horz" wrap="square" lIns="0" tIns="86995" rIns="0" bIns="0" rtlCol="0">
            <a:spAutoFit/>
          </a:bodyPr>
          <a:lstStyle/>
          <a:p>
            <a:pPr marL="234315">
              <a:lnSpc>
                <a:spcPct val="100000"/>
              </a:lnSpc>
              <a:spcBef>
                <a:spcPts val="685"/>
              </a:spcBef>
            </a:pPr>
            <a:r>
              <a:rPr sz="1100" b="1" dirty="0">
                <a:solidFill>
                  <a:srgbClr val="6F2F9F"/>
                </a:solidFill>
                <a:latin typeface="Carlito"/>
                <a:cs typeface="Carlito"/>
              </a:rPr>
              <a:t>E31b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11495531" y="2271522"/>
            <a:ext cx="114300" cy="432434"/>
          </a:xfrm>
          <a:custGeom>
            <a:avLst/>
            <a:gdLst/>
            <a:ahLst/>
            <a:cxnLst/>
            <a:rect l="l" t="t" r="r" b="b"/>
            <a:pathLst>
              <a:path w="114300" h="432435">
                <a:moveTo>
                  <a:pt x="38100" y="317753"/>
                </a:moveTo>
                <a:lnTo>
                  <a:pt x="0" y="317753"/>
                </a:lnTo>
                <a:lnTo>
                  <a:pt x="57150" y="432053"/>
                </a:lnTo>
                <a:lnTo>
                  <a:pt x="104775" y="336803"/>
                </a:lnTo>
                <a:lnTo>
                  <a:pt x="38100" y="336803"/>
                </a:lnTo>
                <a:lnTo>
                  <a:pt x="38100" y="317753"/>
                </a:lnTo>
                <a:close/>
              </a:path>
              <a:path w="114300" h="432435">
                <a:moveTo>
                  <a:pt x="76200" y="0"/>
                </a:moveTo>
                <a:lnTo>
                  <a:pt x="38100" y="0"/>
                </a:lnTo>
                <a:lnTo>
                  <a:pt x="38100" y="336803"/>
                </a:lnTo>
                <a:lnTo>
                  <a:pt x="76200" y="336803"/>
                </a:lnTo>
                <a:lnTo>
                  <a:pt x="76200" y="0"/>
                </a:lnTo>
                <a:close/>
              </a:path>
              <a:path w="114300" h="432435">
                <a:moveTo>
                  <a:pt x="114300" y="317753"/>
                </a:moveTo>
                <a:lnTo>
                  <a:pt x="76200" y="317753"/>
                </a:lnTo>
                <a:lnTo>
                  <a:pt x="76200" y="336803"/>
                </a:lnTo>
                <a:lnTo>
                  <a:pt x="104775" y="336803"/>
                </a:lnTo>
                <a:lnTo>
                  <a:pt x="114300" y="317753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1623547" y="4312158"/>
            <a:ext cx="114300" cy="432434"/>
          </a:xfrm>
          <a:custGeom>
            <a:avLst/>
            <a:gdLst/>
            <a:ahLst/>
            <a:cxnLst/>
            <a:rect l="l" t="t" r="r" b="b"/>
            <a:pathLst>
              <a:path w="114300" h="432435">
                <a:moveTo>
                  <a:pt x="76200" y="95250"/>
                </a:moveTo>
                <a:lnTo>
                  <a:pt x="38100" y="95250"/>
                </a:lnTo>
                <a:lnTo>
                  <a:pt x="38100" y="432054"/>
                </a:lnTo>
                <a:lnTo>
                  <a:pt x="76200" y="432054"/>
                </a:lnTo>
                <a:lnTo>
                  <a:pt x="76200" y="95250"/>
                </a:lnTo>
                <a:close/>
              </a:path>
              <a:path w="114300" h="432435">
                <a:moveTo>
                  <a:pt x="57150" y="0"/>
                </a:moveTo>
                <a:lnTo>
                  <a:pt x="0" y="114300"/>
                </a:lnTo>
                <a:lnTo>
                  <a:pt x="38100" y="114300"/>
                </a:lnTo>
                <a:lnTo>
                  <a:pt x="38100" y="95250"/>
                </a:lnTo>
                <a:lnTo>
                  <a:pt x="104775" y="95250"/>
                </a:lnTo>
                <a:lnTo>
                  <a:pt x="57150" y="0"/>
                </a:lnTo>
                <a:close/>
              </a:path>
              <a:path w="114300" h="432435">
                <a:moveTo>
                  <a:pt x="104775" y="95250"/>
                </a:moveTo>
                <a:lnTo>
                  <a:pt x="76200" y="95250"/>
                </a:lnTo>
                <a:lnTo>
                  <a:pt x="76200" y="114300"/>
                </a:lnTo>
                <a:lnTo>
                  <a:pt x="114300" y="114300"/>
                </a:lnTo>
                <a:lnTo>
                  <a:pt x="104775" y="9525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1" name="object 71"/>
          <p:cNvGrpSpPr/>
          <p:nvPr/>
        </p:nvGrpSpPr>
        <p:grpSpPr>
          <a:xfrm>
            <a:off x="10547350" y="1462786"/>
            <a:ext cx="1264285" cy="372745"/>
            <a:chOff x="10547350" y="1462786"/>
            <a:chExt cx="1264285" cy="372745"/>
          </a:xfrm>
        </p:grpSpPr>
        <p:sp>
          <p:nvSpPr>
            <p:cNvPr id="72" name="object 72"/>
            <p:cNvSpPr/>
            <p:nvPr/>
          </p:nvSpPr>
          <p:spPr>
            <a:xfrm>
              <a:off x="10553700" y="1469136"/>
              <a:ext cx="1251585" cy="360045"/>
            </a:xfrm>
            <a:custGeom>
              <a:avLst/>
              <a:gdLst/>
              <a:ahLst/>
              <a:cxnLst/>
              <a:rect l="l" t="t" r="r" b="b"/>
              <a:pathLst>
                <a:path w="1251584" h="360044">
                  <a:moveTo>
                    <a:pt x="1071372" y="0"/>
                  </a:moveTo>
                  <a:lnTo>
                    <a:pt x="0" y="0"/>
                  </a:lnTo>
                  <a:lnTo>
                    <a:pt x="0" y="359663"/>
                  </a:lnTo>
                  <a:lnTo>
                    <a:pt x="1071372" y="359663"/>
                  </a:lnTo>
                  <a:lnTo>
                    <a:pt x="1251203" y="179831"/>
                  </a:lnTo>
                  <a:lnTo>
                    <a:pt x="1071372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10553700" y="1469136"/>
              <a:ext cx="1251585" cy="360045"/>
            </a:xfrm>
            <a:custGeom>
              <a:avLst/>
              <a:gdLst/>
              <a:ahLst/>
              <a:cxnLst/>
              <a:rect l="l" t="t" r="r" b="b"/>
              <a:pathLst>
                <a:path w="1251584" h="360044">
                  <a:moveTo>
                    <a:pt x="0" y="0"/>
                  </a:moveTo>
                  <a:lnTo>
                    <a:pt x="1071372" y="0"/>
                  </a:lnTo>
                  <a:lnTo>
                    <a:pt x="1251203" y="179831"/>
                  </a:lnTo>
                  <a:lnTo>
                    <a:pt x="1071372" y="359663"/>
                  </a:lnTo>
                  <a:lnTo>
                    <a:pt x="0" y="359663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4" name="object 74"/>
          <p:cNvSpPr txBox="1"/>
          <p:nvPr/>
        </p:nvSpPr>
        <p:spPr>
          <a:xfrm>
            <a:off x="10734547" y="1536319"/>
            <a:ext cx="7931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latin typeface="Trebuchet MS"/>
                <a:cs typeface="Trebuchet MS"/>
              </a:rPr>
              <a:t>É</a:t>
            </a:r>
            <a:r>
              <a:rPr sz="1200" spc="-110" dirty="0">
                <a:latin typeface="Trebuchet MS"/>
                <a:cs typeface="Trebuchet MS"/>
              </a:rPr>
              <a:t>V</a:t>
            </a:r>
            <a:r>
              <a:rPr sz="1200" spc="-80" dirty="0">
                <a:latin typeface="Trebuchet MS"/>
                <a:cs typeface="Trebuchet MS"/>
              </a:rPr>
              <a:t>A</a:t>
            </a:r>
            <a:r>
              <a:rPr sz="1200" spc="-114" dirty="0">
                <a:latin typeface="Trebuchet MS"/>
                <a:cs typeface="Trebuchet MS"/>
              </a:rPr>
              <a:t>L</a:t>
            </a:r>
            <a:r>
              <a:rPr sz="1200" spc="-50" dirty="0">
                <a:latin typeface="Trebuchet MS"/>
                <a:cs typeface="Trebuchet MS"/>
              </a:rPr>
              <a:t>U</a:t>
            </a:r>
            <a:r>
              <a:rPr sz="1200" spc="-150" dirty="0">
                <a:latin typeface="Trebuchet MS"/>
                <a:cs typeface="Trebuchet MS"/>
              </a:rPr>
              <a:t>A</a:t>
            </a:r>
            <a:r>
              <a:rPr sz="1200" spc="-125" dirty="0">
                <a:latin typeface="Trebuchet MS"/>
                <a:cs typeface="Trebuchet MS"/>
              </a:rPr>
              <a:t>T</a:t>
            </a:r>
            <a:r>
              <a:rPr sz="1200" spc="-50" dirty="0">
                <a:latin typeface="Trebuchet MS"/>
                <a:cs typeface="Trebuchet MS"/>
              </a:rPr>
              <a:t>I</a:t>
            </a:r>
            <a:r>
              <a:rPr sz="1200" spc="-20" dirty="0">
                <a:latin typeface="Trebuchet MS"/>
                <a:cs typeface="Trebuchet MS"/>
              </a:rPr>
              <a:t>ON</a:t>
            </a:r>
            <a:endParaRPr sz="1200">
              <a:latin typeface="Trebuchet MS"/>
              <a:cs typeface="Trebuchet MS"/>
            </a:endParaRPr>
          </a:p>
        </p:txBody>
      </p:sp>
      <p:grpSp>
        <p:nvGrpSpPr>
          <p:cNvPr id="75" name="object 75"/>
          <p:cNvGrpSpPr/>
          <p:nvPr/>
        </p:nvGrpSpPr>
        <p:grpSpPr>
          <a:xfrm>
            <a:off x="10256519" y="2839847"/>
            <a:ext cx="1781810" cy="3578860"/>
            <a:chOff x="10256519" y="2839847"/>
            <a:chExt cx="1781810" cy="3578860"/>
          </a:xfrm>
        </p:grpSpPr>
        <p:sp>
          <p:nvSpPr>
            <p:cNvPr id="76" name="object 76"/>
            <p:cNvSpPr/>
            <p:nvPr/>
          </p:nvSpPr>
          <p:spPr>
            <a:xfrm>
              <a:off x="12023597" y="2870454"/>
              <a:ext cx="0" cy="3348354"/>
            </a:xfrm>
            <a:custGeom>
              <a:avLst/>
              <a:gdLst/>
              <a:ahLst/>
              <a:cxnLst/>
              <a:rect l="l" t="t" r="r" b="b"/>
              <a:pathLst>
                <a:path h="3348354">
                  <a:moveTo>
                    <a:pt x="0" y="0"/>
                  </a:moveTo>
                  <a:lnTo>
                    <a:pt x="0" y="3347999"/>
                  </a:lnTo>
                </a:path>
              </a:pathLst>
            </a:custGeom>
            <a:ln w="28575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11519153" y="6212586"/>
              <a:ext cx="504190" cy="0"/>
            </a:xfrm>
            <a:custGeom>
              <a:avLst/>
              <a:gdLst/>
              <a:ahLst/>
              <a:cxnLst/>
              <a:rect l="l" t="t" r="r" b="b"/>
              <a:pathLst>
                <a:path w="504190">
                  <a:moveTo>
                    <a:pt x="0" y="0"/>
                  </a:moveTo>
                  <a:lnTo>
                    <a:pt x="504063" y="0"/>
                  </a:lnTo>
                </a:path>
              </a:pathLst>
            </a:custGeom>
            <a:ln w="28575">
              <a:solidFill>
                <a:srgbClr val="38562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11790171" y="2839847"/>
              <a:ext cx="230124" cy="85725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10256519" y="6042660"/>
              <a:ext cx="1259598" cy="375704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0" name="object 80"/>
          <p:cNvSpPr txBox="1"/>
          <p:nvPr/>
        </p:nvSpPr>
        <p:spPr>
          <a:xfrm>
            <a:off x="10340720" y="6067755"/>
            <a:ext cx="10388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rlito"/>
                <a:cs typeface="Carlito"/>
              </a:rPr>
              <a:t>UNITÉ</a:t>
            </a:r>
            <a:r>
              <a:rPr sz="1800" b="1" spc="-25" dirty="0">
                <a:latin typeface="Carlito"/>
                <a:cs typeface="Carlito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U31</a:t>
            </a:r>
            <a:endParaRPr sz="1600">
              <a:latin typeface="Arial"/>
              <a:cs typeface="Arial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11762740" y="4092447"/>
            <a:ext cx="302260" cy="85725"/>
          </a:xfrm>
          <a:custGeom>
            <a:avLst/>
            <a:gdLst/>
            <a:ahLst/>
            <a:cxnLst/>
            <a:rect l="l" t="t" r="r" b="b"/>
            <a:pathLst>
              <a:path w="302259" h="85725">
                <a:moveTo>
                  <a:pt x="42925" y="0"/>
                </a:moveTo>
                <a:lnTo>
                  <a:pt x="0" y="42925"/>
                </a:lnTo>
                <a:lnTo>
                  <a:pt x="42925" y="85725"/>
                </a:lnTo>
                <a:lnTo>
                  <a:pt x="71500" y="57150"/>
                </a:lnTo>
                <a:lnTo>
                  <a:pt x="42925" y="57150"/>
                </a:lnTo>
                <a:lnTo>
                  <a:pt x="42925" y="28575"/>
                </a:lnTo>
                <a:lnTo>
                  <a:pt x="71416" y="28575"/>
                </a:lnTo>
                <a:lnTo>
                  <a:pt x="42925" y="0"/>
                </a:lnTo>
                <a:close/>
              </a:path>
              <a:path w="302259" h="85725">
                <a:moveTo>
                  <a:pt x="258952" y="0"/>
                </a:moveTo>
                <a:lnTo>
                  <a:pt x="242226" y="3385"/>
                </a:lnTo>
                <a:lnTo>
                  <a:pt x="228584" y="12604"/>
                </a:lnTo>
                <a:lnTo>
                  <a:pt x="219394" y="26253"/>
                </a:lnTo>
                <a:lnTo>
                  <a:pt x="216026" y="42925"/>
                </a:lnTo>
                <a:lnTo>
                  <a:pt x="219394" y="59578"/>
                </a:lnTo>
                <a:lnTo>
                  <a:pt x="228584" y="73183"/>
                </a:lnTo>
                <a:lnTo>
                  <a:pt x="242226" y="82359"/>
                </a:lnTo>
                <a:lnTo>
                  <a:pt x="258952" y="85725"/>
                </a:lnTo>
                <a:lnTo>
                  <a:pt x="275605" y="82359"/>
                </a:lnTo>
                <a:lnTo>
                  <a:pt x="289210" y="73183"/>
                </a:lnTo>
                <a:lnTo>
                  <a:pt x="298386" y="59578"/>
                </a:lnTo>
                <a:lnTo>
                  <a:pt x="298877" y="57150"/>
                </a:lnTo>
                <a:lnTo>
                  <a:pt x="258952" y="57150"/>
                </a:lnTo>
                <a:lnTo>
                  <a:pt x="258952" y="28575"/>
                </a:lnTo>
                <a:lnTo>
                  <a:pt x="298855" y="28575"/>
                </a:lnTo>
                <a:lnTo>
                  <a:pt x="298386" y="26253"/>
                </a:lnTo>
                <a:lnTo>
                  <a:pt x="289210" y="12604"/>
                </a:lnTo>
                <a:lnTo>
                  <a:pt x="275605" y="3385"/>
                </a:lnTo>
                <a:lnTo>
                  <a:pt x="258952" y="0"/>
                </a:lnTo>
                <a:close/>
              </a:path>
              <a:path w="302259" h="85725">
                <a:moveTo>
                  <a:pt x="71416" y="28575"/>
                </a:moveTo>
                <a:lnTo>
                  <a:pt x="42925" y="28575"/>
                </a:lnTo>
                <a:lnTo>
                  <a:pt x="42925" y="57150"/>
                </a:lnTo>
                <a:lnTo>
                  <a:pt x="71500" y="57150"/>
                </a:lnTo>
                <a:lnTo>
                  <a:pt x="85725" y="42925"/>
                </a:lnTo>
                <a:lnTo>
                  <a:pt x="71416" y="28575"/>
                </a:lnTo>
                <a:close/>
              </a:path>
              <a:path w="302259" h="85725">
                <a:moveTo>
                  <a:pt x="218925" y="28575"/>
                </a:moveTo>
                <a:lnTo>
                  <a:pt x="71416" y="28575"/>
                </a:lnTo>
                <a:lnTo>
                  <a:pt x="85725" y="42925"/>
                </a:lnTo>
                <a:lnTo>
                  <a:pt x="71500" y="57150"/>
                </a:lnTo>
                <a:lnTo>
                  <a:pt x="218903" y="57150"/>
                </a:lnTo>
                <a:lnTo>
                  <a:pt x="216026" y="42925"/>
                </a:lnTo>
                <a:lnTo>
                  <a:pt x="218925" y="28575"/>
                </a:lnTo>
                <a:close/>
              </a:path>
              <a:path w="302259" h="85725">
                <a:moveTo>
                  <a:pt x="298855" y="28575"/>
                </a:moveTo>
                <a:lnTo>
                  <a:pt x="258952" y="28575"/>
                </a:lnTo>
                <a:lnTo>
                  <a:pt x="258952" y="57150"/>
                </a:lnTo>
                <a:lnTo>
                  <a:pt x="298877" y="57150"/>
                </a:lnTo>
                <a:lnTo>
                  <a:pt x="301751" y="42925"/>
                </a:lnTo>
                <a:lnTo>
                  <a:pt x="298855" y="28575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2" name="object 82"/>
          <p:cNvGrpSpPr/>
          <p:nvPr/>
        </p:nvGrpSpPr>
        <p:grpSpPr>
          <a:xfrm>
            <a:off x="6171946" y="1456689"/>
            <a:ext cx="3067050" cy="372745"/>
            <a:chOff x="6171946" y="1456689"/>
            <a:chExt cx="3067050" cy="372745"/>
          </a:xfrm>
        </p:grpSpPr>
        <p:sp>
          <p:nvSpPr>
            <p:cNvPr id="83" name="object 83"/>
            <p:cNvSpPr/>
            <p:nvPr/>
          </p:nvSpPr>
          <p:spPr>
            <a:xfrm>
              <a:off x="6178296" y="1463039"/>
              <a:ext cx="3054350" cy="360045"/>
            </a:xfrm>
            <a:custGeom>
              <a:avLst/>
              <a:gdLst/>
              <a:ahLst/>
              <a:cxnLst/>
              <a:rect l="l" t="t" r="r" b="b"/>
              <a:pathLst>
                <a:path w="3054350" h="360044">
                  <a:moveTo>
                    <a:pt x="2874263" y="0"/>
                  </a:moveTo>
                  <a:lnTo>
                    <a:pt x="0" y="0"/>
                  </a:lnTo>
                  <a:lnTo>
                    <a:pt x="0" y="359663"/>
                  </a:lnTo>
                  <a:lnTo>
                    <a:pt x="2874263" y="359663"/>
                  </a:lnTo>
                  <a:lnTo>
                    <a:pt x="3054096" y="179832"/>
                  </a:lnTo>
                  <a:lnTo>
                    <a:pt x="2874263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6178296" y="1463039"/>
              <a:ext cx="3054350" cy="360045"/>
            </a:xfrm>
            <a:custGeom>
              <a:avLst/>
              <a:gdLst/>
              <a:ahLst/>
              <a:cxnLst/>
              <a:rect l="l" t="t" r="r" b="b"/>
              <a:pathLst>
                <a:path w="3054350" h="360044">
                  <a:moveTo>
                    <a:pt x="0" y="0"/>
                  </a:moveTo>
                  <a:lnTo>
                    <a:pt x="2874263" y="0"/>
                  </a:lnTo>
                  <a:lnTo>
                    <a:pt x="3054096" y="179832"/>
                  </a:lnTo>
                  <a:lnTo>
                    <a:pt x="2874263" y="359663"/>
                  </a:lnTo>
                  <a:lnTo>
                    <a:pt x="0" y="359663"/>
                  </a:lnTo>
                  <a:lnTo>
                    <a:pt x="0" y="0"/>
                  </a:lnTo>
                  <a:close/>
                </a:path>
              </a:pathLst>
            </a:custGeom>
            <a:ln w="12699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5" name="object 85"/>
          <p:cNvSpPr txBox="1"/>
          <p:nvPr/>
        </p:nvSpPr>
        <p:spPr>
          <a:xfrm>
            <a:off x="6251828" y="1553971"/>
            <a:ext cx="285496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404040"/>
                </a:solidFill>
                <a:latin typeface="Carlito"/>
                <a:cs typeface="Carlito"/>
              </a:rPr>
              <a:t>Activité/Tâches </a:t>
            </a:r>
            <a:r>
              <a:rPr sz="900" dirty="0">
                <a:solidFill>
                  <a:srgbClr val="404040"/>
                </a:solidFill>
                <a:latin typeface="Carlito"/>
                <a:cs typeface="Carlito"/>
              </a:rPr>
              <a:t>- </a:t>
            </a:r>
            <a:r>
              <a:rPr sz="900" spc="-5" dirty="0">
                <a:solidFill>
                  <a:srgbClr val="404040"/>
                </a:solidFill>
                <a:latin typeface="Carlito"/>
                <a:cs typeface="Carlito"/>
              </a:rPr>
              <a:t>Questionnement </a:t>
            </a:r>
            <a:r>
              <a:rPr sz="900" spc="-55" dirty="0">
                <a:solidFill>
                  <a:srgbClr val="404040"/>
                </a:solidFill>
                <a:latin typeface="Arial"/>
                <a:cs typeface="Arial"/>
              </a:rPr>
              <a:t>– </a:t>
            </a:r>
            <a:r>
              <a:rPr sz="900" spc="-5" dirty="0">
                <a:solidFill>
                  <a:srgbClr val="404040"/>
                </a:solidFill>
                <a:latin typeface="Carlito"/>
                <a:cs typeface="Carlito"/>
              </a:rPr>
              <a:t>Cheminement </a:t>
            </a:r>
            <a:r>
              <a:rPr sz="900" dirty="0">
                <a:solidFill>
                  <a:srgbClr val="404040"/>
                </a:solidFill>
                <a:latin typeface="Carlito"/>
                <a:cs typeface="Carlito"/>
              </a:rPr>
              <a:t>-</a:t>
            </a:r>
            <a:r>
              <a:rPr sz="900" spc="10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900" spc="-5" dirty="0">
                <a:solidFill>
                  <a:srgbClr val="404040"/>
                </a:solidFill>
                <a:latin typeface="Carlito"/>
                <a:cs typeface="Carlito"/>
              </a:rPr>
              <a:t>Guidage</a:t>
            </a:r>
            <a:endParaRPr sz="900">
              <a:latin typeface="Carlito"/>
              <a:cs typeface="Carlito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623817" y="2727198"/>
            <a:ext cx="16129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35" dirty="0">
                <a:latin typeface="Trebuchet MS"/>
                <a:cs typeface="Trebuchet MS"/>
              </a:rPr>
              <a:t>è</a:t>
            </a:r>
            <a:r>
              <a:rPr sz="800" spc="-50" dirty="0">
                <a:latin typeface="Trebuchet MS"/>
                <a:cs typeface="Trebuchet MS"/>
              </a:rPr>
              <a:t>r</a:t>
            </a:r>
            <a:r>
              <a:rPr sz="800" spc="-40" dirty="0">
                <a:latin typeface="Trebuchet MS"/>
                <a:cs typeface="Trebuchet MS"/>
              </a:rPr>
              <a:t>e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546094" y="2722626"/>
            <a:ext cx="91884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3365" algn="l"/>
              </a:tabLst>
            </a:pPr>
            <a:r>
              <a:rPr sz="1200" spc="-25" dirty="0">
                <a:latin typeface="Trebuchet MS"/>
                <a:cs typeface="Trebuchet MS"/>
              </a:rPr>
              <a:t>1	</a:t>
            </a:r>
            <a:r>
              <a:rPr sz="1200" spc="-70" dirty="0">
                <a:latin typeface="Trebuchet MS"/>
                <a:cs typeface="Trebuchet MS"/>
              </a:rPr>
              <a:t>SITUATION</a:t>
            </a:r>
            <a:endParaRPr sz="1200">
              <a:latin typeface="Trebuchet MS"/>
              <a:cs typeface="Trebuchet MS"/>
            </a:endParaRPr>
          </a:p>
        </p:txBody>
      </p:sp>
      <p:grpSp>
        <p:nvGrpSpPr>
          <p:cNvPr id="88" name="object 88"/>
          <p:cNvGrpSpPr/>
          <p:nvPr/>
        </p:nvGrpSpPr>
        <p:grpSpPr>
          <a:xfrm>
            <a:off x="2945638" y="4521453"/>
            <a:ext cx="2073275" cy="361950"/>
            <a:chOff x="2945638" y="4521453"/>
            <a:chExt cx="2073275" cy="361950"/>
          </a:xfrm>
        </p:grpSpPr>
        <p:sp>
          <p:nvSpPr>
            <p:cNvPr id="89" name="object 89"/>
            <p:cNvSpPr/>
            <p:nvPr/>
          </p:nvSpPr>
          <p:spPr>
            <a:xfrm>
              <a:off x="2951988" y="4527803"/>
              <a:ext cx="2060575" cy="349250"/>
            </a:xfrm>
            <a:custGeom>
              <a:avLst/>
              <a:gdLst/>
              <a:ahLst/>
              <a:cxnLst/>
              <a:rect l="l" t="t" r="r" b="b"/>
              <a:pathLst>
                <a:path w="2060575" h="349250">
                  <a:moveTo>
                    <a:pt x="1885950" y="0"/>
                  </a:moveTo>
                  <a:lnTo>
                    <a:pt x="0" y="0"/>
                  </a:lnTo>
                  <a:lnTo>
                    <a:pt x="0" y="348996"/>
                  </a:lnTo>
                  <a:lnTo>
                    <a:pt x="1885950" y="348996"/>
                  </a:lnTo>
                  <a:lnTo>
                    <a:pt x="2060448" y="174498"/>
                  </a:lnTo>
                  <a:lnTo>
                    <a:pt x="188595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2951988" y="4527803"/>
              <a:ext cx="2060575" cy="349250"/>
            </a:xfrm>
            <a:custGeom>
              <a:avLst/>
              <a:gdLst/>
              <a:ahLst/>
              <a:cxnLst/>
              <a:rect l="l" t="t" r="r" b="b"/>
              <a:pathLst>
                <a:path w="2060575" h="349250">
                  <a:moveTo>
                    <a:pt x="0" y="0"/>
                  </a:moveTo>
                  <a:lnTo>
                    <a:pt x="1885950" y="0"/>
                  </a:lnTo>
                  <a:lnTo>
                    <a:pt x="2060448" y="174498"/>
                  </a:lnTo>
                  <a:lnTo>
                    <a:pt x="1885950" y="348996"/>
                  </a:lnTo>
                  <a:lnTo>
                    <a:pt x="0" y="348996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1" name="object 91"/>
          <p:cNvSpPr txBox="1"/>
          <p:nvPr/>
        </p:nvSpPr>
        <p:spPr>
          <a:xfrm>
            <a:off x="3481451" y="4590033"/>
            <a:ext cx="10147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spc="-35" dirty="0">
                <a:latin typeface="Trebuchet MS"/>
                <a:cs typeface="Trebuchet MS"/>
              </a:rPr>
              <a:t>2</a:t>
            </a:r>
            <a:r>
              <a:rPr sz="1200" spc="-52" baseline="24305" dirty="0">
                <a:latin typeface="Trebuchet MS"/>
                <a:cs typeface="Trebuchet MS"/>
              </a:rPr>
              <a:t>ème</a:t>
            </a:r>
            <a:r>
              <a:rPr sz="1200" spc="-97" baseline="24305" dirty="0">
                <a:latin typeface="Trebuchet MS"/>
                <a:cs typeface="Trebuchet MS"/>
              </a:rPr>
              <a:t> </a:t>
            </a:r>
            <a:r>
              <a:rPr sz="1200" spc="-65" dirty="0">
                <a:latin typeface="Trebuchet MS"/>
                <a:cs typeface="Trebuchet MS"/>
              </a:rPr>
              <a:t>SITUATION</a:t>
            </a:r>
            <a:endParaRPr sz="1200">
              <a:latin typeface="Trebuchet MS"/>
              <a:cs typeface="Trebuchet MS"/>
            </a:endParaRPr>
          </a:p>
        </p:txBody>
      </p:sp>
      <p:graphicFrame>
        <p:nvGraphicFramePr>
          <p:cNvPr id="92" name="object 92"/>
          <p:cNvGraphicFramePr>
            <a:graphicFrameLocks noGrp="1"/>
          </p:cNvGraphicFramePr>
          <p:nvPr/>
        </p:nvGraphicFramePr>
        <p:xfrm>
          <a:off x="6984618" y="1939067"/>
          <a:ext cx="2052320" cy="6004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600"/>
                <a:gridCol w="1823720"/>
              </a:tblGrid>
              <a:tr h="116935">
                <a:tc>
                  <a:txBody>
                    <a:bodyPr/>
                    <a:lstStyle/>
                    <a:p>
                      <a:pPr marL="5080" algn="ctr">
                        <a:lnSpc>
                          <a:spcPts val="805"/>
                        </a:lnSpc>
                      </a:pPr>
                      <a:r>
                        <a:rPr sz="700" spc="-5" dirty="0">
                          <a:latin typeface="Carlito"/>
                          <a:cs typeface="Carlito"/>
                        </a:rPr>
                        <a:t>A2T1</a:t>
                      </a:r>
                      <a:endParaRPr sz="7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solidFill>
                      <a:srgbClr val="6FAC46"/>
                    </a:solidFill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805"/>
                        </a:lnSpc>
                      </a:pPr>
                      <a:r>
                        <a:rPr sz="700" spc="-5" dirty="0">
                          <a:latin typeface="Carlito"/>
                          <a:cs typeface="Carlito"/>
                        </a:rPr>
                        <a:t>Réceptionner et vérifier la</a:t>
                      </a:r>
                      <a:r>
                        <a:rPr sz="700" spc="8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700" spc="-5" dirty="0">
                          <a:latin typeface="Carlito"/>
                          <a:cs typeface="Carlito"/>
                        </a:rPr>
                        <a:t>livraison</a:t>
                      </a:r>
                      <a:endParaRPr sz="7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</a:tr>
              <a:tr h="116790">
                <a:tc>
                  <a:txBody>
                    <a:bodyPr/>
                    <a:lstStyle/>
                    <a:p>
                      <a:pPr marL="5080" algn="ctr">
                        <a:lnSpc>
                          <a:spcPts val="805"/>
                        </a:lnSpc>
                      </a:pPr>
                      <a:r>
                        <a:rPr sz="700" spc="-5" dirty="0">
                          <a:latin typeface="Carlito"/>
                          <a:cs typeface="Carlito"/>
                        </a:rPr>
                        <a:t>A2T2</a:t>
                      </a:r>
                      <a:endParaRPr sz="7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solidFill>
                      <a:srgbClr val="6FAC46"/>
                    </a:solidFill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805"/>
                        </a:lnSpc>
                      </a:pPr>
                      <a:r>
                        <a:rPr sz="700" spc="-10" dirty="0">
                          <a:latin typeface="Carlito"/>
                          <a:cs typeface="Carlito"/>
                        </a:rPr>
                        <a:t>Implanter </a:t>
                      </a:r>
                      <a:r>
                        <a:rPr sz="700" spc="-5" dirty="0">
                          <a:latin typeface="Carlito"/>
                          <a:cs typeface="Carlito"/>
                        </a:rPr>
                        <a:t>les </a:t>
                      </a:r>
                      <a:r>
                        <a:rPr sz="700" spc="-10" dirty="0">
                          <a:latin typeface="Carlito"/>
                          <a:cs typeface="Carlito"/>
                        </a:rPr>
                        <a:t>appareils </a:t>
                      </a:r>
                      <a:r>
                        <a:rPr sz="700" spc="-5" dirty="0">
                          <a:latin typeface="Carlito"/>
                          <a:cs typeface="Carlito"/>
                        </a:rPr>
                        <a:t>et les</a:t>
                      </a:r>
                      <a:r>
                        <a:rPr sz="70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700" spc="-5" dirty="0">
                          <a:latin typeface="Carlito"/>
                          <a:cs typeface="Carlito"/>
                        </a:rPr>
                        <a:t>accessoires</a:t>
                      </a:r>
                      <a:endParaRPr sz="7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</a:tr>
              <a:tr h="128524">
                <a:tc>
                  <a:txBody>
                    <a:bodyPr/>
                    <a:lstStyle/>
                    <a:p>
                      <a:pPr marL="11430" algn="ctr">
                        <a:lnSpc>
                          <a:spcPts val="810"/>
                        </a:lnSpc>
                      </a:pPr>
                      <a:r>
                        <a:rPr sz="700" dirty="0">
                          <a:latin typeface="Carlito"/>
                          <a:cs typeface="Carlito"/>
                        </a:rPr>
                        <a:t>A</a:t>
                      </a:r>
                      <a:r>
                        <a:rPr sz="700" spc="-5" dirty="0">
                          <a:latin typeface="Carlito"/>
                          <a:cs typeface="Carlito"/>
                        </a:rPr>
                        <a:t>2T</a:t>
                      </a:r>
                      <a:r>
                        <a:rPr sz="700" dirty="0">
                          <a:latin typeface="Carlito"/>
                          <a:cs typeface="Carlito"/>
                        </a:rPr>
                        <a:t>3</a:t>
                      </a:r>
                      <a:endParaRPr sz="7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solidFill>
                      <a:srgbClr val="6FAC46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810"/>
                        </a:lnSpc>
                      </a:pPr>
                      <a:r>
                        <a:rPr sz="700" spc="-5" dirty="0">
                          <a:latin typeface="Carlito"/>
                          <a:cs typeface="Carlito"/>
                        </a:rPr>
                        <a:t>Réaliser les réseaux</a:t>
                      </a:r>
                      <a:r>
                        <a:rPr sz="700" spc="4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700" spc="-10" dirty="0">
                          <a:latin typeface="Carlito"/>
                          <a:cs typeface="Carlito"/>
                        </a:rPr>
                        <a:t>fluidiques</a:t>
                      </a:r>
                      <a:endParaRPr sz="7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</a:tr>
              <a:tr h="130175">
                <a:tc>
                  <a:txBody>
                    <a:bodyPr/>
                    <a:lstStyle/>
                    <a:p>
                      <a:pPr marL="5080" algn="ctr">
                        <a:lnSpc>
                          <a:spcPts val="810"/>
                        </a:lnSpc>
                      </a:pPr>
                      <a:r>
                        <a:rPr sz="700" spc="-5" dirty="0">
                          <a:latin typeface="Carlito"/>
                          <a:cs typeface="Carlito"/>
                        </a:rPr>
                        <a:t>A2T4</a:t>
                      </a:r>
                      <a:endParaRPr sz="7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solidFill>
                      <a:srgbClr val="6FAC46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810"/>
                        </a:lnSpc>
                      </a:pPr>
                      <a:r>
                        <a:rPr sz="700" spc="-5" dirty="0">
                          <a:latin typeface="Carlito"/>
                          <a:cs typeface="Carlito"/>
                        </a:rPr>
                        <a:t>Câbler, raccorder les </a:t>
                      </a:r>
                      <a:r>
                        <a:rPr sz="700" spc="-10" dirty="0">
                          <a:latin typeface="Carlito"/>
                          <a:cs typeface="Carlito"/>
                        </a:rPr>
                        <a:t>équipements</a:t>
                      </a:r>
                      <a:r>
                        <a:rPr sz="700" spc="1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700" spc="-5" dirty="0">
                          <a:latin typeface="Carlito"/>
                          <a:cs typeface="Carlito"/>
                        </a:rPr>
                        <a:t>électriques</a:t>
                      </a:r>
                      <a:endParaRPr sz="7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</a:tr>
              <a:tr h="107999">
                <a:tc>
                  <a:txBody>
                    <a:bodyPr/>
                    <a:lstStyle/>
                    <a:p>
                      <a:pPr marR="4445" algn="ctr">
                        <a:lnSpc>
                          <a:spcPts val="750"/>
                        </a:lnSpc>
                      </a:pPr>
                      <a:r>
                        <a:rPr sz="700" dirty="0">
                          <a:latin typeface="Carlito"/>
                          <a:cs typeface="Carlito"/>
                        </a:rPr>
                        <a:t>A</a:t>
                      </a:r>
                      <a:r>
                        <a:rPr sz="700" spc="-5" dirty="0">
                          <a:latin typeface="Carlito"/>
                          <a:cs typeface="Carlito"/>
                        </a:rPr>
                        <a:t>2T</a:t>
                      </a:r>
                      <a:r>
                        <a:rPr sz="700" dirty="0">
                          <a:latin typeface="Carlito"/>
                          <a:cs typeface="Carlito"/>
                        </a:rPr>
                        <a:t>5</a:t>
                      </a:r>
                      <a:endParaRPr sz="7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solidFill>
                      <a:srgbClr val="6FAC46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750"/>
                        </a:lnSpc>
                      </a:pPr>
                      <a:r>
                        <a:rPr sz="700" spc="-5" dirty="0">
                          <a:latin typeface="Carlito"/>
                          <a:cs typeface="Carlito"/>
                        </a:rPr>
                        <a:t>Câbler, raccorder les </a:t>
                      </a:r>
                      <a:r>
                        <a:rPr sz="700" spc="-10" dirty="0">
                          <a:latin typeface="Carlito"/>
                          <a:cs typeface="Carlito"/>
                        </a:rPr>
                        <a:t>équipements</a:t>
                      </a:r>
                      <a:r>
                        <a:rPr sz="700" spc="1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700" spc="-5" dirty="0">
                          <a:latin typeface="Carlito"/>
                          <a:cs typeface="Carlito"/>
                        </a:rPr>
                        <a:t>électriques</a:t>
                      </a:r>
                      <a:endParaRPr sz="7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93" name="object 93"/>
          <p:cNvSpPr txBox="1"/>
          <p:nvPr/>
        </p:nvSpPr>
        <p:spPr>
          <a:xfrm>
            <a:off x="533400" y="5579364"/>
            <a:ext cx="504825" cy="181610"/>
          </a:xfrm>
          <a:prstGeom prst="rect">
            <a:avLst/>
          </a:prstGeom>
          <a:solidFill>
            <a:srgbClr val="FFD966"/>
          </a:solidFill>
        </p:spPr>
        <p:txBody>
          <a:bodyPr vert="horz" wrap="square" lIns="0" tIns="27940" rIns="0" bIns="0" rtlCol="0">
            <a:spAutoFit/>
          </a:bodyPr>
          <a:lstStyle/>
          <a:p>
            <a:pPr marL="96520">
              <a:lnSpc>
                <a:spcPct val="100000"/>
              </a:lnSpc>
              <a:spcBef>
                <a:spcPts val="220"/>
              </a:spcBef>
            </a:pPr>
            <a:r>
              <a:rPr sz="8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rlito"/>
                <a:cs typeface="Carlito"/>
                <a:hlinkClick r:id="rId11"/>
              </a:rPr>
              <a:t>ADEME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1129283" y="5582411"/>
            <a:ext cx="504825" cy="180340"/>
          </a:xfrm>
          <a:prstGeom prst="rect">
            <a:avLst/>
          </a:prstGeom>
          <a:solidFill>
            <a:srgbClr val="FFD966"/>
          </a:solidFill>
        </p:spPr>
        <p:txBody>
          <a:bodyPr vert="horz" wrap="square" lIns="0" tIns="39370" rIns="0" bIns="0" rtlCol="0">
            <a:spAutoFit/>
          </a:bodyPr>
          <a:lstStyle/>
          <a:p>
            <a:pPr marL="160020">
              <a:lnSpc>
                <a:spcPct val="100000"/>
              </a:lnSpc>
              <a:spcBef>
                <a:spcPts val="310"/>
              </a:spcBef>
            </a:pPr>
            <a:r>
              <a:rPr sz="8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rlito"/>
                <a:cs typeface="Carlito"/>
                <a:hlinkClick r:id="rId12"/>
              </a:rPr>
              <a:t>AQC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334772" y="5400802"/>
            <a:ext cx="193040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5" dirty="0">
                <a:latin typeface="Trebuchet MS"/>
                <a:cs typeface="Trebuchet MS"/>
              </a:rPr>
              <a:t>Exemples</a:t>
            </a:r>
            <a:r>
              <a:rPr sz="800" spc="-80" dirty="0">
                <a:latin typeface="Trebuchet MS"/>
                <a:cs typeface="Trebuchet MS"/>
              </a:rPr>
              <a:t> </a:t>
            </a:r>
            <a:r>
              <a:rPr sz="800" spc="-35" dirty="0">
                <a:latin typeface="Trebuchet MS"/>
                <a:cs typeface="Trebuchet MS"/>
              </a:rPr>
              <a:t>de</a:t>
            </a:r>
            <a:r>
              <a:rPr sz="800" spc="-75" dirty="0">
                <a:latin typeface="Trebuchet MS"/>
                <a:cs typeface="Trebuchet MS"/>
              </a:rPr>
              <a:t> </a:t>
            </a:r>
            <a:r>
              <a:rPr sz="800" spc="-35" dirty="0">
                <a:latin typeface="Trebuchet MS"/>
                <a:cs typeface="Trebuchet MS"/>
              </a:rPr>
              <a:t>sites</a:t>
            </a:r>
            <a:r>
              <a:rPr sz="800" spc="-65" dirty="0">
                <a:latin typeface="Trebuchet MS"/>
                <a:cs typeface="Trebuchet MS"/>
              </a:rPr>
              <a:t> </a:t>
            </a:r>
            <a:r>
              <a:rPr sz="800" spc="-30" dirty="0">
                <a:latin typeface="Trebuchet MS"/>
                <a:cs typeface="Trebuchet MS"/>
              </a:rPr>
              <a:t>ressources</a:t>
            </a:r>
            <a:r>
              <a:rPr sz="800" spc="-90" dirty="0">
                <a:latin typeface="Trebuchet MS"/>
                <a:cs typeface="Trebuchet MS"/>
              </a:rPr>
              <a:t> </a:t>
            </a:r>
            <a:r>
              <a:rPr sz="800" spc="-30" dirty="0">
                <a:latin typeface="Trebuchet MS"/>
                <a:cs typeface="Trebuchet MS"/>
              </a:rPr>
              <a:t>(non</a:t>
            </a:r>
            <a:r>
              <a:rPr sz="800" spc="-95" dirty="0">
                <a:latin typeface="Trebuchet MS"/>
                <a:cs typeface="Trebuchet MS"/>
              </a:rPr>
              <a:t> </a:t>
            </a:r>
            <a:r>
              <a:rPr sz="800" spc="-40" dirty="0">
                <a:latin typeface="Trebuchet MS"/>
                <a:cs typeface="Trebuchet MS"/>
              </a:rPr>
              <a:t>exhaustifs)</a:t>
            </a:r>
            <a:r>
              <a:rPr sz="800" spc="-95" dirty="0">
                <a:latin typeface="Trebuchet MS"/>
                <a:cs typeface="Trebuchet MS"/>
              </a:rPr>
              <a:t> </a:t>
            </a:r>
            <a:r>
              <a:rPr sz="800" spc="-85" dirty="0">
                <a:latin typeface="Trebuchet MS"/>
                <a:cs typeface="Trebuchet MS"/>
              </a:rPr>
              <a:t>: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7227316" y="4895722"/>
            <a:ext cx="199390" cy="213360"/>
          </a:xfrm>
          <a:custGeom>
            <a:avLst/>
            <a:gdLst/>
            <a:ahLst/>
            <a:cxnLst/>
            <a:rect l="l" t="t" r="r" b="b"/>
            <a:pathLst>
              <a:path w="199390" h="213360">
                <a:moveTo>
                  <a:pt x="199047" y="0"/>
                </a:moveTo>
                <a:lnTo>
                  <a:pt x="0" y="0"/>
                </a:lnTo>
                <a:lnTo>
                  <a:pt x="0" y="213359"/>
                </a:lnTo>
                <a:lnTo>
                  <a:pt x="199047" y="213359"/>
                </a:lnTo>
                <a:lnTo>
                  <a:pt x="199047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97" name="object 97"/>
          <p:cNvGraphicFramePr>
            <a:graphicFrameLocks noGrp="1"/>
          </p:cNvGraphicFramePr>
          <p:nvPr/>
        </p:nvGraphicFramePr>
        <p:xfrm>
          <a:off x="7227316" y="4895722"/>
          <a:ext cx="1914525" cy="3580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755"/>
                <a:gridCol w="1715770"/>
              </a:tblGrid>
              <a:tr h="250013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700" dirty="0">
                          <a:latin typeface="Carlito"/>
                          <a:cs typeface="Carlito"/>
                        </a:rPr>
                        <a:t>A</a:t>
                      </a:r>
                      <a:r>
                        <a:rPr sz="700" spc="-5" dirty="0">
                          <a:latin typeface="Carlito"/>
                          <a:cs typeface="Carlito"/>
                        </a:rPr>
                        <a:t>3T</a:t>
                      </a:r>
                      <a:r>
                        <a:rPr sz="700" dirty="0">
                          <a:latin typeface="Carlito"/>
                          <a:cs typeface="Carlito"/>
                        </a:rPr>
                        <a:t>1</a:t>
                      </a:r>
                      <a:endParaRPr sz="700">
                        <a:latin typeface="Carlito"/>
                        <a:cs typeface="Carlito"/>
                      </a:endParaRPr>
                    </a:p>
                  </a:txBody>
                  <a:tcPr marL="0" marR="0" marT="49530" marB="0">
                    <a:solidFill>
                      <a:srgbClr val="6FAC46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810"/>
                        </a:lnSpc>
                      </a:pPr>
                      <a:r>
                        <a:rPr sz="700" spc="-5" dirty="0">
                          <a:latin typeface="Carlito"/>
                          <a:cs typeface="Carlito"/>
                        </a:rPr>
                        <a:t>Réaliser les opérations </a:t>
                      </a:r>
                      <a:r>
                        <a:rPr sz="700" spc="-10" dirty="0">
                          <a:latin typeface="Carlito"/>
                          <a:cs typeface="Carlito"/>
                        </a:rPr>
                        <a:t>préalables </a:t>
                      </a:r>
                      <a:r>
                        <a:rPr sz="700" spc="-5" dirty="0">
                          <a:latin typeface="Carlito"/>
                          <a:cs typeface="Carlito"/>
                        </a:rPr>
                        <a:t>à la</a:t>
                      </a:r>
                      <a:r>
                        <a:rPr sz="700" spc="14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700" spc="-5" dirty="0">
                          <a:latin typeface="Carlito"/>
                          <a:cs typeface="Carlito"/>
                        </a:rPr>
                        <a:t>mise</a:t>
                      </a:r>
                      <a:endParaRPr sz="700">
                        <a:latin typeface="Carlito"/>
                        <a:cs typeface="Carlito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700" spc="-35" dirty="0">
                          <a:latin typeface="Arial"/>
                          <a:cs typeface="Arial"/>
                        </a:rPr>
                        <a:t>en </a:t>
                      </a:r>
                      <a:r>
                        <a:rPr sz="700" spc="-40" dirty="0">
                          <a:latin typeface="Arial"/>
                          <a:cs typeface="Arial"/>
                        </a:rPr>
                        <a:t>service de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15" dirty="0">
                          <a:latin typeface="Arial"/>
                          <a:cs typeface="Arial"/>
                        </a:rPr>
                        <a:t>l’installation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07999">
                <a:tc>
                  <a:txBody>
                    <a:bodyPr/>
                    <a:lstStyle/>
                    <a:p>
                      <a:pPr marL="1905" algn="ctr">
                        <a:lnSpc>
                          <a:spcPts val="750"/>
                        </a:lnSpc>
                      </a:pPr>
                      <a:r>
                        <a:rPr sz="700" dirty="0">
                          <a:latin typeface="Carlito"/>
                          <a:cs typeface="Carlito"/>
                        </a:rPr>
                        <a:t>A</a:t>
                      </a:r>
                      <a:r>
                        <a:rPr sz="700" spc="-5" dirty="0">
                          <a:latin typeface="Carlito"/>
                          <a:cs typeface="Carlito"/>
                        </a:rPr>
                        <a:t>3T</a:t>
                      </a:r>
                      <a:r>
                        <a:rPr sz="700" dirty="0">
                          <a:latin typeface="Carlito"/>
                          <a:cs typeface="Carlito"/>
                        </a:rPr>
                        <a:t>2</a:t>
                      </a:r>
                      <a:endParaRPr sz="7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solidFill>
                      <a:srgbClr val="6FAC46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750"/>
                        </a:lnSpc>
                      </a:pPr>
                      <a:r>
                        <a:rPr sz="700" spc="-45" dirty="0">
                          <a:latin typeface="Arial"/>
                          <a:cs typeface="Arial"/>
                        </a:rPr>
                        <a:t>Réaliser </a:t>
                      </a:r>
                      <a:r>
                        <a:rPr sz="700" spc="-30" dirty="0">
                          <a:latin typeface="Arial"/>
                          <a:cs typeface="Arial"/>
                        </a:rPr>
                        <a:t>la </a:t>
                      </a:r>
                      <a:r>
                        <a:rPr sz="700" spc="-40" dirty="0">
                          <a:latin typeface="Arial"/>
                          <a:cs typeface="Arial"/>
                        </a:rPr>
                        <a:t>mise </a:t>
                      </a:r>
                      <a:r>
                        <a:rPr sz="700" spc="-35" dirty="0">
                          <a:latin typeface="Arial"/>
                          <a:cs typeface="Arial"/>
                        </a:rPr>
                        <a:t>en </a:t>
                      </a:r>
                      <a:r>
                        <a:rPr sz="700" spc="-40" dirty="0">
                          <a:latin typeface="Arial"/>
                          <a:cs typeface="Arial"/>
                        </a:rPr>
                        <a:t>service de</a:t>
                      </a:r>
                      <a:r>
                        <a:rPr sz="7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15" dirty="0">
                          <a:latin typeface="Arial"/>
                          <a:cs typeface="Arial"/>
                        </a:rPr>
                        <a:t>l’installation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98" name="object 98"/>
          <p:cNvGraphicFramePr>
            <a:graphicFrameLocks noGrp="1"/>
          </p:cNvGraphicFramePr>
          <p:nvPr/>
        </p:nvGraphicFramePr>
        <p:xfrm>
          <a:off x="9235376" y="1837689"/>
          <a:ext cx="1711324" cy="34941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"/>
                <a:gridCol w="168275"/>
                <a:gridCol w="168275"/>
                <a:gridCol w="168275"/>
                <a:gridCol w="168275"/>
                <a:gridCol w="168275"/>
                <a:gridCol w="168275"/>
                <a:gridCol w="182880"/>
                <a:gridCol w="208915"/>
                <a:gridCol w="195579"/>
              </a:tblGrid>
              <a:tr h="269494">
                <a:tc gridSpan="8">
                  <a:txBody>
                    <a:bodyPr/>
                    <a:lstStyle/>
                    <a:p>
                      <a:pPr marL="47625" marR="130175">
                        <a:lnSpc>
                          <a:spcPct val="101699"/>
                        </a:lnSpc>
                        <a:spcBef>
                          <a:spcPts val="75"/>
                        </a:spcBef>
                      </a:pPr>
                      <a:r>
                        <a:rPr sz="800" b="1" spc="-5" dirty="0">
                          <a:solidFill>
                            <a:srgbClr val="CFAEE7"/>
                          </a:solidFill>
                          <a:latin typeface="Carlito"/>
                          <a:cs typeface="Carlito"/>
                        </a:rPr>
                        <a:t>C4 </a:t>
                      </a:r>
                      <a:r>
                        <a:rPr sz="800" b="1" dirty="0">
                          <a:solidFill>
                            <a:srgbClr val="CFAEE7"/>
                          </a:solidFill>
                          <a:latin typeface="Carlito"/>
                          <a:cs typeface="Carlito"/>
                        </a:rPr>
                        <a:t>: </a:t>
                      </a:r>
                      <a:r>
                        <a:rPr sz="700" spc="-10" dirty="0">
                          <a:solidFill>
                            <a:srgbClr val="CFAEE7"/>
                          </a:solidFill>
                          <a:latin typeface="Carlito"/>
                          <a:cs typeface="Carlito"/>
                        </a:rPr>
                        <a:t>Organiser </a:t>
                      </a:r>
                      <a:r>
                        <a:rPr sz="700" spc="-5" dirty="0">
                          <a:solidFill>
                            <a:srgbClr val="CFAEE7"/>
                          </a:solidFill>
                          <a:latin typeface="Carlito"/>
                          <a:cs typeface="Carlito"/>
                        </a:rPr>
                        <a:t>et sécuriser son  intervention</a:t>
                      </a:r>
                      <a:endParaRPr sz="7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R w="12700">
                      <a:solidFill>
                        <a:srgbClr val="585858"/>
                      </a:solidFill>
                      <a:prstDash val="solid"/>
                    </a:lnR>
                    <a:lnB w="12700">
                      <a:solidFill>
                        <a:srgbClr val="585858"/>
                      </a:solidFill>
                      <a:prstDash val="solid"/>
                    </a:lnB>
                    <a:solidFill>
                      <a:srgbClr val="53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ACTIONS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175" marB="0" vert="vert270">
                    <a:lnL w="12700" cap="flat" cmpd="sng" algn="ctr">
                      <a:solidFill>
                        <a:srgbClr val="5858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 rowSpan="21">
                  <a:txBody>
                    <a:bodyPr/>
                    <a:lstStyle/>
                    <a:p>
                      <a:pPr marL="98044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50" spc="-114" dirty="0">
                          <a:latin typeface="Arial"/>
                          <a:cs typeface="Arial"/>
                        </a:rPr>
                        <a:t>INDICATEUR</a:t>
                      </a:r>
                      <a:r>
                        <a:rPr sz="105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0" dirty="0">
                          <a:latin typeface="Arial"/>
                          <a:cs typeface="Arial"/>
                        </a:rPr>
                        <a:t>D’ÉVALUATION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8415" marB="0" vert="vert27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</a:tr>
              <a:tr h="91439">
                <a:tc gridSpan="8">
                  <a:txBody>
                    <a:bodyPr/>
                    <a:lstStyle/>
                    <a:p>
                      <a:pPr marL="357505">
                        <a:lnSpc>
                          <a:spcPts val="620"/>
                        </a:lnSpc>
                      </a:pPr>
                      <a:r>
                        <a:rPr sz="6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SAVOIRS ASSOCI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É</a:t>
                      </a:r>
                      <a:r>
                        <a:rPr sz="6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  <a:solidFill>
                      <a:srgbClr val="FF7B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 vert="vert270">
                    <a:lnL w="12700">
                      <a:solidFill>
                        <a:srgbClr val="538235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8415" marB="0" vert="vert27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</a:tr>
              <a:tr h="105410">
                <a:tc>
                  <a:txBody>
                    <a:bodyPr/>
                    <a:lstStyle/>
                    <a:p>
                      <a:pPr marL="22225" algn="ctr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S1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algn="ctr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S2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S3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S4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algn="ctr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S5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S6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S7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S8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 vert="vert270">
                    <a:lnL w="12700">
                      <a:solidFill>
                        <a:srgbClr val="538235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8415" marB="0" vert="vert27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</a:tr>
              <a:tr h="276225">
                <a:tc gridSpan="8">
                  <a:txBody>
                    <a:bodyPr/>
                    <a:lstStyle/>
                    <a:p>
                      <a:pPr marL="44450" marR="471170">
                        <a:lnSpc>
                          <a:spcPct val="101699"/>
                        </a:lnSpc>
                        <a:spcBef>
                          <a:spcPts val="130"/>
                        </a:spcBef>
                      </a:pPr>
                      <a:r>
                        <a:rPr sz="800" b="1" spc="-5" dirty="0">
                          <a:solidFill>
                            <a:srgbClr val="CFAEE7"/>
                          </a:solidFill>
                          <a:latin typeface="Carlito"/>
                          <a:cs typeface="Carlito"/>
                        </a:rPr>
                        <a:t>C5 </a:t>
                      </a:r>
                      <a:r>
                        <a:rPr sz="800" b="1" dirty="0">
                          <a:solidFill>
                            <a:srgbClr val="CFAEE7"/>
                          </a:solidFill>
                          <a:latin typeface="Carlito"/>
                          <a:cs typeface="Carlito"/>
                        </a:rPr>
                        <a:t>: </a:t>
                      </a:r>
                      <a:r>
                        <a:rPr sz="700" spc="-5" dirty="0">
                          <a:solidFill>
                            <a:srgbClr val="CFAEE7"/>
                          </a:solidFill>
                          <a:latin typeface="Carlito"/>
                          <a:cs typeface="Carlito"/>
                        </a:rPr>
                        <a:t>Réceptionner</a:t>
                      </a:r>
                      <a:r>
                        <a:rPr sz="700" spc="-50" dirty="0">
                          <a:solidFill>
                            <a:srgbClr val="CFAEE7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700" spc="-5" dirty="0">
                          <a:solidFill>
                            <a:srgbClr val="CFAEE7"/>
                          </a:solidFill>
                          <a:latin typeface="Carlito"/>
                          <a:cs typeface="Carlito"/>
                        </a:rPr>
                        <a:t>les  </a:t>
                      </a:r>
                      <a:r>
                        <a:rPr sz="700" spc="-10" dirty="0">
                          <a:solidFill>
                            <a:srgbClr val="CFAEE7"/>
                          </a:solidFill>
                          <a:latin typeface="Carlito"/>
                          <a:cs typeface="Carlito"/>
                        </a:rPr>
                        <a:t>approvisionnements</a:t>
                      </a:r>
                      <a:endParaRPr sz="700">
                        <a:latin typeface="Carlito"/>
                        <a:cs typeface="Carlito"/>
                      </a:endParaRPr>
                    </a:p>
                  </a:txBody>
                  <a:tcPr marL="0" marR="0" marT="16510" marB="0"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  <a:solidFill>
                      <a:srgbClr val="53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 vert="vert270">
                    <a:lnL w="12700">
                      <a:solidFill>
                        <a:srgbClr val="538235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8415" marB="0" vert="vert27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</a:tr>
              <a:tr h="91439">
                <a:tc gridSpan="8">
                  <a:txBody>
                    <a:bodyPr/>
                    <a:lstStyle/>
                    <a:p>
                      <a:pPr marL="354330">
                        <a:lnSpc>
                          <a:spcPts val="620"/>
                        </a:lnSpc>
                      </a:pPr>
                      <a:r>
                        <a:rPr sz="6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SAVOIRS ASSOCI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É</a:t>
                      </a:r>
                      <a:r>
                        <a:rPr sz="6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  <a:solidFill>
                      <a:srgbClr val="FF7B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 vert="vert270">
                    <a:lnL w="12700">
                      <a:solidFill>
                        <a:srgbClr val="538235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8415" marB="0" vert="vert27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</a:tr>
              <a:tr h="105537">
                <a:tc>
                  <a:txBody>
                    <a:bodyPr/>
                    <a:lstStyle/>
                    <a:p>
                      <a:pPr marL="16510" algn="ctr">
                        <a:lnSpc>
                          <a:spcPts val="690"/>
                        </a:lnSpc>
                      </a:pPr>
                      <a:r>
                        <a:rPr sz="600" spc="-5" dirty="0">
                          <a:latin typeface="Carlito"/>
                          <a:cs typeface="Carlito"/>
                        </a:rPr>
                        <a:t>S1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ts val="690"/>
                        </a:lnSpc>
                      </a:pPr>
                      <a:r>
                        <a:rPr sz="600" spc="-5" dirty="0">
                          <a:latin typeface="Carlito"/>
                          <a:cs typeface="Carlito"/>
                        </a:rPr>
                        <a:t>S2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ts val="690"/>
                        </a:lnSpc>
                      </a:pPr>
                      <a:r>
                        <a:rPr sz="600" spc="-5" dirty="0">
                          <a:latin typeface="Carlito"/>
                          <a:cs typeface="Carlito"/>
                        </a:rPr>
                        <a:t>S3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L="17780" algn="ctr">
                        <a:lnSpc>
                          <a:spcPts val="690"/>
                        </a:lnSpc>
                      </a:pPr>
                      <a:r>
                        <a:rPr sz="600" spc="-5" dirty="0">
                          <a:latin typeface="Carlito"/>
                          <a:cs typeface="Carlito"/>
                        </a:rPr>
                        <a:t>S4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ts val="690"/>
                        </a:lnSpc>
                      </a:pPr>
                      <a:r>
                        <a:rPr sz="600" spc="-5" dirty="0">
                          <a:latin typeface="Carlito"/>
                          <a:cs typeface="Carlito"/>
                        </a:rPr>
                        <a:t>S5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ts val="690"/>
                        </a:lnSpc>
                      </a:pPr>
                      <a:r>
                        <a:rPr sz="600" spc="-5" dirty="0">
                          <a:latin typeface="Carlito"/>
                          <a:cs typeface="Carlito"/>
                        </a:rPr>
                        <a:t>S6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ts val="690"/>
                        </a:lnSpc>
                      </a:pPr>
                      <a:r>
                        <a:rPr sz="600" spc="-5" dirty="0">
                          <a:latin typeface="Carlito"/>
                          <a:cs typeface="Carlito"/>
                        </a:rPr>
                        <a:t>S7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ts val="690"/>
                        </a:lnSpc>
                      </a:pPr>
                      <a:r>
                        <a:rPr sz="600" spc="-5" dirty="0">
                          <a:latin typeface="Carlito"/>
                          <a:cs typeface="Carlito"/>
                        </a:rPr>
                        <a:t>S8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 vert="vert270">
                    <a:lnL w="12700">
                      <a:solidFill>
                        <a:srgbClr val="538235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8415" marB="0" vert="vert27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</a:tr>
              <a:tr h="385952">
                <a:tc gridSpan="8">
                  <a:txBody>
                    <a:bodyPr/>
                    <a:lstStyle/>
                    <a:p>
                      <a:pPr marL="44450" marR="98425">
                        <a:lnSpc>
                          <a:spcPct val="100800"/>
                        </a:lnSpc>
                        <a:spcBef>
                          <a:spcPts val="180"/>
                        </a:spcBef>
                      </a:pPr>
                      <a:r>
                        <a:rPr sz="800" b="1" spc="-5" dirty="0">
                          <a:solidFill>
                            <a:srgbClr val="CFAEE7"/>
                          </a:solidFill>
                          <a:latin typeface="Carlito"/>
                          <a:cs typeface="Carlito"/>
                        </a:rPr>
                        <a:t>C6 </a:t>
                      </a:r>
                      <a:r>
                        <a:rPr sz="800" b="1" dirty="0">
                          <a:solidFill>
                            <a:srgbClr val="CFAEE7"/>
                          </a:solidFill>
                          <a:latin typeface="Carlito"/>
                          <a:cs typeface="Carlito"/>
                        </a:rPr>
                        <a:t>: </a:t>
                      </a:r>
                      <a:r>
                        <a:rPr sz="700" spc="-5" dirty="0">
                          <a:solidFill>
                            <a:srgbClr val="CFAEE7"/>
                          </a:solidFill>
                          <a:latin typeface="Carlito"/>
                          <a:cs typeface="Carlito"/>
                        </a:rPr>
                        <a:t>Réaliser </a:t>
                      </a:r>
                      <a:r>
                        <a:rPr sz="700" spc="-10" dirty="0">
                          <a:solidFill>
                            <a:srgbClr val="CFAEE7"/>
                          </a:solidFill>
                          <a:latin typeface="Carlito"/>
                          <a:cs typeface="Carlito"/>
                        </a:rPr>
                        <a:t>une </a:t>
                      </a:r>
                      <a:r>
                        <a:rPr sz="700" spc="-5" dirty="0">
                          <a:solidFill>
                            <a:srgbClr val="CFAEE7"/>
                          </a:solidFill>
                          <a:latin typeface="Carlito"/>
                          <a:cs typeface="Carlito"/>
                        </a:rPr>
                        <a:t>installation en  </a:t>
                      </a:r>
                      <a:r>
                        <a:rPr sz="700" spc="-10" dirty="0">
                          <a:solidFill>
                            <a:srgbClr val="CFAEE7"/>
                          </a:solidFill>
                          <a:latin typeface="Carlito"/>
                          <a:cs typeface="Carlito"/>
                        </a:rPr>
                        <a:t>adoptant une attitude  </a:t>
                      </a:r>
                      <a:r>
                        <a:rPr sz="700" spc="-5" dirty="0">
                          <a:solidFill>
                            <a:srgbClr val="CFAEE7"/>
                          </a:solidFill>
                          <a:latin typeface="Carlito"/>
                          <a:cs typeface="Carlito"/>
                        </a:rPr>
                        <a:t>écoresponsable</a:t>
                      </a:r>
                      <a:endParaRPr sz="700">
                        <a:latin typeface="Carlito"/>
                        <a:cs typeface="Carlito"/>
                      </a:endParaRPr>
                    </a:p>
                  </a:txBody>
                  <a:tcPr marL="0" marR="0" marT="22860" marB="0"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  <a:solidFill>
                      <a:srgbClr val="53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 vert="vert270">
                    <a:lnL w="12700">
                      <a:solidFill>
                        <a:srgbClr val="538235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8415" marB="0" vert="vert27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</a:tr>
              <a:tr h="91439">
                <a:tc gridSpan="8">
                  <a:txBody>
                    <a:bodyPr/>
                    <a:lstStyle/>
                    <a:p>
                      <a:pPr marL="354330">
                        <a:lnSpc>
                          <a:spcPts val="620"/>
                        </a:lnSpc>
                      </a:pPr>
                      <a:r>
                        <a:rPr sz="6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SAVOIRS ASSOCI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É</a:t>
                      </a:r>
                      <a:r>
                        <a:rPr sz="6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  <a:solidFill>
                      <a:srgbClr val="FF7B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 vert="vert270">
                    <a:lnL w="12700">
                      <a:solidFill>
                        <a:srgbClr val="538235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8415" marB="0" vert="vert27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</a:tr>
              <a:tr h="118681">
                <a:tc>
                  <a:txBody>
                    <a:bodyPr/>
                    <a:lstStyle/>
                    <a:p>
                      <a:pPr marL="16510" algn="ctr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S1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S2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S3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80" algn="ctr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S4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S5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S6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S7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S8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 vert="vert270">
                    <a:lnL w="12700">
                      <a:solidFill>
                        <a:srgbClr val="538235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8415" marB="0" vert="vert27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</a:tr>
              <a:tr h="240537">
                <a:tc gridSpan="8">
                  <a:txBody>
                    <a:bodyPr/>
                    <a:lstStyle/>
                    <a:p>
                      <a:pPr marL="34925" marR="29972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700" b="1" spc="-5" dirty="0">
                          <a:solidFill>
                            <a:srgbClr val="6F2F9F"/>
                          </a:solidFill>
                          <a:latin typeface="Carlito"/>
                          <a:cs typeface="Carlito"/>
                        </a:rPr>
                        <a:t>C7 : Mettre en service une  installation</a:t>
                      </a:r>
                      <a:endParaRPr sz="7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12700">
                      <a:solidFill>
                        <a:srgbClr val="538235"/>
                      </a:solidFill>
                      <a:prstDash val="solid"/>
                    </a:lnL>
                    <a:lnR w="12700">
                      <a:solidFill>
                        <a:srgbClr val="538235"/>
                      </a:solidFill>
                      <a:prstDash val="solid"/>
                    </a:lnR>
                    <a:lnT w="12700">
                      <a:solidFill>
                        <a:srgbClr val="538235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 vert="vert270">
                    <a:lnL w="12700">
                      <a:solidFill>
                        <a:srgbClr val="538235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8415" marB="0" vert="vert27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</a:tr>
              <a:tr h="105346">
                <a:tc gridSpan="8">
                  <a:txBody>
                    <a:bodyPr/>
                    <a:lstStyle/>
                    <a:p>
                      <a:pPr marL="345440">
                        <a:lnSpc>
                          <a:spcPts val="650"/>
                        </a:lnSpc>
                        <a:spcBef>
                          <a:spcPts val="80"/>
                        </a:spcBef>
                      </a:pPr>
                      <a:r>
                        <a:rPr sz="6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SAVOIRS ASSOCI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É</a:t>
                      </a:r>
                      <a:r>
                        <a:rPr sz="6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38235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  <a:solidFill>
                      <a:srgbClr val="FF7B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 vert="vert270">
                    <a:lnL w="12700">
                      <a:solidFill>
                        <a:srgbClr val="538235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8415" marB="0" vert="vert27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</a:tr>
              <a:tr h="122936">
                <a:tc>
                  <a:txBody>
                    <a:bodyPr/>
                    <a:lstStyle/>
                    <a:p>
                      <a:pPr algn="ctr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S1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S2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S3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S4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S5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S6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S7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S8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 vert="vert270">
                    <a:lnL w="12700">
                      <a:solidFill>
                        <a:srgbClr val="538235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8415" marB="0" vert="vert27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</a:tr>
              <a:tr h="244792">
                <a:tc gridSpan="8">
                  <a:txBody>
                    <a:bodyPr/>
                    <a:lstStyle/>
                    <a:p>
                      <a:pPr marL="30480" marR="30734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700" b="1" spc="-5" dirty="0">
                          <a:solidFill>
                            <a:srgbClr val="6F2F9F"/>
                          </a:solidFill>
                          <a:latin typeface="Carlito"/>
                          <a:cs typeface="Carlito"/>
                        </a:rPr>
                        <a:t>C8 : Contrôler et régler les  paramètres</a:t>
                      </a:r>
                      <a:endParaRPr sz="700">
                        <a:latin typeface="Carlito"/>
                        <a:cs typeface="Carlito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538235"/>
                      </a:solidFill>
                      <a:prstDash val="solid"/>
                    </a:lnL>
                    <a:lnR w="12700">
                      <a:solidFill>
                        <a:srgbClr val="538235"/>
                      </a:solidFill>
                      <a:prstDash val="solid"/>
                    </a:lnR>
                    <a:lnT w="12700">
                      <a:solidFill>
                        <a:srgbClr val="538235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 vert="vert270">
                    <a:lnL w="12700">
                      <a:solidFill>
                        <a:srgbClr val="538235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8415" marB="0" vert="vert27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</a:tr>
              <a:tr h="105346">
                <a:tc gridSpan="8">
                  <a:txBody>
                    <a:bodyPr/>
                    <a:lstStyle/>
                    <a:p>
                      <a:pPr marL="339725">
                        <a:lnSpc>
                          <a:spcPts val="650"/>
                        </a:lnSpc>
                        <a:spcBef>
                          <a:spcPts val="80"/>
                        </a:spcBef>
                      </a:pPr>
                      <a:r>
                        <a:rPr sz="6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SAVOIRS ASSOCI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É</a:t>
                      </a:r>
                      <a:r>
                        <a:rPr sz="6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38235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  <a:solidFill>
                      <a:srgbClr val="FF7B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 vert="vert270">
                    <a:lnL w="12700">
                      <a:solidFill>
                        <a:srgbClr val="538235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8415" marB="0" vert="vert27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</a:tr>
              <a:tr h="117602">
                <a:tc>
                  <a:txBody>
                    <a:bodyPr/>
                    <a:lstStyle/>
                    <a:p>
                      <a:pPr marR="3810" algn="ctr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S1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S2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S3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S4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S5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S6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S7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S8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 vert="vert270">
                    <a:lnL w="12700">
                      <a:solidFill>
                        <a:srgbClr val="538235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8415" marB="0" vert="vert27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</a:tr>
              <a:tr h="239331">
                <a:tc gridSpan="8">
                  <a:txBody>
                    <a:bodyPr/>
                    <a:lstStyle/>
                    <a:p>
                      <a:pPr marL="27305" marR="2476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700" b="1" spc="-5" dirty="0">
                          <a:solidFill>
                            <a:srgbClr val="6F2F9F"/>
                          </a:solidFill>
                          <a:latin typeface="Carlito"/>
                          <a:cs typeface="Carlito"/>
                        </a:rPr>
                        <a:t>C11 : Consigner et transmettre les  informations</a:t>
                      </a:r>
                      <a:endParaRPr sz="700">
                        <a:latin typeface="Carlito"/>
                        <a:cs typeface="Carlito"/>
                      </a:endParaRPr>
                    </a:p>
                  </a:txBody>
                  <a:tcPr marL="0" marR="0" marT="7620" marB="0">
                    <a:lnL w="12700">
                      <a:solidFill>
                        <a:srgbClr val="538235"/>
                      </a:solidFill>
                      <a:prstDash val="solid"/>
                    </a:lnL>
                    <a:lnR w="12700">
                      <a:solidFill>
                        <a:srgbClr val="538235"/>
                      </a:solidFill>
                      <a:prstDash val="solid"/>
                    </a:lnR>
                    <a:lnT w="12700">
                      <a:solidFill>
                        <a:srgbClr val="538235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 vert="vert270">
                    <a:lnL w="12700">
                      <a:solidFill>
                        <a:srgbClr val="538235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8415" marB="0" vert="vert27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</a:tr>
              <a:tr h="105346">
                <a:tc gridSpan="8">
                  <a:txBody>
                    <a:bodyPr/>
                    <a:lstStyle/>
                    <a:p>
                      <a:pPr marL="337185">
                        <a:lnSpc>
                          <a:spcPts val="650"/>
                        </a:lnSpc>
                        <a:spcBef>
                          <a:spcPts val="80"/>
                        </a:spcBef>
                      </a:pPr>
                      <a:r>
                        <a:rPr sz="6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SAVOIRS ASSOCI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É</a:t>
                      </a:r>
                      <a:r>
                        <a:rPr sz="6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38235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  <a:solidFill>
                      <a:srgbClr val="FF7B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 vert="vert270">
                    <a:lnL w="12700">
                      <a:solidFill>
                        <a:srgbClr val="538235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8415" marB="0" vert="vert27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</a:tr>
              <a:tr h="121602">
                <a:tc>
                  <a:txBody>
                    <a:bodyPr/>
                    <a:lstStyle/>
                    <a:p>
                      <a:pPr marR="10160" algn="ctr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S1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" algn="ctr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S2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" algn="ctr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S3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R="7620" algn="ctr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S4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R="7620" algn="ctr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S5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R="8255" algn="ctr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S6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S7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ts val="690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S8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 vert="vert270">
                    <a:lnL w="12700">
                      <a:solidFill>
                        <a:srgbClr val="538235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8415" marB="0" vert="vert27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</a:tr>
              <a:tr h="347472">
                <a:tc gridSpan="8">
                  <a:txBody>
                    <a:bodyPr/>
                    <a:lstStyle/>
                    <a:p>
                      <a:pPr marL="25400" marR="19050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700" b="1" spc="-5" dirty="0">
                          <a:solidFill>
                            <a:srgbClr val="6F2F9F"/>
                          </a:solidFill>
                          <a:latin typeface="Carlito"/>
                          <a:cs typeface="Carlito"/>
                        </a:rPr>
                        <a:t>C12 : Communiquer, rendre  </a:t>
                      </a:r>
                      <a:r>
                        <a:rPr sz="700" b="1" spc="-10" dirty="0">
                          <a:solidFill>
                            <a:srgbClr val="6F2F9F"/>
                          </a:solidFill>
                          <a:latin typeface="Carlito"/>
                          <a:cs typeface="Carlito"/>
                        </a:rPr>
                        <a:t>compte </a:t>
                      </a:r>
                      <a:r>
                        <a:rPr sz="700" b="1" spc="-5" dirty="0">
                          <a:solidFill>
                            <a:srgbClr val="6F2F9F"/>
                          </a:solidFill>
                          <a:latin typeface="Carlito"/>
                          <a:cs typeface="Carlito"/>
                        </a:rPr>
                        <a:t>de son </a:t>
                      </a:r>
                      <a:r>
                        <a:rPr sz="700" b="1" spc="-10" dirty="0">
                          <a:solidFill>
                            <a:srgbClr val="6F2F9F"/>
                          </a:solidFill>
                          <a:latin typeface="Carlito"/>
                          <a:cs typeface="Carlito"/>
                        </a:rPr>
                        <a:t>intervention </a:t>
                      </a:r>
                      <a:r>
                        <a:rPr sz="700" b="1" spc="-5" dirty="0">
                          <a:solidFill>
                            <a:srgbClr val="6F2F9F"/>
                          </a:solidFill>
                          <a:latin typeface="Carlito"/>
                          <a:cs typeface="Carlito"/>
                        </a:rPr>
                        <a:t>à  </a:t>
                      </a:r>
                      <a:r>
                        <a:rPr sz="700" b="1" spc="-35" dirty="0">
                          <a:solidFill>
                            <a:srgbClr val="6F2F9F"/>
                          </a:solidFill>
                          <a:latin typeface="Arial"/>
                          <a:cs typeface="Arial"/>
                        </a:rPr>
                        <a:t>l’écrit </a:t>
                      </a:r>
                      <a:r>
                        <a:rPr sz="700" b="1" spc="-20" dirty="0">
                          <a:solidFill>
                            <a:srgbClr val="6F2F9F"/>
                          </a:solidFill>
                          <a:latin typeface="Arial"/>
                          <a:cs typeface="Arial"/>
                        </a:rPr>
                        <a:t>et </a:t>
                      </a:r>
                      <a:r>
                        <a:rPr sz="700" b="1" spc="-50" dirty="0">
                          <a:solidFill>
                            <a:srgbClr val="6F2F9F"/>
                          </a:solidFill>
                          <a:latin typeface="Arial"/>
                          <a:cs typeface="Arial"/>
                        </a:rPr>
                        <a:t>à </a:t>
                      </a:r>
                      <a:r>
                        <a:rPr sz="700" b="1" spc="-35" dirty="0">
                          <a:solidFill>
                            <a:srgbClr val="6F2F9F"/>
                          </a:solidFill>
                          <a:latin typeface="Arial"/>
                          <a:cs typeface="Arial"/>
                        </a:rPr>
                        <a:t>l’oral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538235"/>
                      </a:solidFill>
                      <a:prstDash val="solid"/>
                    </a:lnL>
                    <a:lnR w="12700">
                      <a:solidFill>
                        <a:srgbClr val="538235"/>
                      </a:solidFill>
                      <a:prstDash val="solid"/>
                    </a:lnR>
                    <a:lnT w="12700">
                      <a:solidFill>
                        <a:srgbClr val="538235"/>
                      </a:solidFill>
                      <a:prstDash val="solid"/>
                    </a:lnT>
                    <a:lnB w="12700">
                      <a:solidFill>
                        <a:srgbClr val="538235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 vert="vert270">
                    <a:lnL w="12700">
                      <a:solidFill>
                        <a:srgbClr val="538235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8415" marB="0" vert="vert27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</a:tr>
              <a:tr h="102806">
                <a:tc gridSpan="8">
                  <a:txBody>
                    <a:bodyPr/>
                    <a:lstStyle/>
                    <a:p>
                      <a:pPr marL="334645">
                        <a:lnSpc>
                          <a:spcPts val="645"/>
                        </a:lnSpc>
                        <a:spcBef>
                          <a:spcPts val="60"/>
                        </a:spcBef>
                      </a:pPr>
                      <a:r>
                        <a:rPr sz="6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SAVOIRS ASSOCI</a:t>
                      </a:r>
                      <a:r>
                        <a:rPr sz="6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É</a:t>
                      </a:r>
                      <a:r>
                        <a:rPr sz="6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762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38235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  <a:solidFill>
                      <a:srgbClr val="FF7B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 vert="vert270">
                    <a:lnL w="12700">
                      <a:solidFill>
                        <a:srgbClr val="538235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8415" marB="0" vert="vert27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</a:tr>
              <a:tr h="105409">
                <a:tc>
                  <a:txBody>
                    <a:bodyPr/>
                    <a:lstStyle/>
                    <a:p>
                      <a:pPr marR="13970" algn="ctr">
                        <a:lnSpc>
                          <a:spcPts val="695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S1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ts val="695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S2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R="12065" algn="ctr">
                        <a:lnSpc>
                          <a:spcPts val="695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S3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R="12065" algn="ctr">
                        <a:lnSpc>
                          <a:spcPts val="695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S4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R="12065" algn="ctr">
                        <a:lnSpc>
                          <a:spcPts val="695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S5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R="11430" algn="ctr">
                        <a:lnSpc>
                          <a:spcPts val="695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S6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695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S7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695"/>
                        </a:lnSpc>
                      </a:pPr>
                      <a:r>
                        <a:rPr sz="600" dirty="0">
                          <a:latin typeface="Carlito"/>
                          <a:cs typeface="Carlito"/>
                        </a:rPr>
                        <a:t>S8</a:t>
                      </a:r>
                      <a:endParaRPr sz="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 vert="vert270">
                    <a:lnL w="12700">
                      <a:solidFill>
                        <a:srgbClr val="538235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8415" marB="0" vert="vert270">
                    <a:lnL w="12700">
                      <a:solidFill>
                        <a:srgbClr val="585858"/>
                      </a:solidFill>
                      <a:prstDash val="solid"/>
                    </a:lnL>
                    <a:lnR w="12700">
                      <a:solidFill>
                        <a:srgbClr val="585858"/>
                      </a:solidFill>
                      <a:prstDash val="solid"/>
                    </a:lnR>
                    <a:lnT w="12700">
                      <a:solidFill>
                        <a:srgbClr val="585858"/>
                      </a:solidFill>
                      <a:prstDash val="solid"/>
                    </a:lnT>
                    <a:lnB w="12700">
                      <a:solidFill>
                        <a:srgbClr val="58585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9" name="object 99"/>
          <p:cNvSpPr/>
          <p:nvPr/>
        </p:nvSpPr>
        <p:spPr>
          <a:xfrm>
            <a:off x="10607040" y="4040885"/>
            <a:ext cx="114300" cy="396240"/>
          </a:xfrm>
          <a:custGeom>
            <a:avLst/>
            <a:gdLst/>
            <a:ahLst/>
            <a:cxnLst/>
            <a:rect l="l" t="t" r="r" b="b"/>
            <a:pathLst>
              <a:path w="114300" h="396239">
                <a:moveTo>
                  <a:pt x="38100" y="281686"/>
                </a:moveTo>
                <a:lnTo>
                  <a:pt x="0" y="281686"/>
                </a:lnTo>
                <a:lnTo>
                  <a:pt x="57150" y="395986"/>
                </a:lnTo>
                <a:lnTo>
                  <a:pt x="104775" y="300736"/>
                </a:lnTo>
                <a:lnTo>
                  <a:pt x="38100" y="300736"/>
                </a:lnTo>
                <a:lnTo>
                  <a:pt x="38100" y="281686"/>
                </a:lnTo>
                <a:close/>
              </a:path>
              <a:path w="114300" h="396239">
                <a:moveTo>
                  <a:pt x="76200" y="95250"/>
                </a:moveTo>
                <a:lnTo>
                  <a:pt x="38100" y="95250"/>
                </a:lnTo>
                <a:lnTo>
                  <a:pt x="38100" y="300736"/>
                </a:lnTo>
                <a:lnTo>
                  <a:pt x="76200" y="300736"/>
                </a:lnTo>
                <a:lnTo>
                  <a:pt x="76200" y="95250"/>
                </a:lnTo>
                <a:close/>
              </a:path>
              <a:path w="114300" h="396239">
                <a:moveTo>
                  <a:pt x="114300" y="281686"/>
                </a:moveTo>
                <a:lnTo>
                  <a:pt x="76200" y="281686"/>
                </a:lnTo>
                <a:lnTo>
                  <a:pt x="76200" y="300736"/>
                </a:lnTo>
                <a:lnTo>
                  <a:pt x="104775" y="300736"/>
                </a:lnTo>
                <a:lnTo>
                  <a:pt x="114300" y="281686"/>
                </a:lnTo>
                <a:close/>
              </a:path>
              <a:path w="114300" h="396239">
                <a:moveTo>
                  <a:pt x="57150" y="0"/>
                </a:moveTo>
                <a:lnTo>
                  <a:pt x="0" y="114300"/>
                </a:lnTo>
                <a:lnTo>
                  <a:pt x="38100" y="114300"/>
                </a:lnTo>
                <a:lnTo>
                  <a:pt x="38100" y="95250"/>
                </a:lnTo>
                <a:lnTo>
                  <a:pt x="104775" y="95250"/>
                </a:lnTo>
                <a:lnTo>
                  <a:pt x="57150" y="0"/>
                </a:lnTo>
                <a:close/>
              </a:path>
              <a:path w="114300" h="396239">
                <a:moveTo>
                  <a:pt x="104775" y="95250"/>
                </a:moveTo>
                <a:lnTo>
                  <a:pt x="76200" y="95250"/>
                </a:lnTo>
                <a:lnTo>
                  <a:pt x="76200" y="114300"/>
                </a:lnTo>
                <a:lnTo>
                  <a:pt x="114300" y="114300"/>
                </a:lnTo>
                <a:lnTo>
                  <a:pt x="104775" y="9525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10607040" y="2554985"/>
            <a:ext cx="114300" cy="396240"/>
          </a:xfrm>
          <a:custGeom>
            <a:avLst/>
            <a:gdLst/>
            <a:ahLst/>
            <a:cxnLst/>
            <a:rect l="l" t="t" r="r" b="b"/>
            <a:pathLst>
              <a:path w="114300" h="396239">
                <a:moveTo>
                  <a:pt x="38100" y="281686"/>
                </a:moveTo>
                <a:lnTo>
                  <a:pt x="0" y="281686"/>
                </a:lnTo>
                <a:lnTo>
                  <a:pt x="57150" y="395986"/>
                </a:lnTo>
                <a:lnTo>
                  <a:pt x="104775" y="300736"/>
                </a:lnTo>
                <a:lnTo>
                  <a:pt x="38100" y="300736"/>
                </a:lnTo>
                <a:lnTo>
                  <a:pt x="38100" y="281686"/>
                </a:lnTo>
                <a:close/>
              </a:path>
              <a:path w="114300" h="396239">
                <a:moveTo>
                  <a:pt x="76200" y="95250"/>
                </a:moveTo>
                <a:lnTo>
                  <a:pt x="38100" y="95250"/>
                </a:lnTo>
                <a:lnTo>
                  <a:pt x="38100" y="300736"/>
                </a:lnTo>
                <a:lnTo>
                  <a:pt x="76200" y="300736"/>
                </a:lnTo>
                <a:lnTo>
                  <a:pt x="76200" y="95250"/>
                </a:lnTo>
                <a:close/>
              </a:path>
              <a:path w="114300" h="396239">
                <a:moveTo>
                  <a:pt x="114300" y="281686"/>
                </a:moveTo>
                <a:lnTo>
                  <a:pt x="76200" y="281686"/>
                </a:lnTo>
                <a:lnTo>
                  <a:pt x="76200" y="300736"/>
                </a:lnTo>
                <a:lnTo>
                  <a:pt x="104775" y="300736"/>
                </a:lnTo>
                <a:lnTo>
                  <a:pt x="114300" y="281686"/>
                </a:lnTo>
                <a:close/>
              </a:path>
              <a:path w="114300" h="396239">
                <a:moveTo>
                  <a:pt x="57150" y="0"/>
                </a:moveTo>
                <a:lnTo>
                  <a:pt x="0" y="114300"/>
                </a:lnTo>
                <a:lnTo>
                  <a:pt x="38100" y="114300"/>
                </a:lnTo>
                <a:lnTo>
                  <a:pt x="38100" y="95250"/>
                </a:lnTo>
                <a:lnTo>
                  <a:pt x="104775" y="95250"/>
                </a:lnTo>
                <a:lnTo>
                  <a:pt x="57150" y="0"/>
                </a:lnTo>
                <a:close/>
              </a:path>
              <a:path w="114300" h="396239">
                <a:moveTo>
                  <a:pt x="104775" y="95250"/>
                </a:moveTo>
                <a:lnTo>
                  <a:pt x="76200" y="95250"/>
                </a:lnTo>
                <a:lnTo>
                  <a:pt x="76200" y="114300"/>
                </a:lnTo>
                <a:lnTo>
                  <a:pt x="114300" y="114300"/>
                </a:lnTo>
                <a:lnTo>
                  <a:pt x="104775" y="9525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1" name="object 101"/>
          <p:cNvGrpSpPr/>
          <p:nvPr/>
        </p:nvGrpSpPr>
        <p:grpSpPr>
          <a:xfrm>
            <a:off x="1424939" y="173748"/>
            <a:ext cx="7829550" cy="511809"/>
            <a:chOff x="1424939" y="173748"/>
            <a:chExt cx="7829550" cy="511809"/>
          </a:xfrm>
        </p:grpSpPr>
        <p:sp>
          <p:nvSpPr>
            <p:cNvPr id="102" name="object 102"/>
            <p:cNvSpPr/>
            <p:nvPr/>
          </p:nvSpPr>
          <p:spPr>
            <a:xfrm>
              <a:off x="1424939" y="194746"/>
              <a:ext cx="7829550" cy="388037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2695955" y="173748"/>
              <a:ext cx="816102" cy="511289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4" name="object 104"/>
          <p:cNvSpPr txBox="1">
            <a:spLocks noGrp="1"/>
          </p:cNvSpPr>
          <p:nvPr>
            <p:ph type="title"/>
          </p:nvPr>
        </p:nvSpPr>
        <p:spPr>
          <a:xfrm>
            <a:off x="2827401" y="222884"/>
            <a:ext cx="5026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Carlito"/>
                <a:cs typeface="Carlito"/>
              </a:rPr>
              <a:t>E31 : </a:t>
            </a:r>
            <a:r>
              <a:rPr b="1" spc="-125" dirty="0">
                <a:latin typeface="Arial"/>
                <a:cs typeface="Arial"/>
              </a:rPr>
              <a:t>Réalisation </a:t>
            </a:r>
            <a:r>
              <a:rPr b="1" spc="-40" dirty="0">
                <a:latin typeface="Arial"/>
                <a:cs typeface="Arial"/>
              </a:rPr>
              <a:t>et </a:t>
            </a:r>
            <a:r>
              <a:rPr b="1" spc="-150" dirty="0">
                <a:latin typeface="Arial"/>
                <a:cs typeface="Arial"/>
              </a:rPr>
              <a:t>mise </a:t>
            </a:r>
            <a:r>
              <a:rPr b="1" spc="-114" dirty="0">
                <a:latin typeface="Arial"/>
                <a:cs typeface="Arial"/>
              </a:rPr>
              <a:t>en </a:t>
            </a:r>
            <a:r>
              <a:rPr b="1" spc="-145" dirty="0">
                <a:latin typeface="Arial"/>
                <a:cs typeface="Arial"/>
              </a:rPr>
              <a:t>service </a:t>
            </a:r>
            <a:r>
              <a:rPr b="1" spc="-120" dirty="0">
                <a:latin typeface="Arial"/>
                <a:cs typeface="Arial"/>
              </a:rPr>
              <a:t>d’une</a:t>
            </a:r>
            <a:r>
              <a:rPr b="1" spc="-80" dirty="0">
                <a:latin typeface="Arial"/>
                <a:cs typeface="Arial"/>
              </a:rPr>
              <a:t> </a:t>
            </a:r>
            <a:r>
              <a:rPr b="1" spc="-100" dirty="0">
                <a:latin typeface="Arial"/>
                <a:cs typeface="Arial"/>
              </a:rPr>
              <a:t>installation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9971" y="224027"/>
            <a:ext cx="976556" cy="1152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03936" y="1280921"/>
            <a:ext cx="10969625" cy="4621530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102235">
              <a:lnSpc>
                <a:spcPct val="100000"/>
              </a:lnSpc>
              <a:spcBef>
                <a:spcPts val="905"/>
              </a:spcBef>
            </a:pPr>
            <a:r>
              <a:rPr sz="1800" b="1" dirty="0">
                <a:latin typeface="Arial"/>
                <a:cs typeface="Arial"/>
              </a:rPr>
              <a:t>La </a:t>
            </a:r>
            <a:r>
              <a:rPr sz="1800" b="1" spc="-5" dirty="0">
                <a:latin typeface="Arial"/>
                <a:cs typeface="Arial"/>
              </a:rPr>
              <a:t>commission d'évaluation</a:t>
            </a:r>
            <a:r>
              <a:rPr sz="1800" b="1" spc="3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102235" marR="1833245">
              <a:lnSpc>
                <a:spcPct val="100000"/>
              </a:lnSpc>
              <a:spcBef>
                <a:spcPts val="800"/>
              </a:spcBef>
            </a:pPr>
            <a:r>
              <a:rPr sz="1800" spc="-5" dirty="0">
                <a:latin typeface="Arial"/>
                <a:cs typeface="Arial"/>
              </a:rPr>
              <a:t>La commission </a:t>
            </a:r>
            <a:r>
              <a:rPr sz="1800" spc="-10" dirty="0">
                <a:latin typeface="Arial"/>
                <a:cs typeface="Arial"/>
              </a:rPr>
              <a:t>d’évaluation </a:t>
            </a:r>
            <a:r>
              <a:rPr sz="1800" spc="-5" dirty="0">
                <a:latin typeface="Arial"/>
                <a:cs typeface="Arial"/>
              </a:rPr>
              <a:t>est composée de professeurs </a:t>
            </a:r>
            <a:r>
              <a:rPr sz="1800" spc="-10" dirty="0">
                <a:latin typeface="Arial"/>
                <a:cs typeface="Arial"/>
              </a:rPr>
              <a:t>d’enseignement </a:t>
            </a:r>
            <a:r>
              <a:rPr sz="1800" spc="-5" dirty="0">
                <a:latin typeface="Arial"/>
                <a:cs typeface="Arial"/>
              </a:rPr>
              <a:t>professionnel.  Des professionnels (tuteur ou autre professionnel) peuvent 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5" dirty="0">
                <a:latin typeface="Arial"/>
                <a:cs typeface="Arial"/>
              </a:rPr>
              <a:t>être</a:t>
            </a:r>
            <a:r>
              <a:rPr sz="1800" spc="1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associés.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950">
              <a:latin typeface="Arial"/>
              <a:cs typeface="Arial"/>
            </a:endParaRPr>
          </a:p>
          <a:p>
            <a:pPr marL="102235" marR="8255">
              <a:lnSpc>
                <a:spcPts val="2150"/>
              </a:lnSpc>
              <a:spcBef>
                <a:spcPts val="5"/>
              </a:spcBef>
            </a:pPr>
            <a:r>
              <a:rPr sz="1800" dirty="0">
                <a:latin typeface="Arial"/>
                <a:cs typeface="Arial"/>
              </a:rPr>
              <a:t>À </a:t>
            </a:r>
            <a:r>
              <a:rPr sz="1800" spc="-5" dirty="0">
                <a:latin typeface="Arial"/>
                <a:cs typeface="Arial"/>
              </a:rPr>
              <a:t>l’issue de la situation d’évaluation, </a:t>
            </a:r>
            <a:r>
              <a:rPr sz="1800" dirty="0">
                <a:latin typeface="Arial"/>
                <a:cs typeface="Arial"/>
              </a:rPr>
              <a:t>la </a:t>
            </a:r>
            <a:r>
              <a:rPr sz="1800" spc="-5" dirty="0">
                <a:latin typeface="Arial"/>
                <a:cs typeface="Arial"/>
              </a:rPr>
              <a:t>commission d’évaluation </a:t>
            </a:r>
            <a:r>
              <a:rPr sz="1800" dirty="0">
                <a:latin typeface="Arial"/>
                <a:cs typeface="Arial"/>
              </a:rPr>
              <a:t>constitue </a:t>
            </a:r>
            <a:r>
              <a:rPr sz="1800" spc="-5" dirty="0">
                <a:latin typeface="Arial"/>
                <a:cs typeface="Arial"/>
              </a:rPr>
              <a:t>pour chaque candidat un dossier  comprenant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45"/>
              </a:spcBef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800" spc="-5" dirty="0">
                <a:latin typeface="Arial"/>
                <a:cs typeface="Arial"/>
              </a:rPr>
              <a:t>le document relatif à la description de la situation</a:t>
            </a:r>
            <a:r>
              <a:rPr sz="1800" spc="7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d’évaluation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25"/>
              </a:spcBef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800" spc="-5" dirty="0">
                <a:latin typeface="Arial"/>
                <a:cs typeface="Arial"/>
              </a:rPr>
              <a:t>l’ensemble des documents produits par le</a:t>
            </a:r>
            <a:r>
              <a:rPr sz="1800" spc="7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candidat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25"/>
              </a:spcBef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la grille nationale 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d’évaluation renseignée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avec la proposition de</a:t>
            </a:r>
            <a:r>
              <a:rPr sz="1800" u="heavy" spc="1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note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050">
              <a:latin typeface="Arial"/>
              <a:cs typeface="Arial"/>
            </a:endParaRPr>
          </a:p>
          <a:p>
            <a:pPr marL="12700" marR="6350" algn="just">
              <a:lnSpc>
                <a:spcPct val="99700"/>
              </a:lnSpc>
            </a:pPr>
            <a:r>
              <a:rPr sz="1800" spc="-5" dirty="0">
                <a:latin typeface="Arial"/>
                <a:cs typeface="Arial"/>
              </a:rPr>
              <a:t>La grille nationale d’évaluation, mise à jour par l’Inspection générale de l'éducation, du sport et </a:t>
            </a:r>
            <a:r>
              <a:rPr sz="1800" dirty="0">
                <a:latin typeface="Arial"/>
                <a:cs typeface="Arial"/>
              </a:rPr>
              <a:t>de </a:t>
            </a:r>
            <a:r>
              <a:rPr sz="1800" spc="-10" dirty="0">
                <a:latin typeface="Arial"/>
                <a:cs typeface="Arial"/>
              </a:rPr>
              <a:t>la   </a:t>
            </a:r>
            <a:r>
              <a:rPr sz="1800" spc="-5" dirty="0">
                <a:latin typeface="Arial"/>
                <a:cs typeface="Arial"/>
              </a:rPr>
              <a:t>recherche, </a:t>
            </a:r>
            <a:r>
              <a:rPr sz="1800" dirty="0">
                <a:latin typeface="Arial"/>
                <a:cs typeface="Arial"/>
              </a:rPr>
              <a:t>est </a:t>
            </a:r>
            <a:r>
              <a:rPr sz="1800" spc="-10" dirty="0">
                <a:latin typeface="Arial"/>
                <a:cs typeface="Arial"/>
              </a:rPr>
              <a:t>diffusée </a:t>
            </a:r>
            <a:r>
              <a:rPr sz="1800" spc="-5" dirty="0">
                <a:latin typeface="Arial"/>
                <a:cs typeface="Arial"/>
              </a:rPr>
              <a:t>aux établissements et aux centres d’examens par les services des examens </a:t>
            </a:r>
            <a:r>
              <a:rPr sz="1800" spc="5" dirty="0">
                <a:latin typeface="Arial"/>
                <a:cs typeface="Arial"/>
              </a:rPr>
              <a:t>et  </a:t>
            </a:r>
            <a:r>
              <a:rPr sz="1800" spc="-5" dirty="0">
                <a:latin typeface="Arial"/>
                <a:cs typeface="Arial"/>
              </a:rPr>
              <a:t>concours.</a:t>
            </a:r>
            <a:endParaRPr sz="1800">
              <a:latin typeface="Arial"/>
              <a:cs typeface="Arial"/>
            </a:endParaRPr>
          </a:p>
          <a:p>
            <a:pPr marL="12700" marR="5080" algn="just">
              <a:lnSpc>
                <a:spcPts val="2150"/>
              </a:lnSpc>
              <a:spcBef>
                <a:spcPts val="695"/>
              </a:spcBef>
            </a:pPr>
            <a:r>
              <a:rPr sz="1800" spc="-15" dirty="0">
                <a:latin typeface="Arial"/>
                <a:cs typeface="Arial"/>
              </a:rPr>
              <a:t>L’ensemble </a:t>
            </a:r>
            <a:r>
              <a:rPr sz="1800" dirty="0">
                <a:latin typeface="Arial"/>
                <a:cs typeface="Arial"/>
              </a:rPr>
              <a:t>du </a:t>
            </a:r>
            <a:r>
              <a:rPr sz="1800" spc="-5" dirty="0">
                <a:latin typeface="Arial"/>
                <a:cs typeface="Arial"/>
              </a:rPr>
              <a:t>dossier (au </a:t>
            </a:r>
            <a:r>
              <a:rPr sz="1800" dirty="0">
                <a:latin typeface="Arial"/>
                <a:cs typeface="Arial"/>
              </a:rPr>
              <a:t>format </a:t>
            </a:r>
            <a:r>
              <a:rPr sz="1800" spc="-5" dirty="0">
                <a:latin typeface="Arial"/>
                <a:cs typeface="Arial"/>
              </a:rPr>
              <a:t>papier ou numérique), relatif à la situation d’évaluation </a:t>
            </a:r>
            <a:r>
              <a:rPr sz="1800" dirty="0">
                <a:latin typeface="Arial"/>
                <a:cs typeface="Arial"/>
              </a:rPr>
              <a:t>est </a:t>
            </a:r>
            <a:r>
              <a:rPr sz="1800" spc="-5" dirty="0">
                <a:latin typeface="Arial"/>
                <a:cs typeface="Arial"/>
              </a:rPr>
              <a:t>tenu à </a:t>
            </a:r>
            <a:r>
              <a:rPr sz="1800" spc="-10" dirty="0">
                <a:latin typeface="Arial"/>
                <a:cs typeface="Arial"/>
              </a:rPr>
              <a:t>la  </a:t>
            </a:r>
            <a:r>
              <a:rPr sz="1800" spc="-5" dirty="0">
                <a:latin typeface="Arial"/>
                <a:cs typeface="Arial"/>
              </a:rPr>
              <a:t>disposition du jury et de l’autorité académique jusqu’à la session</a:t>
            </a:r>
            <a:r>
              <a:rPr sz="1800" spc="1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suivante.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316973" y="150367"/>
            <a:ext cx="25939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05" algn="ctr">
              <a:lnSpc>
                <a:spcPts val="1140"/>
              </a:lnSpc>
              <a:spcBef>
                <a:spcPts val="95"/>
              </a:spcBef>
            </a:pPr>
            <a:r>
              <a:rPr sz="1000" spc="-60" dirty="0">
                <a:latin typeface="Trebuchet MS"/>
                <a:cs typeface="Trebuchet MS"/>
              </a:rPr>
              <a:t>Baccalauréat </a:t>
            </a:r>
            <a:r>
              <a:rPr sz="1000" spc="-45" dirty="0">
                <a:latin typeface="Trebuchet MS"/>
                <a:cs typeface="Trebuchet MS"/>
              </a:rPr>
              <a:t>professionnel </a:t>
            </a:r>
            <a:r>
              <a:rPr sz="1000" spc="-60" dirty="0">
                <a:latin typeface="Trebuchet MS"/>
                <a:cs typeface="Trebuchet MS"/>
              </a:rPr>
              <a:t>installateur</a:t>
            </a:r>
            <a:r>
              <a:rPr sz="1000" spc="55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en</a:t>
            </a:r>
            <a:endParaRPr sz="1000">
              <a:latin typeface="Trebuchet MS"/>
              <a:cs typeface="Trebuchet MS"/>
            </a:endParaRPr>
          </a:p>
          <a:p>
            <a:pPr algn="ctr">
              <a:lnSpc>
                <a:spcPts val="1080"/>
              </a:lnSpc>
            </a:pPr>
            <a:r>
              <a:rPr sz="1000" spc="-65" dirty="0">
                <a:latin typeface="Trebuchet MS"/>
                <a:cs typeface="Trebuchet MS"/>
              </a:rPr>
              <a:t>chauffage, </a:t>
            </a:r>
            <a:r>
              <a:rPr sz="1000" spc="-60" dirty="0">
                <a:latin typeface="Trebuchet MS"/>
                <a:cs typeface="Trebuchet MS"/>
              </a:rPr>
              <a:t>climatisation </a:t>
            </a:r>
            <a:r>
              <a:rPr sz="1000" spc="-65" dirty="0">
                <a:latin typeface="Trebuchet MS"/>
                <a:cs typeface="Trebuchet MS"/>
              </a:rPr>
              <a:t>et </a:t>
            </a:r>
            <a:r>
              <a:rPr sz="1000" spc="-50" dirty="0">
                <a:latin typeface="Trebuchet MS"/>
                <a:cs typeface="Trebuchet MS"/>
              </a:rPr>
              <a:t>énergies</a:t>
            </a:r>
            <a:r>
              <a:rPr sz="1000" spc="105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renouvelables</a:t>
            </a:r>
            <a:endParaRPr sz="1000">
              <a:latin typeface="Trebuchet MS"/>
              <a:cs typeface="Trebuchet MS"/>
            </a:endParaRPr>
          </a:p>
          <a:p>
            <a:pPr marL="29845" algn="ctr">
              <a:lnSpc>
                <a:spcPts val="1140"/>
              </a:lnSpc>
            </a:pPr>
            <a:r>
              <a:rPr sz="1000" spc="-30" dirty="0">
                <a:latin typeface="Trebuchet MS"/>
                <a:cs typeface="Trebuchet MS"/>
              </a:rPr>
              <a:t>« </a:t>
            </a:r>
            <a:r>
              <a:rPr sz="1000" spc="-60" dirty="0">
                <a:latin typeface="Trebuchet MS"/>
                <a:cs typeface="Trebuchet MS"/>
              </a:rPr>
              <a:t>ICCER </a:t>
            </a:r>
            <a:r>
              <a:rPr sz="1000" spc="-30" dirty="0">
                <a:latin typeface="Trebuchet MS"/>
                <a:cs typeface="Trebuchet MS"/>
              </a:rPr>
              <a:t>» </a:t>
            </a:r>
            <a:r>
              <a:rPr sz="1000" spc="-35" dirty="0">
                <a:latin typeface="Trebuchet MS"/>
                <a:cs typeface="Trebuchet MS"/>
              </a:rPr>
              <a:t>session</a:t>
            </a:r>
            <a:r>
              <a:rPr sz="1000" spc="-135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2024</a:t>
            </a:r>
            <a:endParaRPr sz="1000">
              <a:latin typeface="Trebuchet MS"/>
              <a:cs typeface="Trebuchet MS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965704" y="187464"/>
            <a:ext cx="5674995" cy="511809"/>
            <a:chOff x="2965704" y="187464"/>
            <a:chExt cx="5674995" cy="511809"/>
          </a:xfrm>
        </p:grpSpPr>
        <p:sp>
          <p:nvSpPr>
            <p:cNvPr id="6" name="object 6"/>
            <p:cNvSpPr/>
            <p:nvPr/>
          </p:nvSpPr>
          <p:spPr>
            <a:xfrm>
              <a:off x="3009844" y="208462"/>
              <a:ext cx="5630473" cy="3880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965704" y="187464"/>
              <a:ext cx="816102" cy="51128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096514" y="236346"/>
            <a:ext cx="50349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Carlito"/>
                <a:cs typeface="Carlito"/>
              </a:rPr>
              <a:t>E31 : </a:t>
            </a:r>
            <a:r>
              <a:rPr b="1" spc="-125" dirty="0">
                <a:latin typeface="Arial"/>
                <a:cs typeface="Arial"/>
              </a:rPr>
              <a:t>Réalisation </a:t>
            </a:r>
            <a:r>
              <a:rPr b="1" spc="-40" dirty="0">
                <a:latin typeface="Arial"/>
                <a:cs typeface="Arial"/>
              </a:rPr>
              <a:t>et </a:t>
            </a:r>
            <a:r>
              <a:rPr b="1" spc="-145" dirty="0">
                <a:latin typeface="Arial"/>
                <a:cs typeface="Arial"/>
              </a:rPr>
              <a:t>mise </a:t>
            </a:r>
            <a:r>
              <a:rPr b="1" spc="-114" dirty="0">
                <a:latin typeface="Arial"/>
                <a:cs typeface="Arial"/>
              </a:rPr>
              <a:t>en </a:t>
            </a:r>
            <a:r>
              <a:rPr b="1" spc="-140" dirty="0">
                <a:latin typeface="Arial"/>
                <a:cs typeface="Arial"/>
              </a:rPr>
              <a:t>service </a:t>
            </a:r>
            <a:r>
              <a:rPr b="1" spc="-120" dirty="0">
                <a:latin typeface="Arial"/>
                <a:cs typeface="Arial"/>
              </a:rPr>
              <a:t>d’une</a:t>
            </a:r>
            <a:r>
              <a:rPr b="1" spc="-65" dirty="0">
                <a:latin typeface="Arial"/>
                <a:cs typeface="Arial"/>
              </a:rPr>
              <a:t> </a:t>
            </a:r>
            <a:r>
              <a:rPr b="1" spc="-100" dirty="0">
                <a:latin typeface="Arial"/>
                <a:cs typeface="Arial"/>
              </a:rPr>
              <a:t>installation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9971" y="184404"/>
            <a:ext cx="976556" cy="1152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03936" y="5845555"/>
            <a:ext cx="2999740" cy="424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9200"/>
              </a:lnSpc>
              <a:spcBef>
                <a:spcPts val="100"/>
              </a:spcBef>
            </a:pPr>
            <a:r>
              <a:rPr sz="1200" i="1" dirty="0">
                <a:latin typeface="Arial"/>
                <a:cs typeface="Arial"/>
              </a:rPr>
              <a:t>Le groupe de </a:t>
            </a:r>
            <a:r>
              <a:rPr sz="1200" i="1" spc="-5" dirty="0">
                <a:latin typeface="Arial"/>
                <a:cs typeface="Arial"/>
              </a:rPr>
              <a:t>travail </a:t>
            </a:r>
            <a:r>
              <a:rPr sz="1200" i="1" dirty="0">
                <a:latin typeface="Arial"/>
                <a:cs typeface="Arial"/>
              </a:rPr>
              <a:t>de </a:t>
            </a:r>
            <a:r>
              <a:rPr sz="1200" i="1" spc="-10" dirty="0">
                <a:latin typeface="Arial"/>
                <a:cs typeface="Arial"/>
              </a:rPr>
              <a:t>l’académie </a:t>
            </a:r>
            <a:r>
              <a:rPr sz="1200" i="1" dirty="0">
                <a:latin typeface="Arial"/>
                <a:cs typeface="Arial"/>
              </a:rPr>
              <a:t>de</a:t>
            </a:r>
            <a:r>
              <a:rPr sz="1200" i="1" spc="-125" dirty="0">
                <a:latin typeface="Arial"/>
                <a:cs typeface="Arial"/>
              </a:rPr>
              <a:t> </a:t>
            </a:r>
            <a:r>
              <a:rPr sz="1200" i="1" spc="-30" dirty="0">
                <a:latin typeface="Arial"/>
                <a:cs typeface="Arial"/>
              </a:rPr>
              <a:t>LYON  </a:t>
            </a:r>
            <a:r>
              <a:rPr sz="1200" i="1" spc="-5" dirty="0">
                <a:latin typeface="Arial"/>
                <a:cs typeface="Arial"/>
              </a:rPr>
              <a:t>Éric </a:t>
            </a:r>
            <a:r>
              <a:rPr sz="1200" i="1" dirty="0">
                <a:latin typeface="Arial"/>
                <a:cs typeface="Arial"/>
              </a:rPr>
              <a:t>GIROUD IEN</a:t>
            </a:r>
            <a:r>
              <a:rPr sz="1200" i="1" spc="-5" dirty="0">
                <a:latin typeface="Arial"/>
                <a:cs typeface="Arial"/>
              </a:rPr>
              <a:t> </a:t>
            </a:r>
            <a:r>
              <a:rPr sz="1200" i="1" dirty="0">
                <a:latin typeface="Arial"/>
                <a:cs typeface="Arial"/>
              </a:rPr>
              <a:t>STI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316973" y="150367"/>
            <a:ext cx="25939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05" algn="ctr">
              <a:lnSpc>
                <a:spcPts val="1140"/>
              </a:lnSpc>
              <a:spcBef>
                <a:spcPts val="95"/>
              </a:spcBef>
            </a:pPr>
            <a:r>
              <a:rPr sz="1000" spc="-60" dirty="0">
                <a:latin typeface="Trebuchet MS"/>
                <a:cs typeface="Trebuchet MS"/>
              </a:rPr>
              <a:t>Baccalauréat </a:t>
            </a:r>
            <a:r>
              <a:rPr sz="1000" spc="-45" dirty="0">
                <a:latin typeface="Trebuchet MS"/>
                <a:cs typeface="Trebuchet MS"/>
              </a:rPr>
              <a:t>professionnel </a:t>
            </a:r>
            <a:r>
              <a:rPr sz="1000" spc="-60" dirty="0">
                <a:latin typeface="Trebuchet MS"/>
                <a:cs typeface="Trebuchet MS"/>
              </a:rPr>
              <a:t>installateur</a:t>
            </a:r>
            <a:r>
              <a:rPr sz="1000" spc="55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en</a:t>
            </a:r>
            <a:endParaRPr sz="1000">
              <a:latin typeface="Trebuchet MS"/>
              <a:cs typeface="Trebuchet MS"/>
            </a:endParaRPr>
          </a:p>
          <a:p>
            <a:pPr algn="ctr">
              <a:lnSpc>
                <a:spcPts val="1080"/>
              </a:lnSpc>
            </a:pPr>
            <a:r>
              <a:rPr sz="1000" spc="-65" dirty="0">
                <a:latin typeface="Trebuchet MS"/>
                <a:cs typeface="Trebuchet MS"/>
              </a:rPr>
              <a:t>chauffage, </a:t>
            </a:r>
            <a:r>
              <a:rPr sz="1000" spc="-60" dirty="0">
                <a:latin typeface="Trebuchet MS"/>
                <a:cs typeface="Trebuchet MS"/>
              </a:rPr>
              <a:t>climatisation </a:t>
            </a:r>
            <a:r>
              <a:rPr sz="1000" spc="-65" dirty="0">
                <a:latin typeface="Trebuchet MS"/>
                <a:cs typeface="Trebuchet MS"/>
              </a:rPr>
              <a:t>et </a:t>
            </a:r>
            <a:r>
              <a:rPr sz="1000" spc="-50" dirty="0">
                <a:latin typeface="Trebuchet MS"/>
                <a:cs typeface="Trebuchet MS"/>
              </a:rPr>
              <a:t>énergies</a:t>
            </a:r>
            <a:r>
              <a:rPr sz="1000" spc="105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renouvelables</a:t>
            </a:r>
            <a:endParaRPr sz="1000">
              <a:latin typeface="Trebuchet MS"/>
              <a:cs typeface="Trebuchet MS"/>
            </a:endParaRPr>
          </a:p>
          <a:p>
            <a:pPr marL="29845" algn="ctr">
              <a:lnSpc>
                <a:spcPts val="1140"/>
              </a:lnSpc>
            </a:pPr>
            <a:r>
              <a:rPr sz="1000" spc="-30" dirty="0">
                <a:latin typeface="Trebuchet MS"/>
                <a:cs typeface="Trebuchet MS"/>
              </a:rPr>
              <a:t>« </a:t>
            </a:r>
            <a:r>
              <a:rPr sz="1000" spc="-60" dirty="0">
                <a:latin typeface="Trebuchet MS"/>
                <a:cs typeface="Trebuchet MS"/>
              </a:rPr>
              <a:t>ICCER </a:t>
            </a:r>
            <a:r>
              <a:rPr sz="1000" spc="-30" dirty="0">
                <a:latin typeface="Trebuchet MS"/>
                <a:cs typeface="Trebuchet MS"/>
              </a:rPr>
              <a:t>» </a:t>
            </a:r>
            <a:r>
              <a:rPr sz="1000" spc="-35" dirty="0">
                <a:latin typeface="Trebuchet MS"/>
                <a:cs typeface="Trebuchet MS"/>
              </a:rPr>
              <a:t>session</a:t>
            </a:r>
            <a:r>
              <a:rPr sz="1000" spc="-135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2024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3936" y="524502"/>
            <a:ext cx="10476865" cy="5113655"/>
          </a:xfrm>
          <a:prstGeom prst="rect">
            <a:avLst/>
          </a:prstGeom>
        </p:spPr>
        <p:txBody>
          <a:bodyPr vert="horz" wrap="square" lIns="0" tIns="209550" rIns="0" bIns="0" rtlCol="0">
            <a:spAutoFit/>
          </a:bodyPr>
          <a:lstStyle/>
          <a:p>
            <a:pPr marL="332105" algn="ctr">
              <a:lnSpc>
                <a:spcPct val="100000"/>
              </a:lnSpc>
              <a:spcBef>
                <a:spcPts val="1650"/>
              </a:spcBef>
            </a:pPr>
            <a:r>
              <a:rPr sz="2400" b="1" spc="-5" dirty="0">
                <a:latin typeface="Arial"/>
                <a:cs typeface="Arial"/>
              </a:rPr>
              <a:t>Les sujets « 0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»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70"/>
              </a:spcBef>
            </a:pPr>
            <a:r>
              <a:rPr sz="1800" spc="-10" dirty="0">
                <a:latin typeface="Arial"/>
                <a:cs typeface="Arial"/>
              </a:rPr>
              <a:t>Les </a:t>
            </a:r>
            <a:r>
              <a:rPr sz="1800" spc="-5" dirty="0">
                <a:latin typeface="Arial"/>
                <a:cs typeface="Arial"/>
              </a:rPr>
              <a:t>sujets présentés sont </a:t>
            </a:r>
            <a:r>
              <a:rPr sz="1800" spc="-10" dirty="0">
                <a:latin typeface="Arial"/>
                <a:cs typeface="Arial"/>
              </a:rPr>
              <a:t>donnés </a:t>
            </a:r>
            <a:r>
              <a:rPr sz="1800" dirty="0">
                <a:latin typeface="Arial"/>
                <a:cs typeface="Arial"/>
              </a:rPr>
              <a:t>à </a:t>
            </a:r>
            <a:r>
              <a:rPr sz="1800" spc="-5" dirty="0">
                <a:latin typeface="Arial"/>
                <a:cs typeface="Arial"/>
              </a:rPr>
              <a:t>titre </a:t>
            </a:r>
            <a:r>
              <a:rPr sz="1800" spc="-10" dirty="0">
                <a:latin typeface="Arial"/>
                <a:cs typeface="Arial"/>
              </a:rPr>
              <a:t>d’exemples </a:t>
            </a:r>
            <a:r>
              <a:rPr sz="1800" spc="-5" dirty="0">
                <a:latin typeface="Arial"/>
                <a:cs typeface="Arial"/>
              </a:rPr>
              <a:t>de </a:t>
            </a:r>
            <a:r>
              <a:rPr sz="1800" dirty="0">
                <a:latin typeface="Arial"/>
                <a:cs typeface="Arial"/>
              </a:rPr>
              <a:t>ce </a:t>
            </a:r>
            <a:r>
              <a:rPr sz="1800" spc="-10" dirty="0">
                <a:latin typeface="Arial"/>
                <a:cs typeface="Arial"/>
              </a:rPr>
              <a:t>qui </a:t>
            </a:r>
            <a:r>
              <a:rPr sz="1800" spc="-5" dirty="0">
                <a:latin typeface="Arial"/>
                <a:cs typeface="Arial"/>
              </a:rPr>
              <a:t>pourrait être proposé </a:t>
            </a:r>
            <a:r>
              <a:rPr sz="1800" spc="-10" dirty="0">
                <a:latin typeface="Arial"/>
                <a:cs typeface="Arial"/>
              </a:rPr>
              <a:t>dans </a:t>
            </a:r>
            <a:r>
              <a:rPr sz="1800" spc="-5" dirty="0">
                <a:latin typeface="Arial"/>
                <a:cs typeface="Arial"/>
              </a:rPr>
              <a:t>le cadre de</a:t>
            </a:r>
            <a:r>
              <a:rPr sz="1800" spc="25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la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1800" spc="-5" dirty="0">
                <a:latin typeface="Arial"/>
                <a:cs typeface="Arial"/>
              </a:rPr>
              <a:t>rénovation du diplôme pour la sous-épreuve </a:t>
            </a:r>
            <a:r>
              <a:rPr sz="1800" spc="-10" dirty="0">
                <a:latin typeface="Arial"/>
                <a:cs typeface="Arial"/>
              </a:rPr>
              <a:t>d’examen </a:t>
            </a:r>
            <a:r>
              <a:rPr sz="1800" dirty="0">
                <a:latin typeface="Arial"/>
                <a:cs typeface="Arial"/>
              </a:rPr>
              <a:t>« </a:t>
            </a:r>
            <a:r>
              <a:rPr sz="1800" b="1" spc="-5" dirty="0">
                <a:latin typeface="Arial"/>
                <a:cs typeface="Arial"/>
              </a:rPr>
              <a:t>E31 </a:t>
            </a:r>
            <a:r>
              <a:rPr sz="1800" spc="-5" dirty="0">
                <a:latin typeface="Arial"/>
                <a:cs typeface="Arial"/>
              </a:rPr>
              <a:t>» </a:t>
            </a:r>
            <a:r>
              <a:rPr sz="1800" spc="-10" dirty="0">
                <a:latin typeface="Arial"/>
                <a:cs typeface="Arial"/>
              </a:rPr>
              <a:t>du </a:t>
            </a:r>
            <a:r>
              <a:rPr sz="1800" spc="-5" dirty="0">
                <a:latin typeface="Arial"/>
                <a:cs typeface="Arial"/>
              </a:rPr>
              <a:t>baccalauréat « ICCER</a:t>
            </a:r>
            <a:r>
              <a:rPr sz="1800" spc="17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».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50">
              <a:latin typeface="Arial"/>
              <a:cs typeface="Arial"/>
            </a:endParaRPr>
          </a:p>
          <a:p>
            <a:pPr marL="12700" marR="5080">
              <a:lnSpc>
                <a:spcPct val="114999"/>
              </a:lnSpc>
            </a:pPr>
            <a:r>
              <a:rPr sz="1800" spc="-5" dirty="0">
                <a:latin typeface="Arial"/>
                <a:cs typeface="Arial"/>
              </a:rPr>
              <a:t>Les mises en situation professionnelle, les outils de la communication </a:t>
            </a:r>
            <a:r>
              <a:rPr sz="1800" dirty="0">
                <a:latin typeface="Arial"/>
                <a:cs typeface="Arial"/>
              </a:rPr>
              <a:t>et </a:t>
            </a:r>
            <a:r>
              <a:rPr sz="1800" spc="-5" dirty="0">
                <a:latin typeface="Arial"/>
                <a:cs typeface="Arial"/>
              </a:rPr>
              <a:t>les thématiques abordés dans  les sujets de </a:t>
            </a:r>
            <a:r>
              <a:rPr sz="1800" dirty="0">
                <a:latin typeface="Arial"/>
                <a:cs typeface="Arial"/>
              </a:rPr>
              <a:t>cette </a:t>
            </a:r>
            <a:r>
              <a:rPr sz="1800" spc="-5" dirty="0">
                <a:latin typeface="Arial"/>
                <a:cs typeface="Arial"/>
              </a:rPr>
              <a:t>sous-épreuve </a:t>
            </a:r>
            <a:r>
              <a:rPr sz="1800" spc="-10" dirty="0">
                <a:latin typeface="Arial"/>
                <a:cs typeface="Arial"/>
              </a:rPr>
              <a:t>doivent </a:t>
            </a:r>
            <a:r>
              <a:rPr sz="1800" spc="-5" dirty="0">
                <a:latin typeface="Arial"/>
                <a:cs typeface="Arial"/>
              </a:rPr>
              <a:t>montrer encore notre volonté </a:t>
            </a:r>
            <a:r>
              <a:rPr sz="1800" spc="-10" dirty="0">
                <a:latin typeface="Arial"/>
                <a:cs typeface="Arial"/>
              </a:rPr>
              <a:t>d’impulser </a:t>
            </a:r>
            <a:r>
              <a:rPr sz="1800" spc="-5" dirty="0">
                <a:latin typeface="Arial"/>
                <a:cs typeface="Arial"/>
              </a:rPr>
              <a:t>et </a:t>
            </a:r>
            <a:r>
              <a:rPr sz="1800" spc="-10" dirty="0">
                <a:latin typeface="Arial"/>
                <a:cs typeface="Arial"/>
              </a:rPr>
              <a:t>conduire </a:t>
            </a:r>
            <a:r>
              <a:rPr sz="1800" spc="-5" dirty="0">
                <a:latin typeface="Arial"/>
                <a:cs typeface="Arial"/>
              </a:rPr>
              <a:t>le  changement afin de répondre aux besoins exprimés par les professionnels avec la prise en compte des  évolutions technologiques </a:t>
            </a:r>
            <a:r>
              <a:rPr sz="1800" dirty="0">
                <a:latin typeface="Arial"/>
                <a:cs typeface="Arial"/>
              </a:rPr>
              <a:t>et </a:t>
            </a:r>
            <a:r>
              <a:rPr sz="1800" spc="-5" dirty="0">
                <a:latin typeface="Arial"/>
                <a:cs typeface="Arial"/>
              </a:rPr>
              <a:t>des enjeux climatiques </a:t>
            </a:r>
            <a:r>
              <a:rPr sz="1800" dirty="0">
                <a:latin typeface="Arial"/>
                <a:cs typeface="Arial"/>
              </a:rPr>
              <a:t>et</a:t>
            </a:r>
            <a:r>
              <a:rPr sz="1800" spc="9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écologiques.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Ces </a:t>
            </a:r>
            <a:r>
              <a:rPr sz="1800" spc="-10" dirty="0">
                <a:latin typeface="Arial"/>
                <a:cs typeface="Arial"/>
              </a:rPr>
              <a:t>exemples peuvent </a:t>
            </a:r>
            <a:r>
              <a:rPr sz="1800" spc="-5" dirty="0">
                <a:latin typeface="Arial"/>
                <a:cs typeface="Arial"/>
              </a:rPr>
              <a:t>servir de base pour la proposition de sujets </a:t>
            </a:r>
            <a:r>
              <a:rPr sz="1800" spc="-10" dirty="0">
                <a:latin typeface="Arial"/>
                <a:cs typeface="Arial"/>
              </a:rPr>
              <a:t>d’examen </a:t>
            </a:r>
            <a:r>
              <a:rPr sz="1800" spc="-5" dirty="0">
                <a:latin typeface="Arial"/>
                <a:cs typeface="Arial"/>
              </a:rPr>
              <a:t>en lien avec </a:t>
            </a:r>
            <a:r>
              <a:rPr sz="1800" dirty="0">
                <a:latin typeface="Arial"/>
                <a:cs typeface="Arial"/>
              </a:rPr>
              <a:t>cette</a:t>
            </a:r>
            <a:r>
              <a:rPr sz="1800" spc="2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sous-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1800" spc="-5" dirty="0">
                <a:latin typeface="Arial"/>
                <a:cs typeface="Arial"/>
              </a:rPr>
              <a:t>épreuve sous la forme ponctuelle </a:t>
            </a:r>
            <a:r>
              <a:rPr sz="1800" spc="-10" dirty="0">
                <a:latin typeface="Arial"/>
                <a:cs typeface="Arial"/>
              </a:rPr>
              <a:t>que </a:t>
            </a:r>
            <a:r>
              <a:rPr sz="1800" spc="-5" dirty="0">
                <a:latin typeface="Arial"/>
                <a:cs typeface="Arial"/>
              </a:rPr>
              <a:t>devra </a:t>
            </a:r>
            <a:r>
              <a:rPr sz="1800" spc="-10" dirty="0">
                <a:latin typeface="Arial"/>
                <a:cs typeface="Arial"/>
              </a:rPr>
              <a:t>produire chaque </a:t>
            </a:r>
            <a:r>
              <a:rPr sz="1800" spc="-5" dirty="0">
                <a:latin typeface="Arial"/>
                <a:cs typeface="Arial"/>
              </a:rPr>
              <a:t>centre </a:t>
            </a:r>
            <a:r>
              <a:rPr sz="1800" spc="-10" dirty="0">
                <a:latin typeface="Arial"/>
                <a:cs typeface="Arial"/>
              </a:rPr>
              <a:t>d’examens </a:t>
            </a:r>
            <a:r>
              <a:rPr sz="1800" spc="-5" dirty="0">
                <a:latin typeface="Arial"/>
                <a:cs typeface="Arial"/>
              </a:rPr>
              <a:t>en</a:t>
            </a:r>
            <a:r>
              <a:rPr sz="1800" spc="18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académie.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14999"/>
              </a:lnSpc>
              <a:spcBef>
                <a:spcPts val="5"/>
              </a:spcBef>
            </a:pPr>
            <a:r>
              <a:rPr sz="1800" dirty="0">
                <a:latin typeface="Arial"/>
                <a:cs typeface="Arial"/>
              </a:rPr>
              <a:t>Ils </a:t>
            </a:r>
            <a:r>
              <a:rPr sz="1800" spc="-5" dirty="0">
                <a:latin typeface="Arial"/>
                <a:cs typeface="Arial"/>
              </a:rPr>
              <a:t>peuvent également servir de guide pour les mises en situation dans le cadre du contrôle en cours de  formation mis en place en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établissement.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1800" spc="-5" dirty="0">
                <a:latin typeface="Arial"/>
                <a:cs typeface="Arial"/>
              </a:rPr>
              <a:t>Les sujets proposés devront </a:t>
            </a:r>
            <a:r>
              <a:rPr sz="1800" dirty="0">
                <a:latin typeface="Arial"/>
                <a:cs typeface="Arial"/>
              </a:rPr>
              <a:t>être </a:t>
            </a:r>
            <a:r>
              <a:rPr sz="1800" spc="-5" dirty="0">
                <a:latin typeface="Arial"/>
                <a:cs typeface="Arial"/>
              </a:rPr>
              <a:t>adaptés en fonction des équipements opérationnels sur les</a:t>
            </a:r>
            <a:r>
              <a:rPr sz="1800" spc="2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plateaux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1800" spc="-10" dirty="0">
                <a:latin typeface="Arial"/>
                <a:cs typeface="Arial"/>
              </a:rPr>
              <a:t>techniques </a:t>
            </a:r>
            <a:r>
              <a:rPr sz="1800" spc="-5" dirty="0">
                <a:latin typeface="Arial"/>
                <a:cs typeface="Arial"/>
              </a:rPr>
              <a:t>en établissement ou dans le ou les centres </a:t>
            </a:r>
            <a:r>
              <a:rPr sz="1800" spc="-10" dirty="0">
                <a:latin typeface="Arial"/>
                <a:cs typeface="Arial"/>
              </a:rPr>
              <a:t>d’examens désignés </a:t>
            </a:r>
            <a:r>
              <a:rPr sz="1800" spc="-5" dirty="0">
                <a:latin typeface="Arial"/>
                <a:cs typeface="Arial"/>
              </a:rPr>
              <a:t>en</a:t>
            </a:r>
            <a:r>
              <a:rPr sz="1800" spc="19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académie.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965704" y="160032"/>
            <a:ext cx="5674995" cy="511809"/>
            <a:chOff x="2965704" y="160032"/>
            <a:chExt cx="5674995" cy="511809"/>
          </a:xfrm>
        </p:grpSpPr>
        <p:sp>
          <p:nvSpPr>
            <p:cNvPr id="7" name="object 7"/>
            <p:cNvSpPr/>
            <p:nvPr/>
          </p:nvSpPr>
          <p:spPr>
            <a:xfrm>
              <a:off x="3009844" y="182699"/>
              <a:ext cx="5630473" cy="38576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965704" y="160032"/>
              <a:ext cx="816102" cy="51128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096514" y="209803"/>
            <a:ext cx="50349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rlito"/>
                <a:cs typeface="Carlito"/>
              </a:rPr>
              <a:t>E31 : </a:t>
            </a:r>
            <a:r>
              <a:rPr sz="1800" b="1" spc="-125" dirty="0">
                <a:latin typeface="Arial"/>
                <a:cs typeface="Arial"/>
              </a:rPr>
              <a:t>Réalisation </a:t>
            </a:r>
            <a:r>
              <a:rPr sz="1800" b="1" spc="-40" dirty="0">
                <a:latin typeface="Arial"/>
                <a:cs typeface="Arial"/>
              </a:rPr>
              <a:t>et </a:t>
            </a:r>
            <a:r>
              <a:rPr sz="1800" b="1" spc="-145" dirty="0">
                <a:latin typeface="Arial"/>
                <a:cs typeface="Arial"/>
              </a:rPr>
              <a:t>mise </a:t>
            </a:r>
            <a:r>
              <a:rPr sz="1800" b="1" spc="-114" dirty="0">
                <a:latin typeface="Arial"/>
                <a:cs typeface="Arial"/>
              </a:rPr>
              <a:t>en </a:t>
            </a:r>
            <a:r>
              <a:rPr sz="1800" b="1" spc="-140" dirty="0">
                <a:latin typeface="Arial"/>
                <a:cs typeface="Arial"/>
              </a:rPr>
              <a:t>service </a:t>
            </a:r>
            <a:r>
              <a:rPr sz="1800" b="1" spc="-120" dirty="0">
                <a:latin typeface="Arial"/>
                <a:cs typeface="Arial"/>
              </a:rPr>
              <a:t>d’une</a:t>
            </a:r>
            <a:r>
              <a:rPr sz="1800" b="1" spc="-65" dirty="0">
                <a:latin typeface="Arial"/>
                <a:cs typeface="Arial"/>
              </a:rPr>
              <a:t> </a:t>
            </a:r>
            <a:r>
              <a:rPr sz="1800" b="1" spc="-100" dirty="0">
                <a:latin typeface="Arial"/>
                <a:cs typeface="Arial"/>
              </a:rPr>
              <a:t>installation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80588" y="161531"/>
            <a:ext cx="5398770" cy="8481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86783" y="184150"/>
            <a:ext cx="278828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spc="-110" dirty="0">
                <a:solidFill>
                  <a:srgbClr val="252525"/>
                </a:solidFill>
              </a:rPr>
              <a:t>SOUS-É</a:t>
            </a:r>
            <a:r>
              <a:rPr sz="2400" spc="-110" dirty="0"/>
              <a:t>PREUVE </a:t>
            </a:r>
            <a:r>
              <a:rPr sz="2400" spc="-150" dirty="0"/>
              <a:t>- </a:t>
            </a:r>
            <a:r>
              <a:rPr sz="2400" spc="-114" dirty="0"/>
              <a:t>E </a:t>
            </a:r>
            <a:r>
              <a:rPr sz="2400" spc="-45" dirty="0"/>
              <a:t>31</a:t>
            </a:r>
            <a:r>
              <a:rPr sz="2400" spc="-565" dirty="0"/>
              <a:t> </a:t>
            </a:r>
            <a:r>
              <a:rPr sz="2400" spc="-150" dirty="0"/>
              <a:t>-</a:t>
            </a:r>
            <a:endParaRPr sz="2400"/>
          </a:p>
          <a:p>
            <a:pPr marL="1270" algn="ctr">
              <a:lnSpc>
                <a:spcPct val="100000"/>
              </a:lnSpc>
            </a:pPr>
            <a:r>
              <a:rPr sz="2400" spc="-125" dirty="0"/>
              <a:t>Unité </a:t>
            </a:r>
            <a:r>
              <a:rPr sz="2400" spc="-140" dirty="0">
                <a:latin typeface="Arial"/>
                <a:cs typeface="Arial"/>
              </a:rPr>
              <a:t>– </a:t>
            </a:r>
            <a:r>
              <a:rPr sz="2400" spc="-45" dirty="0"/>
              <a:t>U31</a:t>
            </a:r>
            <a:r>
              <a:rPr sz="2400" spc="-380" dirty="0"/>
              <a:t> </a:t>
            </a:r>
            <a:r>
              <a:rPr sz="2400" spc="-150" dirty="0"/>
              <a:t>-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52747" y="1221435"/>
            <a:ext cx="3856354" cy="605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2280"/>
              </a:lnSpc>
              <a:spcBef>
                <a:spcPts val="105"/>
              </a:spcBef>
            </a:pPr>
            <a:r>
              <a:rPr sz="2000" b="1" spc="-235" dirty="0">
                <a:solidFill>
                  <a:srgbClr val="5B9BD4"/>
                </a:solidFill>
                <a:latin typeface="Arial"/>
                <a:cs typeface="Arial"/>
              </a:rPr>
              <a:t>EXTRAIT </a:t>
            </a:r>
            <a:r>
              <a:rPr sz="2000" b="1" spc="-160" dirty="0">
                <a:solidFill>
                  <a:srgbClr val="5B9BD4"/>
                </a:solidFill>
                <a:latin typeface="Arial"/>
                <a:cs typeface="Arial"/>
              </a:rPr>
              <a:t>DU </a:t>
            </a:r>
            <a:r>
              <a:rPr sz="2000" b="1" spc="-265" dirty="0">
                <a:solidFill>
                  <a:srgbClr val="5B9BD4"/>
                </a:solidFill>
                <a:latin typeface="Arial"/>
                <a:cs typeface="Arial"/>
              </a:rPr>
              <a:t>RÈGLEMENT</a:t>
            </a:r>
            <a:r>
              <a:rPr sz="2000" b="1" spc="-295" dirty="0">
                <a:solidFill>
                  <a:srgbClr val="5B9BD4"/>
                </a:solidFill>
                <a:latin typeface="Arial"/>
                <a:cs typeface="Arial"/>
              </a:rPr>
              <a:t> </a:t>
            </a:r>
            <a:r>
              <a:rPr sz="2000" b="1" spc="-185" dirty="0">
                <a:solidFill>
                  <a:srgbClr val="5B9BD4"/>
                </a:solidFill>
                <a:latin typeface="Arial"/>
                <a:cs typeface="Arial"/>
              </a:rPr>
              <a:t>D’EXAMEN</a:t>
            </a:r>
            <a:endParaRPr sz="2000">
              <a:latin typeface="Arial"/>
              <a:cs typeface="Arial"/>
            </a:endParaRPr>
          </a:p>
          <a:p>
            <a:pPr marL="635" algn="ctr">
              <a:lnSpc>
                <a:spcPts val="2280"/>
              </a:lnSpc>
            </a:pPr>
            <a:r>
              <a:rPr sz="2000" spc="-10" dirty="0">
                <a:solidFill>
                  <a:srgbClr val="5B9BD4"/>
                </a:solidFill>
                <a:latin typeface="Carlito"/>
                <a:cs typeface="Carlito"/>
              </a:rPr>
              <a:t>(épreuves</a:t>
            </a:r>
            <a:r>
              <a:rPr sz="2000" spc="10" dirty="0">
                <a:solidFill>
                  <a:srgbClr val="5B9BD4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5B9BD4"/>
                </a:solidFill>
                <a:latin typeface="Carlito"/>
                <a:cs typeface="Carlito"/>
              </a:rPr>
              <a:t>professionnelles)</a:t>
            </a:r>
            <a:endParaRPr sz="2000">
              <a:latin typeface="Carlito"/>
              <a:cs typeface="Carlito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68896" y="2201291"/>
          <a:ext cx="10918820" cy="37554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08860"/>
                <a:gridCol w="758189"/>
                <a:gridCol w="758189"/>
                <a:gridCol w="1182369"/>
                <a:gridCol w="1182370"/>
                <a:gridCol w="1646554"/>
                <a:gridCol w="1393190"/>
                <a:gridCol w="871854"/>
                <a:gridCol w="817245"/>
              </a:tblGrid>
              <a:tr h="926719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573405" marR="55943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Baccalauréat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professionnel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« INSTALLATEUR</a:t>
                      </a:r>
                      <a:r>
                        <a:rPr sz="9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EN 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CHAUFFAGE CLIMATISATION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ET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ENERGIES  RENOUVELABLES</a:t>
                      </a:r>
                      <a:r>
                        <a:rPr sz="9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»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890" algn="ctr">
                        <a:lnSpc>
                          <a:spcPts val="930"/>
                        </a:lnSpc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Candidats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de la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voie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scolaire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dans</a:t>
                      </a:r>
                      <a:r>
                        <a:rPr sz="8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un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6985" algn="ctr">
                        <a:lnSpc>
                          <a:spcPts val="95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établissement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public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ou privé sous contrat,</a:t>
                      </a:r>
                      <a:r>
                        <a:rPr sz="8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CFA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160655" marR="147320" algn="ctr">
                        <a:lnSpc>
                          <a:spcPts val="940"/>
                        </a:lnSpc>
                        <a:spcBef>
                          <a:spcPts val="7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ou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section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d'apprentissage habilité,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formation 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professionnelle</a:t>
                      </a:r>
                      <a:r>
                        <a:rPr sz="8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continue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080" algn="ctr">
                        <a:lnSpc>
                          <a:spcPts val="930"/>
                        </a:lnSpc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dans un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établissement</a:t>
                      </a:r>
                      <a:r>
                        <a:rPr sz="8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public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1430" algn="ctr">
                        <a:lnSpc>
                          <a:spcPts val="919"/>
                        </a:lnSpc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Candidats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de la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voie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scolaire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dans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un établissement</a:t>
                      </a:r>
                      <a:r>
                        <a:rPr sz="8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privé,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CFA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ou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section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d'apprentissage</a:t>
                      </a:r>
                      <a:r>
                        <a:rPr sz="8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non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154940" marR="139700" algn="ctr">
                        <a:lnSpc>
                          <a:spcPts val="940"/>
                        </a:lnSpc>
                        <a:spcBef>
                          <a:spcPts val="7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habilité,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formation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professionnelle continue en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établissement 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privé, enseignement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à</a:t>
                      </a:r>
                      <a:r>
                        <a:rPr sz="8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distance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3970" algn="ctr">
                        <a:lnSpc>
                          <a:spcPts val="944"/>
                        </a:lnSpc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Candidats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de la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voie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la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130175" marR="112395" indent="1270" algn="ctr">
                        <a:lnSpc>
                          <a:spcPct val="98700"/>
                        </a:lnSpc>
                        <a:spcBef>
                          <a:spcPts val="15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formation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professionnelle  continue dans un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établissement 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public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habilité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4612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Épreuves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Unité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Coef.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800" b="1" spc="5" dirty="0">
                          <a:latin typeface="Arial"/>
                          <a:cs typeface="Arial"/>
                        </a:rPr>
                        <a:t>Mode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Durée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800" b="1" spc="5" dirty="0">
                          <a:latin typeface="Arial"/>
                          <a:cs typeface="Arial"/>
                        </a:rPr>
                        <a:t>Mode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8010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Durée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8455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800" b="1" spc="5" dirty="0">
                          <a:latin typeface="Arial"/>
                          <a:cs typeface="Arial"/>
                        </a:rPr>
                        <a:t>Mode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Durée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091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E2 : Préparation d'une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intervention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12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U2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12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12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6921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CCF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6260" marR="548005" algn="ctr">
                        <a:lnSpc>
                          <a:spcPts val="1000"/>
                        </a:lnSpc>
                        <a:spcBef>
                          <a:spcPts val="65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onct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el 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écrit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31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6425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h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12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6070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CCF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12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0167">
                <a:tc>
                  <a:txBody>
                    <a:bodyPr/>
                    <a:lstStyle/>
                    <a:p>
                      <a:pPr marL="68580" marR="159385">
                        <a:lnSpc>
                          <a:spcPts val="980"/>
                        </a:lnSpc>
                        <a:spcBef>
                          <a:spcPts val="24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E3 : Épreuve prenant en compte</a:t>
                      </a:r>
                      <a:r>
                        <a:rPr sz="10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la  formation en milieu</a:t>
                      </a:r>
                      <a:r>
                        <a:rPr sz="10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professionnel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10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0239">
                <a:tc>
                  <a:txBody>
                    <a:bodyPr/>
                    <a:lstStyle/>
                    <a:p>
                      <a:pPr marL="68580">
                        <a:lnSpc>
                          <a:spcPts val="1160"/>
                        </a:lnSpc>
                        <a:spcBef>
                          <a:spcPts val="705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Sous-épreuve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E31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8580" marR="48260">
                        <a:lnSpc>
                          <a:spcPct val="75500"/>
                        </a:lnSpc>
                        <a:spcBef>
                          <a:spcPts val="165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Réalisation et mise en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service</a:t>
                      </a:r>
                      <a:r>
                        <a:rPr sz="1100" b="1" spc="-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de 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l’installation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895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U31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6731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spc="-10" dirty="0">
                          <a:latin typeface="Arial"/>
                          <a:cs typeface="Arial"/>
                        </a:rPr>
                        <a:t>CCF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14045" marR="40005" indent="-567055">
                        <a:lnSpc>
                          <a:spcPct val="755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Ponctuel pratique,</a:t>
                      </a:r>
                      <a:r>
                        <a:rPr sz="1100" b="1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écrit  et</a:t>
                      </a:r>
                      <a:r>
                        <a:rPr sz="11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oral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5588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13</a:t>
                      </a:r>
                      <a:r>
                        <a:rPr sz="11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h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940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spc="-10" dirty="0">
                          <a:latin typeface="Arial"/>
                          <a:cs typeface="Arial"/>
                        </a:rPr>
                        <a:t>CCF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68580">
                        <a:lnSpc>
                          <a:spcPts val="944"/>
                        </a:lnSpc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Sous-épreuve</a:t>
                      </a:r>
                      <a:r>
                        <a:rPr sz="9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E32</a:t>
                      </a:r>
                      <a:endParaRPr sz="900" dirty="0">
                        <a:latin typeface="Arial"/>
                        <a:cs typeface="Arial"/>
                      </a:endParaRPr>
                    </a:p>
                    <a:p>
                      <a:pPr marL="68580">
                        <a:lnSpc>
                          <a:spcPts val="990"/>
                        </a:lnSpc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Travaux d’amélioration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l’efficacité</a:t>
                      </a:r>
                      <a:endParaRPr sz="900" dirty="0">
                        <a:latin typeface="Arial"/>
                        <a:cs typeface="Arial"/>
                      </a:endParaRPr>
                    </a:p>
                    <a:p>
                      <a:pPr marL="68580">
                        <a:lnSpc>
                          <a:spcPts val="965"/>
                        </a:lnSpc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énergétique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et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dépannage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U32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 algn="ct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CCF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Po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nctuel pratique,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écrit et</a:t>
                      </a:r>
                      <a:r>
                        <a:rPr sz="900" b="1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oral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315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9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h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0040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CCF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7085">
                <a:tc>
                  <a:txBody>
                    <a:bodyPr/>
                    <a:lstStyle/>
                    <a:p>
                      <a:pPr marL="68580" marR="1389380">
                        <a:lnSpc>
                          <a:spcPct val="103699"/>
                        </a:lnSpc>
                        <a:spcBef>
                          <a:spcPts val="16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Sous-épreuve</a:t>
                      </a:r>
                      <a:r>
                        <a:rPr sz="8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E33  Économie-gestion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U34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Ponctuel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écrit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2h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3080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Ponctuel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écrit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7380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h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2105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CCF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470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Sous-épreuve</a:t>
                      </a:r>
                      <a:r>
                        <a:rPr sz="8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E34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9715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Prévention, santé et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environnement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98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U35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3240" marR="350520" indent="-96520">
                        <a:lnSpc>
                          <a:spcPts val="940"/>
                        </a:lnSpc>
                        <a:spcBef>
                          <a:spcPts val="695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ct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ue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l  Écrit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2h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4840" marR="617220" algn="ctr">
                        <a:lnSpc>
                          <a:spcPts val="940"/>
                        </a:lnSpc>
                        <a:spcBef>
                          <a:spcPts val="695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ct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ue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l 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écrit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273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h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321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CCF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206571" y="35051"/>
            <a:ext cx="998912" cy="11018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316973" y="150367"/>
            <a:ext cx="25939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05" algn="ctr">
              <a:lnSpc>
                <a:spcPts val="1140"/>
              </a:lnSpc>
              <a:spcBef>
                <a:spcPts val="95"/>
              </a:spcBef>
            </a:pPr>
            <a:r>
              <a:rPr sz="1000" spc="-60" dirty="0">
                <a:latin typeface="Trebuchet MS"/>
                <a:cs typeface="Trebuchet MS"/>
              </a:rPr>
              <a:t>Baccalauréat </a:t>
            </a:r>
            <a:r>
              <a:rPr sz="1000" spc="-45" dirty="0">
                <a:latin typeface="Trebuchet MS"/>
                <a:cs typeface="Trebuchet MS"/>
              </a:rPr>
              <a:t>professionnel </a:t>
            </a:r>
            <a:r>
              <a:rPr sz="1000" spc="-60" dirty="0">
                <a:latin typeface="Trebuchet MS"/>
                <a:cs typeface="Trebuchet MS"/>
              </a:rPr>
              <a:t>installateur</a:t>
            </a:r>
            <a:r>
              <a:rPr sz="1000" spc="55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en</a:t>
            </a:r>
            <a:endParaRPr sz="1000">
              <a:latin typeface="Trebuchet MS"/>
              <a:cs typeface="Trebuchet MS"/>
            </a:endParaRPr>
          </a:p>
          <a:p>
            <a:pPr algn="ctr">
              <a:lnSpc>
                <a:spcPts val="1080"/>
              </a:lnSpc>
            </a:pPr>
            <a:r>
              <a:rPr sz="1000" spc="-65" dirty="0">
                <a:latin typeface="Trebuchet MS"/>
                <a:cs typeface="Trebuchet MS"/>
              </a:rPr>
              <a:t>chauffage, </a:t>
            </a:r>
            <a:r>
              <a:rPr sz="1000" spc="-60" dirty="0">
                <a:latin typeface="Trebuchet MS"/>
                <a:cs typeface="Trebuchet MS"/>
              </a:rPr>
              <a:t>climatisation </a:t>
            </a:r>
            <a:r>
              <a:rPr sz="1000" spc="-65" dirty="0">
                <a:latin typeface="Trebuchet MS"/>
                <a:cs typeface="Trebuchet MS"/>
              </a:rPr>
              <a:t>et </a:t>
            </a:r>
            <a:r>
              <a:rPr sz="1000" spc="-50" dirty="0">
                <a:latin typeface="Trebuchet MS"/>
                <a:cs typeface="Trebuchet MS"/>
              </a:rPr>
              <a:t>énergies</a:t>
            </a:r>
            <a:r>
              <a:rPr sz="1000" spc="105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renouvelables</a:t>
            </a:r>
            <a:endParaRPr sz="1000">
              <a:latin typeface="Trebuchet MS"/>
              <a:cs typeface="Trebuchet MS"/>
            </a:endParaRPr>
          </a:p>
          <a:p>
            <a:pPr marL="29845" algn="ctr">
              <a:lnSpc>
                <a:spcPts val="1140"/>
              </a:lnSpc>
            </a:pPr>
            <a:r>
              <a:rPr sz="1000" spc="-30" dirty="0">
                <a:latin typeface="Trebuchet MS"/>
                <a:cs typeface="Trebuchet MS"/>
              </a:rPr>
              <a:t>« </a:t>
            </a:r>
            <a:r>
              <a:rPr sz="1000" spc="-60" dirty="0">
                <a:latin typeface="Trebuchet MS"/>
                <a:cs typeface="Trebuchet MS"/>
              </a:rPr>
              <a:t>ICCER </a:t>
            </a:r>
            <a:r>
              <a:rPr sz="1000" spc="-30" dirty="0">
                <a:latin typeface="Trebuchet MS"/>
                <a:cs typeface="Trebuchet MS"/>
              </a:rPr>
              <a:t>» </a:t>
            </a:r>
            <a:r>
              <a:rPr sz="1000" spc="-35" dirty="0">
                <a:latin typeface="Trebuchet MS"/>
                <a:cs typeface="Trebuchet MS"/>
              </a:rPr>
              <a:t>session</a:t>
            </a:r>
            <a:r>
              <a:rPr sz="1000" spc="-135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2024</a:t>
            </a:r>
            <a:endParaRPr sz="1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36976" y="150876"/>
            <a:ext cx="5517641" cy="11559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pc="-85" dirty="0">
                <a:solidFill>
                  <a:srgbClr val="252525"/>
                </a:solidFill>
              </a:rPr>
              <a:t>SOUS-É</a:t>
            </a:r>
            <a:r>
              <a:rPr spc="-85" dirty="0"/>
              <a:t>PREUVE</a:t>
            </a:r>
            <a:r>
              <a:rPr spc="-215" dirty="0"/>
              <a:t> </a:t>
            </a:r>
            <a:r>
              <a:rPr spc="-110" dirty="0"/>
              <a:t>-</a:t>
            </a:r>
            <a:r>
              <a:rPr spc="-170" dirty="0"/>
              <a:t> </a:t>
            </a:r>
            <a:r>
              <a:rPr spc="-85" dirty="0"/>
              <a:t>E</a:t>
            </a:r>
            <a:r>
              <a:rPr spc="-175" dirty="0"/>
              <a:t> </a:t>
            </a:r>
            <a:r>
              <a:rPr spc="-35" dirty="0"/>
              <a:t>31</a:t>
            </a:r>
            <a:r>
              <a:rPr spc="-185" dirty="0"/>
              <a:t> </a:t>
            </a:r>
            <a:r>
              <a:rPr spc="-110" dirty="0"/>
              <a:t>-</a:t>
            </a:r>
          </a:p>
          <a:p>
            <a:pPr algn="ctr">
              <a:lnSpc>
                <a:spcPct val="100000"/>
              </a:lnSpc>
            </a:pPr>
            <a:r>
              <a:rPr spc="-95" dirty="0"/>
              <a:t>Unité </a:t>
            </a:r>
            <a:r>
              <a:rPr spc="-105" dirty="0">
                <a:latin typeface="Arial"/>
                <a:cs typeface="Arial"/>
              </a:rPr>
              <a:t>– </a:t>
            </a:r>
            <a:r>
              <a:rPr spc="-35" dirty="0"/>
              <a:t>U31</a:t>
            </a:r>
            <a:r>
              <a:rPr spc="-330" dirty="0"/>
              <a:t> </a:t>
            </a:r>
            <a:r>
              <a:rPr spc="-110" dirty="0"/>
              <a:t>-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496817" y="730377"/>
            <a:ext cx="4999355" cy="8350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32815" marR="5080" indent="-920750">
              <a:lnSpc>
                <a:spcPct val="100000"/>
              </a:lnSpc>
              <a:spcBef>
                <a:spcPts val="95"/>
              </a:spcBef>
            </a:pPr>
            <a:r>
              <a:rPr sz="1600" spc="-120" dirty="0">
                <a:latin typeface="Trebuchet MS"/>
                <a:cs typeface="Trebuchet MS"/>
              </a:rPr>
              <a:t>La</a:t>
            </a:r>
            <a:r>
              <a:rPr sz="1600" spc="-155" dirty="0">
                <a:latin typeface="Trebuchet MS"/>
                <a:cs typeface="Trebuchet MS"/>
              </a:rPr>
              <a:t> </a:t>
            </a:r>
            <a:r>
              <a:rPr sz="1600" spc="-75" dirty="0">
                <a:latin typeface="Trebuchet MS"/>
                <a:cs typeface="Trebuchet MS"/>
              </a:rPr>
              <a:t>sous-</a:t>
            </a:r>
            <a:r>
              <a:rPr sz="1600" spc="-75" dirty="0">
                <a:latin typeface="Arial"/>
                <a:cs typeface="Arial"/>
              </a:rPr>
              <a:t>épreuve</a:t>
            </a:r>
            <a:r>
              <a:rPr sz="1600" spc="-140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vise</a:t>
            </a:r>
            <a:r>
              <a:rPr sz="1600" spc="-145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les</a:t>
            </a:r>
            <a:r>
              <a:rPr sz="1600" spc="-125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compétences</a:t>
            </a:r>
            <a:r>
              <a:rPr sz="1600" spc="-14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en</a:t>
            </a:r>
            <a:r>
              <a:rPr sz="1600" spc="-114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lien</a:t>
            </a:r>
            <a:r>
              <a:rPr sz="1600" spc="-145" dirty="0">
                <a:latin typeface="Arial"/>
                <a:cs typeface="Arial"/>
              </a:rPr>
              <a:t> </a:t>
            </a:r>
            <a:r>
              <a:rPr sz="1600" spc="-130" dirty="0">
                <a:latin typeface="Arial"/>
                <a:cs typeface="Arial"/>
              </a:rPr>
              <a:t>avec</a:t>
            </a:r>
            <a:r>
              <a:rPr sz="1600" spc="-14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l’activité</a:t>
            </a:r>
            <a:r>
              <a:rPr sz="1600" spc="-14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du  </a:t>
            </a:r>
            <a:r>
              <a:rPr sz="1600" spc="-55" dirty="0">
                <a:latin typeface="Arial"/>
                <a:cs typeface="Arial"/>
              </a:rPr>
              <a:t>pôle</a:t>
            </a:r>
            <a:r>
              <a:rPr sz="1600" spc="-145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2,</a:t>
            </a:r>
            <a:r>
              <a:rPr sz="1600" spc="-110" dirty="0">
                <a:latin typeface="Arial"/>
                <a:cs typeface="Arial"/>
              </a:rPr>
              <a:t> </a:t>
            </a:r>
            <a:r>
              <a:rPr sz="1600" spc="-125" dirty="0">
                <a:latin typeface="Arial"/>
                <a:cs typeface="Arial"/>
              </a:rPr>
              <a:t>successive</a:t>
            </a:r>
            <a:r>
              <a:rPr sz="1600" spc="-140" dirty="0">
                <a:latin typeface="Arial"/>
                <a:cs typeface="Arial"/>
              </a:rPr>
              <a:t> à</a:t>
            </a:r>
            <a:r>
              <a:rPr sz="1600" spc="-105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l’activité</a:t>
            </a:r>
            <a:r>
              <a:rPr sz="1600" spc="-14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du</a:t>
            </a:r>
            <a:r>
              <a:rPr sz="1600" spc="-12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pôles</a:t>
            </a:r>
            <a:r>
              <a:rPr sz="1600" spc="-145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1</a:t>
            </a:r>
            <a:endParaRPr sz="1600">
              <a:latin typeface="Arial"/>
              <a:cs typeface="Arial"/>
            </a:endParaRPr>
          </a:p>
          <a:p>
            <a:pPr marL="136525" algn="ctr">
              <a:lnSpc>
                <a:spcPct val="100000"/>
              </a:lnSpc>
              <a:spcBef>
                <a:spcPts val="615"/>
              </a:spcBef>
            </a:pPr>
            <a:r>
              <a:rPr sz="1600" spc="-10" dirty="0">
                <a:latin typeface="Carlito"/>
                <a:cs typeface="Carlito"/>
              </a:rPr>
              <a:t>Structure </a:t>
            </a:r>
            <a:r>
              <a:rPr sz="1600" spc="-5" dirty="0">
                <a:latin typeface="Carlito"/>
                <a:cs typeface="Carlito"/>
              </a:rPr>
              <a:t>du </a:t>
            </a:r>
            <a:r>
              <a:rPr sz="1600" spc="-15" dirty="0">
                <a:latin typeface="Carlito"/>
                <a:cs typeface="Carlito"/>
              </a:rPr>
              <a:t>référentiel</a:t>
            </a:r>
            <a:r>
              <a:rPr sz="1600" spc="55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ICCER</a:t>
            </a:r>
            <a:endParaRPr sz="1600">
              <a:latin typeface="Carlito"/>
              <a:cs typeface="Carlito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230833" y="1738629"/>
          <a:ext cx="9600565" cy="42983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27555"/>
                <a:gridCol w="5553075"/>
                <a:gridCol w="2019935"/>
              </a:tblGrid>
              <a:tr h="213360">
                <a:tc>
                  <a:txBody>
                    <a:bodyPr/>
                    <a:lstStyle/>
                    <a:p>
                      <a:pPr marL="644525">
                        <a:lnSpc>
                          <a:spcPts val="1580"/>
                        </a:lnSpc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Activités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580"/>
                        </a:lnSpc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Blocs de</a:t>
                      </a:r>
                      <a:r>
                        <a:rPr sz="14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compétences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580"/>
                        </a:lnSpc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Unités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20826">
                <a:tc>
                  <a:txBody>
                    <a:bodyPr/>
                    <a:lstStyle/>
                    <a:p>
                      <a:pPr marL="405130" marR="396240" indent="-1905" algn="ctr">
                        <a:lnSpc>
                          <a:spcPct val="200199"/>
                        </a:lnSpc>
                        <a:spcBef>
                          <a:spcPts val="390"/>
                        </a:spcBef>
                      </a:pPr>
                      <a:r>
                        <a:rPr sz="1000" b="1" spc="-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Pôle 1   </a:t>
                      </a:r>
                      <a:r>
                        <a:rPr sz="1000" b="1" spc="-10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PRÉPARATION</a:t>
                      </a:r>
                      <a:r>
                        <a:rPr sz="1000" b="1" spc="-1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DES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spc="-10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OPÉRATIONS </a:t>
                      </a:r>
                      <a:r>
                        <a:rPr sz="1000" b="1" spc="-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À</a:t>
                      </a:r>
                      <a:r>
                        <a:rPr sz="1000" b="1" spc="2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REALISER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000" b="1" spc="-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Bloc n</a:t>
                      </a:r>
                      <a:r>
                        <a:rPr sz="1000" b="1" spc="-5" dirty="0">
                          <a:solidFill>
                            <a:srgbClr val="BEBEBE"/>
                          </a:solidFill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1000" b="1" spc="-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1– </a:t>
                      </a:r>
                      <a:r>
                        <a:rPr sz="1000" b="1" spc="-10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Préparation </a:t>
                      </a:r>
                      <a:r>
                        <a:rPr sz="1000" b="1" spc="-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d’une</a:t>
                      </a:r>
                      <a:r>
                        <a:rPr sz="1000" b="1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intervention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379095" indent="-343535">
                        <a:lnSpc>
                          <a:spcPct val="100000"/>
                        </a:lnSpc>
                        <a:buFont typeface="Symbol"/>
                        <a:buChar char=""/>
                        <a:tabLst>
                          <a:tab pos="379095" algn="l"/>
                          <a:tab pos="379730" algn="l"/>
                        </a:tabLst>
                      </a:pPr>
                      <a:r>
                        <a:rPr sz="1000" spc="-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S’informer sur la </a:t>
                      </a:r>
                      <a:r>
                        <a:rPr sz="1000" spc="-10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nature </a:t>
                      </a:r>
                      <a:r>
                        <a:rPr sz="1000" spc="-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et sur les </a:t>
                      </a:r>
                      <a:r>
                        <a:rPr sz="1000" spc="-10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contraintes </a:t>
                      </a:r>
                      <a:r>
                        <a:rPr sz="1000" spc="-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1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l’intervention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9095" indent="-343535">
                        <a:lnSpc>
                          <a:spcPct val="100000"/>
                        </a:lnSpc>
                        <a:spcBef>
                          <a:spcPts val="434"/>
                        </a:spcBef>
                        <a:buFont typeface="Symbol"/>
                        <a:buChar char=""/>
                        <a:tabLst>
                          <a:tab pos="379095" algn="l"/>
                          <a:tab pos="379730" algn="l"/>
                        </a:tabLst>
                      </a:pPr>
                      <a:r>
                        <a:rPr sz="1000" spc="-10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Analyser </a:t>
                      </a:r>
                      <a:r>
                        <a:rPr sz="1000" spc="-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et </a:t>
                      </a:r>
                      <a:r>
                        <a:rPr sz="1000" spc="-10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exploiter les données techniques </a:t>
                      </a:r>
                      <a:r>
                        <a:rPr sz="1000" spc="-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9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l’intervention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9095" indent="-343535">
                        <a:lnSpc>
                          <a:spcPct val="100000"/>
                        </a:lnSpc>
                        <a:spcBef>
                          <a:spcPts val="180"/>
                        </a:spcBef>
                        <a:buFont typeface="Symbol"/>
                        <a:buChar char=""/>
                        <a:tabLst>
                          <a:tab pos="379095" algn="l"/>
                          <a:tab pos="379730" algn="l"/>
                        </a:tabLst>
                      </a:pPr>
                      <a:r>
                        <a:rPr sz="1000" spc="-10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Choisir les </a:t>
                      </a:r>
                      <a:r>
                        <a:rPr sz="1000" spc="-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matériels, </a:t>
                      </a:r>
                      <a:r>
                        <a:rPr sz="1000" spc="-10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les </a:t>
                      </a:r>
                      <a:r>
                        <a:rPr sz="1000" spc="-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matériaux, </a:t>
                      </a:r>
                      <a:r>
                        <a:rPr sz="1000" spc="-10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les </a:t>
                      </a:r>
                      <a:r>
                        <a:rPr sz="1000" spc="-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équipements et </a:t>
                      </a:r>
                      <a:r>
                        <a:rPr sz="1000" spc="-10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l’outillage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19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34645" marR="325755" indent="464820">
                        <a:lnSpc>
                          <a:spcPct val="200199"/>
                        </a:lnSpc>
                        <a:spcBef>
                          <a:spcPts val="390"/>
                        </a:spcBef>
                      </a:pPr>
                      <a:r>
                        <a:rPr sz="1000" b="1" spc="-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Unité 2  </a:t>
                      </a:r>
                      <a:r>
                        <a:rPr sz="1000" b="1" spc="-10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PRÉPARATION</a:t>
                      </a:r>
                      <a:r>
                        <a:rPr sz="1000" b="1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D’UNE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520700">
                        <a:lnSpc>
                          <a:spcPct val="100000"/>
                        </a:lnSpc>
                      </a:pPr>
                      <a:r>
                        <a:rPr sz="1000" b="1" spc="-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INTERVENTION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</a:tr>
              <a:tr h="18964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75260" marR="169545" indent="612140">
                        <a:lnSpc>
                          <a:spcPct val="200000"/>
                        </a:lnSpc>
                        <a:spcBef>
                          <a:spcPts val="900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Pôle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2  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RÉALISATION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ET</a:t>
                      </a:r>
                      <a:r>
                        <a:rPr sz="12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MISE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469265" marR="288290" indent="-173990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EN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SERVICE</a:t>
                      </a:r>
                      <a:r>
                        <a:rPr sz="1200" b="1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D’UNE  </a:t>
                      </a:r>
                      <a:r>
                        <a:rPr sz="1200" b="1" spc="-25" dirty="0">
                          <a:latin typeface="Arial"/>
                          <a:cs typeface="Arial"/>
                        </a:rPr>
                        <a:t>INSTALLATION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Bloc n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2 –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Réalisation, mise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en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service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d’une</a:t>
                      </a:r>
                      <a:r>
                        <a:rPr sz="12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installation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79095" indent="-343535">
                        <a:lnSpc>
                          <a:spcPct val="100000"/>
                        </a:lnSpc>
                        <a:buFont typeface="Symbol"/>
                        <a:buChar char=""/>
                        <a:tabLst>
                          <a:tab pos="379095" algn="l"/>
                          <a:tab pos="379730" algn="l"/>
                        </a:tabLst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Organiser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et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sécuriser son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intervention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79095" indent="-343535">
                        <a:lnSpc>
                          <a:spcPct val="100000"/>
                        </a:lnSpc>
                        <a:spcBef>
                          <a:spcPts val="219"/>
                        </a:spcBef>
                        <a:buFont typeface="Symbol"/>
                        <a:buChar char=""/>
                        <a:tabLst>
                          <a:tab pos="379095" algn="l"/>
                          <a:tab pos="379730" algn="l"/>
                        </a:tabLst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Réceptionner les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approvisionnements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79095" indent="-343535">
                        <a:lnSpc>
                          <a:spcPct val="100000"/>
                        </a:lnSpc>
                        <a:spcBef>
                          <a:spcPts val="215"/>
                        </a:spcBef>
                        <a:buFont typeface="Symbol"/>
                        <a:buChar char=""/>
                        <a:tabLst>
                          <a:tab pos="379095" algn="l"/>
                          <a:tab pos="379730" algn="l"/>
                        </a:tabLst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Réaliser une installation en adoptant une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attitude</a:t>
                      </a:r>
                      <a:r>
                        <a:rPr sz="12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écoresponsable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79095" indent="-343535">
                        <a:lnSpc>
                          <a:spcPct val="100000"/>
                        </a:lnSpc>
                        <a:spcBef>
                          <a:spcPts val="215"/>
                        </a:spcBef>
                        <a:buFont typeface="Symbol"/>
                        <a:buChar char=""/>
                        <a:tabLst>
                          <a:tab pos="379095" algn="l"/>
                          <a:tab pos="379730" algn="l"/>
                        </a:tabLst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Mettre en service une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installation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79095" indent="-343535">
                        <a:lnSpc>
                          <a:spcPct val="100000"/>
                        </a:lnSpc>
                        <a:spcBef>
                          <a:spcPts val="215"/>
                        </a:spcBef>
                        <a:buFont typeface="Symbol"/>
                        <a:buChar char=""/>
                        <a:tabLst>
                          <a:tab pos="379095" algn="l"/>
                          <a:tab pos="379730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Contrôler et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régler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les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paramètres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79095" indent="-343535">
                        <a:lnSpc>
                          <a:spcPct val="100000"/>
                        </a:lnSpc>
                        <a:spcBef>
                          <a:spcPts val="220"/>
                        </a:spcBef>
                        <a:buFont typeface="Symbol"/>
                        <a:buChar char=""/>
                        <a:tabLst>
                          <a:tab pos="379095" algn="l"/>
                          <a:tab pos="379730" algn="l"/>
                        </a:tabLst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Consigner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et transmettre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les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informations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79095" indent="-343535">
                        <a:lnSpc>
                          <a:spcPct val="100000"/>
                        </a:lnSpc>
                        <a:spcBef>
                          <a:spcPts val="215"/>
                        </a:spcBef>
                        <a:buFont typeface="Symbol"/>
                        <a:buChar char=""/>
                        <a:tabLst>
                          <a:tab pos="379095" algn="l"/>
                          <a:tab pos="379730" algn="l"/>
                        </a:tabLst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Communiquer,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rendre compte de son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intervention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à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l’écrit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et/ou à</a:t>
                      </a:r>
                      <a:r>
                        <a:rPr sz="1200" spc="-1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l’oral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72720" marR="163830" indent="541020">
                        <a:lnSpc>
                          <a:spcPct val="200000"/>
                        </a:lnSpc>
                        <a:spcBef>
                          <a:spcPts val="90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Unité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31  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RÉALISATION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ET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MISE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465455" marR="283845" indent="-173990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EN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SERVICE</a:t>
                      </a:r>
                      <a:r>
                        <a:rPr sz="1200" b="1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D’UNE  </a:t>
                      </a:r>
                      <a:r>
                        <a:rPr sz="1200" b="1" spc="-25" dirty="0">
                          <a:latin typeface="Arial"/>
                          <a:cs typeface="Arial"/>
                        </a:rPr>
                        <a:t>INSTALLATION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</a:tr>
              <a:tr h="11676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sz="1000" b="1" spc="-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Pôle</a:t>
                      </a:r>
                      <a:r>
                        <a:rPr sz="1000" b="1" spc="-10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37795" marR="1314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10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TRAVAUX D’AMÉLIORATION  DE L’EFFICACITÉ  </a:t>
                      </a:r>
                      <a:r>
                        <a:rPr sz="1000" b="1" spc="-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ÉNERGÉTIQUE ET DE  </a:t>
                      </a:r>
                      <a:r>
                        <a:rPr sz="1000" b="1" spc="-10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DÉPANNAGE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38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spc="-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Bloc n</a:t>
                      </a:r>
                      <a:r>
                        <a:rPr sz="1000" b="1" spc="-5" dirty="0">
                          <a:solidFill>
                            <a:srgbClr val="BEBEBE"/>
                          </a:solidFill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sz="1000" b="1" spc="-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3 – Travaux d’amélioration et de</a:t>
                      </a:r>
                      <a:r>
                        <a:rPr sz="1000" b="1" spc="-4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dépannage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79095" indent="-343535">
                        <a:lnSpc>
                          <a:spcPct val="100000"/>
                        </a:lnSpc>
                        <a:buFont typeface="Symbol"/>
                        <a:buChar char=""/>
                        <a:tabLst>
                          <a:tab pos="379095" algn="l"/>
                          <a:tab pos="379730" algn="l"/>
                        </a:tabLst>
                      </a:pPr>
                      <a:r>
                        <a:rPr sz="1000" spc="-10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Réaliser des opérations d’amélioration </a:t>
                      </a:r>
                      <a:r>
                        <a:rPr sz="1000" spc="-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de l’efficacité</a:t>
                      </a:r>
                      <a:r>
                        <a:rPr sz="1000" spc="10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énergétique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9095" indent="-343535">
                        <a:lnSpc>
                          <a:spcPct val="100000"/>
                        </a:lnSpc>
                        <a:spcBef>
                          <a:spcPts val="180"/>
                        </a:spcBef>
                        <a:buFont typeface="Symbol"/>
                        <a:buChar char=""/>
                        <a:tabLst>
                          <a:tab pos="379095" algn="l"/>
                          <a:tab pos="379730" algn="l"/>
                        </a:tabLst>
                      </a:pPr>
                      <a:r>
                        <a:rPr sz="1000" spc="-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Réaliser des travaux de</a:t>
                      </a:r>
                      <a:r>
                        <a:rPr sz="1000" spc="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dépannage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79095" indent="-343535">
                        <a:lnSpc>
                          <a:spcPct val="100000"/>
                        </a:lnSpc>
                        <a:spcBef>
                          <a:spcPts val="180"/>
                        </a:spcBef>
                        <a:buFont typeface="Symbol"/>
                        <a:buChar char=""/>
                        <a:tabLst>
                          <a:tab pos="379095" algn="l"/>
                          <a:tab pos="379730" algn="l"/>
                        </a:tabLst>
                      </a:pPr>
                      <a:r>
                        <a:rPr sz="1000" spc="-10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Conseiller le client et/ou l’exploitant </a:t>
                      </a:r>
                      <a:r>
                        <a:rPr sz="1000" spc="-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du</a:t>
                      </a:r>
                      <a:r>
                        <a:rPr sz="1000" spc="50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système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marL="134620" marR="123189" indent="629285">
                        <a:lnSpc>
                          <a:spcPct val="200199"/>
                        </a:lnSpc>
                        <a:spcBef>
                          <a:spcPts val="375"/>
                        </a:spcBef>
                      </a:pPr>
                      <a:r>
                        <a:rPr sz="1000" b="1" spc="-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Unité 32  </a:t>
                      </a:r>
                      <a:r>
                        <a:rPr sz="1000" b="1" spc="-10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TRAVAUX </a:t>
                      </a:r>
                      <a:r>
                        <a:rPr sz="1000" b="1" spc="-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D’AMÉLIORATION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404495" marR="85725" indent="-309880">
                        <a:lnSpc>
                          <a:spcPct val="100000"/>
                        </a:lnSpc>
                      </a:pPr>
                      <a:r>
                        <a:rPr sz="1000" b="1" spc="-10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D’EFFICACITE </a:t>
                      </a:r>
                      <a:r>
                        <a:rPr sz="1000" b="1" spc="-5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ÉNERGETIQUE  ET DE</a:t>
                      </a:r>
                      <a:r>
                        <a:rPr sz="1000" b="1" spc="-10" dirty="0">
                          <a:solidFill>
                            <a:srgbClr val="BEBEBE"/>
                          </a:solidFill>
                          <a:latin typeface="Arial"/>
                          <a:cs typeface="Arial"/>
                        </a:rPr>
                        <a:t> DÉPANNAGE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206571" y="35051"/>
            <a:ext cx="998912" cy="11018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460483" y="319786"/>
            <a:ext cx="2594610" cy="45212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marR="5080" indent="1270" algn="ctr">
              <a:lnSpc>
                <a:spcPts val="1080"/>
              </a:lnSpc>
              <a:spcBef>
                <a:spcPts val="229"/>
              </a:spcBef>
            </a:pPr>
            <a:r>
              <a:rPr sz="1000" spc="-60" dirty="0">
                <a:latin typeface="Trebuchet MS"/>
                <a:cs typeface="Trebuchet MS"/>
              </a:rPr>
              <a:t>Baccalauréat </a:t>
            </a:r>
            <a:r>
              <a:rPr sz="1000" spc="-45" dirty="0">
                <a:latin typeface="Trebuchet MS"/>
                <a:cs typeface="Trebuchet MS"/>
              </a:rPr>
              <a:t>professionnel </a:t>
            </a:r>
            <a:r>
              <a:rPr sz="1000" spc="-60" dirty="0">
                <a:latin typeface="Trebuchet MS"/>
                <a:cs typeface="Trebuchet MS"/>
              </a:rPr>
              <a:t>installateur </a:t>
            </a:r>
            <a:r>
              <a:rPr sz="1000" spc="-50" dirty="0">
                <a:latin typeface="Trebuchet MS"/>
                <a:cs typeface="Trebuchet MS"/>
              </a:rPr>
              <a:t>en  </a:t>
            </a:r>
            <a:r>
              <a:rPr sz="1000" spc="-65" dirty="0">
                <a:latin typeface="Trebuchet MS"/>
                <a:cs typeface="Trebuchet MS"/>
              </a:rPr>
              <a:t>chauffage, </a:t>
            </a:r>
            <a:r>
              <a:rPr sz="1000" spc="-60" dirty="0">
                <a:latin typeface="Trebuchet MS"/>
                <a:cs typeface="Trebuchet MS"/>
              </a:rPr>
              <a:t>climatisation </a:t>
            </a:r>
            <a:r>
              <a:rPr sz="1000" spc="-65" dirty="0">
                <a:latin typeface="Trebuchet MS"/>
                <a:cs typeface="Trebuchet MS"/>
              </a:rPr>
              <a:t>et </a:t>
            </a:r>
            <a:r>
              <a:rPr sz="1000" spc="-50" dirty="0">
                <a:latin typeface="Trebuchet MS"/>
                <a:cs typeface="Trebuchet MS"/>
              </a:rPr>
              <a:t>énergies</a:t>
            </a:r>
            <a:r>
              <a:rPr sz="1000" spc="80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renouvelables</a:t>
            </a:r>
            <a:endParaRPr sz="1000">
              <a:latin typeface="Trebuchet MS"/>
              <a:cs typeface="Trebuchet MS"/>
            </a:endParaRPr>
          </a:p>
          <a:p>
            <a:pPr marL="29845" algn="ctr">
              <a:lnSpc>
                <a:spcPts val="1065"/>
              </a:lnSpc>
            </a:pPr>
            <a:r>
              <a:rPr sz="1000" spc="-30" dirty="0">
                <a:latin typeface="Trebuchet MS"/>
                <a:cs typeface="Trebuchet MS"/>
              </a:rPr>
              <a:t>« </a:t>
            </a:r>
            <a:r>
              <a:rPr sz="1000" spc="-60" dirty="0">
                <a:latin typeface="Trebuchet MS"/>
                <a:cs typeface="Trebuchet MS"/>
              </a:rPr>
              <a:t>ICCER </a:t>
            </a:r>
            <a:r>
              <a:rPr sz="1000" spc="-30" dirty="0">
                <a:latin typeface="Trebuchet MS"/>
                <a:cs typeface="Trebuchet MS"/>
              </a:rPr>
              <a:t>» </a:t>
            </a:r>
            <a:r>
              <a:rPr sz="1000" spc="-35" dirty="0">
                <a:latin typeface="Trebuchet MS"/>
                <a:cs typeface="Trebuchet MS"/>
              </a:rPr>
              <a:t>session</a:t>
            </a:r>
            <a:r>
              <a:rPr sz="1000" spc="-135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2024</a:t>
            </a:r>
            <a:endParaRPr sz="1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6912" y="695537"/>
            <a:ext cx="11137265" cy="1106170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3460750">
              <a:lnSpc>
                <a:spcPct val="100000"/>
              </a:lnSpc>
              <a:spcBef>
                <a:spcPts val="1155"/>
              </a:spcBef>
            </a:pPr>
            <a:r>
              <a:rPr sz="2000" b="1" spc="-5" dirty="0">
                <a:latin typeface="Carlito"/>
                <a:cs typeface="Carlito"/>
              </a:rPr>
              <a:t>Finalité </a:t>
            </a:r>
            <a:r>
              <a:rPr sz="2000" b="1" dirty="0">
                <a:latin typeface="Carlito"/>
                <a:cs typeface="Carlito"/>
              </a:rPr>
              <a:t>de </a:t>
            </a:r>
            <a:r>
              <a:rPr sz="2000" b="1" spc="-5" dirty="0">
                <a:latin typeface="Carlito"/>
                <a:cs typeface="Carlito"/>
              </a:rPr>
              <a:t>la</a:t>
            </a:r>
            <a:r>
              <a:rPr sz="2000" b="1" spc="-35" dirty="0">
                <a:latin typeface="Carlito"/>
                <a:cs typeface="Carlito"/>
              </a:rPr>
              <a:t> </a:t>
            </a:r>
            <a:r>
              <a:rPr sz="2000" b="1" spc="-5" dirty="0">
                <a:latin typeface="Carlito"/>
                <a:cs typeface="Carlito"/>
              </a:rPr>
              <a:t>sous-épreuve</a:t>
            </a:r>
            <a:endParaRPr sz="2000">
              <a:latin typeface="Carlito"/>
              <a:cs typeface="Carlito"/>
            </a:endParaRPr>
          </a:p>
          <a:p>
            <a:pPr marL="12700" marR="5080">
              <a:lnSpc>
                <a:spcPts val="1939"/>
              </a:lnSpc>
              <a:spcBef>
                <a:spcPts val="1195"/>
              </a:spcBef>
            </a:pPr>
            <a:r>
              <a:rPr sz="1800" spc="-110" dirty="0">
                <a:latin typeface="Arial"/>
                <a:cs typeface="Arial"/>
              </a:rPr>
              <a:t>L’épreuve </a:t>
            </a:r>
            <a:r>
              <a:rPr sz="1800" dirty="0">
                <a:latin typeface="Carlito"/>
                <a:cs typeface="Carlito"/>
              </a:rPr>
              <a:t>a </a:t>
            </a:r>
            <a:r>
              <a:rPr sz="1800" spc="-5" dirty="0">
                <a:latin typeface="Carlito"/>
                <a:cs typeface="Carlito"/>
              </a:rPr>
              <a:t>pour objectif </a:t>
            </a:r>
            <a:r>
              <a:rPr sz="1800" spc="-65" dirty="0">
                <a:latin typeface="Arial"/>
                <a:cs typeface="Arial"/>
              </a:rPr>
              <a:t>d’apprécier </a:t>
            </a:r>
            <a:r>
              <a:rPr sz="1800" spc="-30" dirty="0">
                <a:latin typeface="Arial"/>
                <a:cs typeface="Arial"/>
              </a:rPr>
              <a:t>l’aptitude </a:t>
            </a:r>
            <a:r>
              <a:rPr sz="1800" spc="5" dirty="0">
                <a:latin typeface="Carlito"/>
                <a:cs typeface="Carlito"/>
              </a:rPr>
              <a:t>du </a:t>
            </a:r>
            <a:r>
              <a:rPr sz="1800" spc="-5" dirty="0">
                <a:latin typeface="Carlito"/>
                <a:cs typeface="Carlito"/>
              </a:rPr>
              <a:t>(de </a:t>
            </a:r>
            <a:r>
              <a:rPr sz="1800" dirty="0">
                <a:latin typeface="Carlito"/>
                <a:cs typeface="Carlito"/>
              </a:rPr>
              <a:t>la) </a:t>
            </a:r>
            <a:r>
              <a:rPr sz="1800" spc="-5" dirty="0">
                <a:latin typeface="Carlito"/>
                <a:cs typeface="Carlito"/>
              </a:rPr>
              <a:t>candidat(e) </a:t>
            </a:r>
            <a:r>
              <a:rPr sz="1800" dirty="0">
                <a:latin typeface="Carlito"/>
                <a:cs typeface="Carlito"/>
              </a:rPr>
              <a:t>à </a:t>
            </a:r>
            <a:r>
              <a:rPr sz="1800" spc="-5" dirty="0">
                <a:latin typeface="Carlito"/>
                <a:cs typeface="Carlito"/>
              </a:rPr>
              <a:t>réaliser </a:t>
            </a:r>
            <a:r>
              <a:rPr sz="1800" dirty="0">
                <a:latin typeface="Carlito"/>
                <a:cs typeface="Carlito"/>
              </a:rPr>
              <a:t>des </a:t>
            </a:r>
            <a:r>
              <a:rPr sz="1800" spc="-10" dirty="0">
                <a:latin typeface="Carlito"/>
                <a:cs typeface="Carlito"/>
              </a:rPr>
              <a:t>interventions </a:t>
            </a:r>
            <a:r>
              <a:rPr sz="1800" spc="-5" dirty="0">
                <a:latin typeface="Carlito"/>
                <a:cs typeface="Carlito"/>
              </a:rPr>
              <a:t>visant </a:t>
            </a:r>
            <a:r>
              <a:rPr sz="1800" dirty="0">
                <a:latin typeface="Carlito"/>
                <a:cs typeface="Carlito"/>
              </a:rPr>
              <a:t>à </a:t>
            </a:r>
            <a:r>
              <a:rPr sz="1800" b="1" dirty="0">
                <a:solidFill>
                  <a:srgbClr val="538235"/>
                </a:solidFill>
                <a:latin typeface="Carlito"/>
                <a:cs typeface="Carlito"/>
              </a:rPr>
              <a:t>la </a:t>
            </a:r>
            <a:r>
              <a:rPr sz="1800" b="1" spc="-10" dirty="0">
                <a:solidFill>
                  <a:srgbClr val="538235"/>
                </a:solidFill>
                <a:latin typeface="Carlito"/>
                <a:cs typeface="Carlito"/>
              </a:rPr>
              <a:t>réalisation  </a:t>
            </a:r>
            <a:r>
              <a:rPr sz="1800" b="1" spc="-5" dirty="0">
                <a:solidFill>
                  <a:srgbClr val="538235"/>
                </a:solidFill>
                <a:latin typeface="Carlito"/>
                <a:cs typeface="Carlito"/>
              </a:rPr>
              <a:t>et </a:t>
            </a:r>
            <a:r>
              <a:rPr sz="1800" b="1" dirty="0">
                <a:solidFill>
                  <a:srgbClr val="538235"/>
                </a:solidFill>
                <a:latin typeface="Carlito"/>
                <a:cs typeface="Carlito"/>
              </a:rPr>
              <a:t>la </a:t>
            </a:r>
            <a:r>
              <a:rPr sz="1800" b="1" spc="-5" dirty="0">
                <a:solidFill>
                  <a:srgbClr val="538235"/>
                </a:solidFill>
                <a:latin typeface="Carlito"/>
                <a:cs typeface="Carlito"/>
              </a:rPr>
              <a:t>mise </a:t>
            </a:r>
            <a:r>
              <a:rPr sz="1800" b="1" dirty="0">
                <a:solidFill>
                  <a:srgbClr val="538235"/>
                </a:solidFill>
                <a:latin typeface="Carlito"/>
                <a:cs typeface="Carlito"/>
              </a:rPr>
              <a:t>en service des </a:t>
            </a:r>
            <a:r>
              <a:rPr sz="1800" b="1" spc="-10" dirty="0">
                <a:solidFill>
                  <a:srgbClr val="538235"/>
                </a:solidFill>
                <a:latin typeface="Carlito"/>
                <a:cs typeface="Carlito"/>
              </a:rPr>
              <a:t>installations</a:t>
            </a:r>
            <a:r>
              <a:rPr sz="1800" b="1" spc="-110" dirty="0">
                <a:solidFill>
                  <a:srgbClr val="538235"/>
                </a:solidFill>
                <a:latin typeface="Carlito"/>
                <a:cs typeface="Carlito"/>
              </a:rPr>
              <a:t> </a:t>
            </a:r>
            <a:r>
              <a:rPr sz="1800" b="1" spc="-10" dirty="0">
                <a:solidFill>
                  <a:srgbClr val="538235"/>
                </a:solidFill>
                <a:latin typeface="Carlito"/>
                <a:cs typeface="Carlito"/>
              </a:rPr>
              <a:t>énergétiques.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1822" y="5452059"/>
            <a:ext cx="10318750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Carlito"/>
                <a:cs typeface="Carlito"/>
              </a:rPr>
              <a:t>Les </a:t>
            </a:r>
            <a:r>
              <a:rPr sz="1600" b="1" spc="-110" dirty="0">
                <a:latin typeface="Arial"/>
                <a:cs typeface="Arial"/>
              </a:rPr>
              <a:t>critères </a:t>
            </a:r>
            <a:r>
              <a:rPr sz="1600" b="1" spc="-100" dirty="0">
                <a:latin typeface="Arial"/>
                <a:cs typeface="Arial"/>
              </a:rPr>
              <a:t>d’évaluation </a:t>
            </a:r>
            <a:r>
              <a:rPr sz="1600" spc="-10" dirty="0">
                <a:latin typeface="Carlito"/>
                <a:cs typeface="Carlito"/>
              </a:rPr>
              <a:t>sont ceux définis </a:t>
            </a:r>
            <a:r>
              <a:rPr sz="1600" spc="-5" dirty="0">
                <a:latin typeface="Carlito"/>
                <a:cs typeface="Carlito"/>
              </a:rPr>
              <a:t>dans </a:t>
            </a:r>
            <a:r>
              <a:rPr sz="1600" dirty="0">
                <a:latin typeface="Carlito"/>
                <a:cs typeface="Carlito"/>
              </a:rPr>
              <a:t>le </a:t>
            </a:r>
            <a:r>
              <a:rPr sz="1600" spc="-15" dirty="0">
                <a:latin typeface="Carlito"/>
                <a:cs typeface="Carlito"/>
              </a:rPr>
              <a:t>référentiel </a:t>
            </a:r>
            <a:r>
              <a:rPr sz="1600" spc="-5" dirty="0">
                <a:latin typeface="Carlito"/>
                <a:cs typeface="Carlito"/>
              </a:rPr>
              <a:t>de</a:t>
            </a:r>
            <a:r>
              <a:rPr sz="1600" spc="110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compétences.</a:t>
            </a:r>
            <a:endParaRPr sz="16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1600" spc="-80" dirty="0">
                <a:latin typeface="Arial"/>
                <a:cs typeface="Arial"/>
              </a:rPr>
              <a:t>L’évaluation </a:t>
            </a:r>
            <a:r>
              <a:rPr sz="1600" spc="-55" dirty="0">
                <a:latin typeface="Arial"/>
                <a:cs typeface="Arial"/>
              </a:rPr>
              <a:t>du </a:t>
            </a:r>
            <a:r>
              <a:rPr sz="1600" spc="-60" dirty="0">
                <a:latin typeface="Arial"/>
                <a:cs typeface="Arial"/>
              </a:rPr>
              <a:t>candidat </a:t>
            </a:r>
            <a:r>
              <a:rPr sz="1600" spc="-75" dirty="0">
                <a:latin typeface="Arial"/>
                <a:cs typeface="Arial"/>
              </a:rPr>
              <a:t>sur </a:t>
            </a:r>
            <a:r>
              <a:rPr sz="1600" spc="-135" dirty="0">
                <a:latin typeface="Arial"/>
                <a:cs typeface="Arial"/>
              </a:rPr>
              <a:t>ces </a:t>
            </a:r>
            <a:r>
              <a:rPr sz="1600" spc="-50" dirty="0">
                <a:latin typeface="Arial"/>
                <a:cs typeface="Arial"/>
              </a:rPr>
              <a:t>critères </a:t>
            </a:r>
            <a:r>
              <a:rPr sz="1600" spc="-80" dirty="0">
                <a:latin typeface="Arial"/>
                <a:cs typeface="Arial"/>
              </a:rPr>
              <a:t>s’appuie </a:t>
            </a:r>
            <a:r>
              <a:rPr sz="1600" spc="-75" dirty="0">
                <a:latin typeface="Arial"/>
                <a:cs typeface="Arial"/>
              </a:rPr>
              <a:t>sur </a:t>
            </a:r>
            <a:r>
              <a:rPr sz="1600" spc="-110" dirty="0">
                <a:latin typeface="Arial"/>
                <a:cs typeface="Arial"/>
              </a:rPr>
              <a:t>des </a:t>
            </a:r>
            <a:r>
              <a:rPr sz="1600" b="1" spc="-114" dirty="0">
                <a:latin typeface="Arial"/>
                <a:cs typeface="Arial"/>
              </a:rPr>
              <a:t>indicateurs </a:t>
            </a:r>
            <a:r>
              <a:rPr sz="1600" b="1" spc="-100" dirty="0">
                <a:latin typeface="Arial"/>
                <a:cs typeface="Arial"/>
              </a:rPr>
              <a:t>d’évaluation </a:t>
            </a:r>
            <a:r>
              <a:rPr sz="1600" spc="-15" dirty="0">
                <a:latin typeface="Carlito"/>
                <a:cs typeface="Carlito"/>
              </a:rPr>
              <a:t>propres </a:t>
            </a:r>
            <a:r>
              <a:rPr sz="1600" spc="-5" dirty="0">
                <a:latin typeface="Carlito"/>
                <a:cs typeface="Carlito"/>
              </a:rPr>
              <a:t>à chaque situation</a:t>
            </a:r>
            <a:r>
              <a:rPr sz="1600" spc="195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professionnelle.</a:t>
            </a:r>
            <a:endParaRPr sz="16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6571" y="35051"/>
            <a:ext cx="998912" cy="11018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316973" y="272872"/>
            <a:ext cx="2594610" cy="4527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" algn="ctr">
              <a:lnSpc>
                <a:spcPts val="1140"/>
              </a:lnSpc>
              <a:spcBef>
                <a:spcPts val="95"/>
              </a:spcBef>
            </a:pPr>
            <a:r>
              <a:rPr sz="1000" spc="-60" dirty="0">
                <a:latin typeface="Trebuchet MS"/>
                <a:cs typeface="Trebuchet MS"/>
              </a:rPr>
              <a:t>Baccalauréat </a:t>
            </a:r>
            <a:r>
              <a:rPr sz="1000" spc="-45" dirty="0">
                <a:latin typeface="Trebuchet MS"/>
                <a:cs typeface="Trebuchet MS"/>
              </a:rPr>
              <a:t>professionnel </a:t>
            </a:r>
            <a:r>
              <a:rPr sz="1000" spc="-60" dirty="0">
                <a:latin typeface="Trebuchet MS"/>
                <a:cs typeface="Trebuchet MS"/>
              </a:rPr>
              <a:t>installateur</a:t>
            </a:r>
            <a:r>
              <a:rPr sz="1000" spc="4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en</a:t>
            </a:r>
            <a:endParaRPr sz="1000">
              <a:latin typeface="Trebuchet MS"/>
              <a:cs typeface="Trebuchet MS"/>
            </a:endParaRPr>
          </a:p>
          <a:p>
            <a:pPr algn="ctr">
              <a:lnSpc>
                <a:spcPts val="1080"/>
              </a:lnSpc>
            </a:pPr>
            <a:r>
              <a:rPr sz="1000" spc="-65" dirty="0">
                <a:latin typeface="Trebuchet MS"/>
                <a:cs typeface="Trebuchet MS"/>
              </a:rPr>
              <a:t>chauffage, </a:t>
            </a:r>
            <a:r>
              <a:rPr sz="1000" spc="-60" dirty="0">
                <a:latin typeface="Trebuchet MS"/>
                <a:cs typeface="Trebuchet MS"/>
              </a:rPr>
              <a:t>climatisation </a:t>
            </a:r>
            <a:r>
              <a:rPr sz="1000" spc="-65" dirty="0">
                <a:latin typeface="Trebuchet MS"/>
                <a:cs typeface="Trebuchet MS"/>
              </a:rPr>
              <a:t>et </a:t>
            </a:r>
            <a:r>
              <a:rPr sz="1000" spc="-50" dirty="0">
                <a:latin typeface="Trebuchet MS"/>
                <a:cs typeface="Trebuchet MS"/>
              </a:rPr>
              <a:t>énergies</a:t>
            </a:r>
            <a:r>
              <a:rPr sz="1000" spc="80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renouvelables</a:t>
            </a:r>
            <a:endParaRPr sz="1000">
              <a:latin typeface="Trebuchet MS"/>
              <a:cs typeface="Trebuchet MS"/>
            </a:endParaRPr>
          </a:p>
          <a:p>
            <a:pPr marL="29845" algn="ctr">
              <a:lnSpc>
                <a:spcPts val="1140"/>
              </a:lnSpc>
            </a:pPr>
            <a:r>
              <a:rPr sz="1000" spc="-30" dirty="0">
                <a:latin typeface="Trebuchet MS"/>
                <a:cs typeface="Trebuchet MS"/>
              </a:rPr>
              <a:t>« </a:t>
            </a:r>
            <a:r>
              <a:rPr sz="1000" spc="-60" dirty="0">
                <a:latin typeface="Trebuchet MS"/>
                <a:cs typeface="Trebuchet MS"/>
              </a:rPr>
              <a:t>ICCER </a:t>
            </a:r>
            <a:r>
              <a:rPr sz="1000" spc="-30" dirty="0">
                <a:latin typeface="Trebuchet MS"/>
                <a:cs typeface="Trebuchet MS"/>
              </a:rPr>
              <a:t>» </a:t>
            </a:r>
            <a:r>
              <a:rPr sz="1000" spc="-35" dirty="0">
                <a:latin typeface="Trebuchet MS"/>
                <a:cs typeface="Trebuchet MS"/>
              </a:rPr>
              <a:t>session</a:t>
            </a:r>
            <a:r>
              <a:rPr sz="1000" spc="-135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2024</a:t>
            </a:r>
            <a:endParaRPr sz="1000">
              <a:latin typeface="Trebuchet MS"/>
              <a:cs typeface="Trebuchet M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644395" y="225526"/>
            <a:ext cx="7543165" cy="527050"/>
            <a:chOff x="1644395" y="225526"/>
            <a:chExt cx="7543165" cy="527050"/>
          </a:xfrm>
        </p:grpSpPr>
        <p:sp>
          <p:nvSpPr>
            <p:cNvPr id="7" name="object 7"/>
            <p:cNvSpPr/>
            <p:nvPr/>
          </p:nvSpPr>
          <p:spPr>
            <a:xfrm>
              <a:off x="1644395" y="225526"/>
              <a:ext cx="7543038" cy="48295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72155" y="240804"/>
              <a:ext cx="816102" cy="51128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903347" y="290321"/>
            <a:ext cx="5026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Carlito"/>
                <a:cs typeface="Carlito"/>
              </a:rPr>
              <a:t>E31 : </a:t>
            </a:r>
            <a:r>
              <a:rPr b="1" spc="-125" dirty="0">
                <a:latin typeface="Arial"/>
                <a:cs typeface="Arial"/>
              </a:rPr>
              <a:t>Réalisation </a:t>
            </a:r>
            <a:r>
              <a:rPr b="1" spc="-40" dirty="0">
                <a:latin typeface="Arial"/>
                <a:cs typeface="Arial"/>
              </a:rPr>
              <a:t>et </a:t>
            </a:r>
            <a:r>
              <a:rPr b="1" spc="-150" dirty="0">
                <a:latin typeface="Arial"/>
                <a:cs typeface="Arial"/>
              </a:rPr>
              <a:t>mise </a:t>
            </a:r>
            <a:r>
              <a:rPr b="1" spc="-114" dirty="0">
                <a:latin typeface="Arial"/>
                <a:cs typeface="Arial"/>
              </a:rPr>
              <a:t>en </a:t>
            </a:r>
            <a:r>
              <a:rPr b="1" spc="-145" dirty="0">
                <a:latin typeface="Arial"/>
                <a:cs typeface="Arial"/>
              </a:rPr>
              <a:t>service </a:t>
            </a:r>
            <a:r>
              <a:rPr b="1" spc="-120" dirty="0">
                <a:latin typeface="Arial"/>
                <a:cs typeface="Arial"/>
              </a:rPr>
              <a:t>d’une</a:t>
            </a:r>
            <a:r>
              <a:rPr b="1" spc="-80" dirty="0">
                <a:latin typeface="Arial"/>
                <a:cs typeface="Arial"/>
              </a:rPr>
              <a:t> </a:t>
            </a:r>
            <a:r>
              <a:rPr b="1" spc="-100" dirty="0">
                <a:latin typeface="Arial"/>
                <a:cs typeface="Arial"/>
              </a:rPr>
              <a:t>installation</a:t>
            </a:r>
          </a:p>
        </p:txBody>
      </p:sp>
      <p:grpSp>
        <p:nvGrpSpPr>
          <p:cNvPr id="10" name="object 10"/>
          <p:cNvGrpSpPr/>
          <p:nvPr/>
        </p:nvGrpSpPr>
        <p:grpSpPr>
          <a:xfrm>
            <a:off x="576745" y="2045842"/>
            <a:ext cx="11065510" cy="3139440"/>
            <a:chOff x="576745" y="2045842"/>
            <a:chExt cx="11065510" cy="3139440"/>
          </a:xfrm>
        </p:grpSpPr>
        <p:sp>
          <p:nvSpPr>
            <p:cNvPr id="11" name="object 11"/>
            <p:cNvSpPr/>
            <p:nvPr/>
          </p:nvSpPr>
          <p:spPr>
            <a:xfrm>
              <a:off x="583095" y="2052268"/>
              <a:ext cx="11052810" cy="3126740"/>
            </a:xfrm>
            <a:custGeom>
              <a:avLst/>
              <a:gdLst/>
              <a:ahLst/>
              <a:cxnLst/>
              <a:rect l="l" t="t" r="r" b="b"/>
              <a:pathLst>
                <a:path w="11052810" h="3126740">
                  <a:moveTo>
                    <a:pt x="11052391" y="2059965"/>
                  </a:moveTo>
                  <a:lnTo>
                    <a:pt x="7453592" y="2059965"/>
                  </a:lnTo>
                  <a:lnTo>
                    <a:pt x="7453592" y="2415438"/>
                  </a:lnTo>
                  <a:lnTo>
                    <a:pt x="7453592" y="2770924"/>
                  </a:lnTo>
                  <a:lnTo>
                    <a:pt x="7453592" y="3126409"/>
                  </a:lnTo>
                  <a:lnTo>
                    <a:pt x="11052391" y="3126409"/>
                  </a:lnTo>
                  <a:lnTo>
                    <a:pt x="11052391" y="2770936"/>
                  </a:lnTo>
                  <a:lnTo>
                    <a:pt x="11052391" y="2415463"/>
                  </a:lnTo>
                  <a:lnTo>
                    <a:pt x="11052391" y="2059965"/>
                  </a:lnTo>
                  <a:close/>
                </a:path>
                <a:path w="11052810" h="3126740">
                  <a:moveTo>
                    <a:pt x="11052391" y="637946"/>
                  </a:moveTo>
                  <a:lnTo>
                    <a:pt x="11052302" y="0"/>
                  </a:lnTo>
                  <a:lnTo>
                    <a:pt x="0" y="0"/>
                  </a:lnTo>
                  <a:lnTo>
                    <a:pt x="0" y="637971"/>
                  </a:lnTo>
                  <a:lnTo>
                    <a:pt x="7453592" y="637971"/>
                  </a:lnTo>
                  <a:lnTo>
                    <a:pt x="7453592" y="993419"/>
                  </a:lnTo>
                  <a:lnTo>
                    <a:pt x="7453592" y="2059863"/>
                  </a:lnTo>
                  <a:lnTo>
                    <a:pt x="11052391" y="2059863"/>
                  </a:lnTo>
                  <a:lnTo>
                    <a:pt x="11052391" y="993419"/>
                  </a:lnTo>
                  <a:lnTo>
                    <a:pt x="11052391" y="637946"/>
                  </a:lnTo>
                  <a:close/>
                </a:path>
              </a:pathLst>
            </a:custGeom>
            <a:solidFill>
              <a:srgbClr val="A9D1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76745" y="2045842"/>
              <a:ext cx="11065510" cy="3139440"/>
            </a:xfrm>
            <a:custGeom>
              <a:avLst/>
              <a:gdLst/>
              <a:ahLst/>
              <a:cxnLst/>
              <a:rect l="l" t="t" r="r" b="b"/>
              <a:pathLst>
                <a:path w="11065510" h="3139440">
                  <a:moveTo>
                    <a:pt x="11058613" y="0"/>
                  </a:moveTo>
                  <a:lnTo>
                    <a:pt x="11058613" y="3139186"/>
                  </a:lnTo>
                </a:path>
                <a:path w="11065510" h="3139440">
                  <a:moveTo>
                    <a:pt x="0" y="6350"/>
                  </a:moveTo>
                  <a:lnTo>
                    <a:pt x="11064963" y="6350"/>
                  </a:lnTo>
                </a:path>
                <a:path w="11065510" h="3139440">
                  <a:moveTo>
                    <a:pt x="0" y="3132836"/>
                  </a:moveTo>
                  <a:lnTo>
                    <a:pt x="11064963" y="3132836"/>
                  </a:lnTo>
                </a:path>
              </a:pathLst>
            </a:custGeom>
            <a:ln w="127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576745" y="2052192"/>
          <a:ext cx="9605010" cy="31264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65595"/>
                <a:gridCol w="643890"/>
                <a:gridCol w="2295525"/>
              </a:tblGrid>
              <a:tr h="590651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0477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rlito"/>
                          <a:cs typeface="Carlito"/>
                        </a:rPr>
                        <a:t>La </a:t>
                      </a:r>
                      <a:r>
                        <a:rPr sz="1600" spc="-10" dirty="0">
                          <a:latin typeface="Carlito"/>
                          <a:cs typeface="Carlito"/>
                        </a:rPr>
                        <a:t>sous-épreuve E31 </a:t>
                      </a:r>
                      <a:r>
                        <a:rPr sz="1600" spc="-5" dirty="0">
                          <a:latin typeface="Carlito"/>
                          <a:cs typeface="Carlito"/>
                        </a:rPr>
                        <a:t>a pour </a:t>
                      </a:r>
                      <a:r>
                        <a:rPr sz="1600" spc="-10" dirty="0">
                          <a:latin typeface="Carlito"/>
                          <a:cs typeface="Carlito"/>
                        </a:rPr>
                        <a:t>objet </a:t>
                      </a:r>
                      <a:r>
                        <a:rPr sz="1600" spc="-5" dirty="0">
                          <a:latin typeface="Carlito"/>
                          <a:cs typeface="Carlito"/>
                        </a:rPr>
                        <a:t>de valider </a:t>
                      </a:r>
                      <a:r>
                        <a:rPr sz="1600" spc="-10" dirty="0">
                          <a:latin typeface="Carlito"/>
                          <a:cs typeface="Carlito"/>
                        </a:rPr>
                        <a:t>tout </a:t>
                      </a:r>
                      <a:r>
                        <a:rPr sz="1600" spc="-5" dirty="0">
                          <a:latin typeface="Carlito"/>
                          <a:cs typeface="Carlito"/>
                        </a:rPr>
                        <a:t>ou partie des </a:t>
                      </a:r>
                      <a:r>
                        <a:rPr sz="1600" spc="-10" dirty="0">
                          <a:latin typeface="Carlito"/>
                          <a:cs typeface="Carlito"/>
                        </a:rPr>
                        <a:t>compétences </a:t>
                      </a:r>
                      <a:r>
                        <a:rPr sz="1600" spc="-5" dirty="0">
                          <a:latin typeface="Carlito"/>
                          <a:cs typeface="Carlito"/>
                        </a:rPr>
                        <a:t>en </a:t>
                      </a:r>
                      <a:r>
                        <a:rPr sz="1600" dirty="0">
                          <a:latin typeface="Carlito"/>
                          <a:cs typeface="Carlito"/>
                        </a:rPr>
                        <a:t>lien </a:t>
                      </a:r>
                      <a:r>
                        <a:rPr sz="1600" spc="-15" dirty="0">
                          <a:latin typeface="Carlito"/>
                          <a:cs typeface="Carlito"/>
                        </a:rPr>
                        <a:t>avec </a:t>
                      </a:r>
                      <a:r>
                        <a:rPr sz="1600" spc="-5" dirty="0">
                          <a:latin typeface="Carlito"/>
                          <a:cs typeface="Carlito"/>
                        </a:rPr>
                        <a:t>les </a:t>
                      </a:r>
                      <a:r>
                        <a:rPr sz="1600" spc="-15" dirty="0">
                          <a:latin typeface="Carlito"/>
                          <a:cs typeface="Carlito"/>
                        </a:rPr>
                        <a:t>savoirs </a:t>
                      </a:r>
                      <a:r>
                        <a:rPr sz="1600" spc="-5" dirty="0">
                          <a:latin typeface="Carlito"/>
                          <a:cs typeface="Carlito"/>
                        </a:rPr>
                        <a:t>associés</a:t>
                      </a:r>
                      <a:r>
                        <a:rPr sz="1600" spc="29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spc="-5" dirty="0">
                          <a:latin typeface="Carlito"/>
                          <a:cs typeface="Carlito"/>
                        </a:rPr>
                        <a:t>: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4445" marB="0">
                    <a:lnL w="12700">
                      <a:solidFill>
                        <a:srgbClr val="538235"/>
                      </a:solidFill>
                      <a:prstDash val="solid"/>
                    </a:lnL>
                    <a:solidFill>
                      <a:srgbClr val="A9D1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2627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600" b="1" spc="-10" dirty="0">
                          <a:solidFill>
                            <a:srgbClr val="9953CC"/>
                          </a:solidFill>
                          <a:latin typeface="Carlito"/>
                          <a:cs typeface="Carlito"/>
                        </a:rPr>
                        <a:t>C4 </a:t>
                      </a:r>
                      <a:r>
                        <a:rPr sz="1600" spc="-5" dirty="0">
                          <a:latin typeface="Carlito"/>
                          <a:cs typeface="Carlito"/>
                        </a:rPr>
                        <a:t>: </a:t>
                      </a:r>
                      <a:r>
                        <a:rPr sz="1600" spc="-10" dirty="0">
                          <a:latin typeface="Carlito"/>
                          <a:cs typeface="Carlito"/>
                        </a:rPr>
                        <a:t>Organiser </a:t>
                      </a:r>
                      <a:r>
                        <a:rPr sz="1600" spc="-15" dirty="0">
                          <a:latin typeface="Carlito"/>
                          <a:cs typeface="Carlito"/>
                        </a:rPr>
                        <a:t>et </a:t>
                      </a:r>
                      <a:r>
                        <a:rPr sz="1600" spc="-5" dirty="0">
                          <a:latin typeface="Carlito"/>
                          <a:cs typeface="Carlito"/>
                        </a:rPr>
                        <a:t>sécuriser son</a:t>
                      </a:r>
                      <a:r>
                        <a:rPr sz="1600" spc="8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spc="-10" dirty="0">
                          <a:latin typeface="Carlito"/>
                          <a:cs typeface="Carlito"/>
                        </a:rPr>
                        <a:t>intervention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538235"/>
                      </a:solidFill>
                      <a:prstDash val="solid"/>
                    </a:lnL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R="205104" algn="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1600" b="1" dirty="0">
                          <a:solidFill>
                            <a:srgbClr val="6F2F9F"/>
                          </a:solidFill>
                          <a:latin typeface="Arial"/>
                          <a:cs typeface="Arial"/>
                        </a:rPr>
                        <a:t>→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90805" marB="0"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1600" spc="-10" dirty="0">
                          <a:latin typeface="Carlito"/>
                          <a:cs typeface="Carlito"/>
                        </a:rPr>
                        <a:t>S1, S5, S6, S7,</a:t>
                      </a:r>
                      <a:r>
                        <a:rPr sz="1600" spc="6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spc="-10" dirty="0">
                          <a:latin typeface="Carlito"/>
                          <a:cs typeface="Carlito"/>
                        </a:rPr>
                        <a:t>S8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90805" marB="0">
                    <a:solidFill>
                      <a:srgbClr val="A9D18E"/>
                    </a:solidFill>
                  </a:tcPr>
                </a:tc>
              </a:tr>
              <a:tr h="355688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600" b="1" spc="-5" dirty="0">
                          <a:solidFill>
                            <a:srgbClr val="9953CC"/>
                          </a:solidFill>
                          <a:latin typeface="Carlito"/>
                          <a:cs typeface="Carlito"/>
                        </a:rPr>
                        <a:t>C5 </a:t>
                      </a:r>
                      <a:r>
                        <a:rPr sz="1600" spc="-5" dirty="0">
                          <a:latin typeface="Carlito"/>
                          <a:cs typeface="Carlito"/>
                        </a:rPr>
                        <a:t>: </a:t>
                      </a:r>
                      <a:r>
                        <a:rPr sz="1600" spc="-10" dirty="0">
                          <a:latin typeface="Carlito"/>
                          <a:cs typeface="Carlito"/>
                        </a:rPr>
                        <a:t>Réceptionner </a:t>
                      </a:r>
                      <a:r>
                        <a:rPr sz="1600" spc="-5" dirty="0">
                          <a:latin typeface="Carlito"/>
                          <a:cs typeface="Carlito"/>
                        </a:rPr>
                        <a:t>les</a:t>
                      </a:r>
                      <a:r>
                        <a:rPr sz="1600" spc="5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spc="-10" dirty="0">
                          <a:latin typeface="Carlito"/>
                          <a:cs typeface="Carlito"/>
                        </a:rPr>
                        <a:t>approvisionnements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538235"/>
                      </a:solidFill>
                      <a:prstDash val="solid"/>
                    </a:lnL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R="205104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b="1" dirty="0">
                          <a:solidFill>
                            <a:srgbClr val="6F2F9F"/>
                          </a:solidFill>
                          <a:latin typeface="Arial"/>
                          <a:cs typeface="Arial"/>
                        </a:rPr>
                        <a:t>→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spc="-10" dirty="0">
                          <a:latin typeface="Carlito"/>
                          <a:cs typeface="Carlito"/>
                        </a:rPr>
                        <a:t>S1, S4, S7,</a:t>
                      </a:r>
                      <a:r>
                        <a:rPr sz="1600" spc="4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spc="-10" dirty="0">
                          <a:latin typeface="Carlito"/>
                          <a:cs typeface="Carlito"/>
                        </a:rPr>
                        <a:t>S8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solidFill>
                      <a:srgbClr val="A9D18E"/>
                    </a:solidFill>
                  </a:tcPr>
                </a:tc>
              </a:tr>
              <a:tr h="355536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600" b="1" spc="-5" dirty="0">
                          <a:solidFill>
                            <a:srgbClr val="9953CC"/>
                          </a:solidFill>
                          <a:latin typeface="Carlito"/>
                          <a:cs typeface="Carlito"/>
                        </a:rPr>
                        <a:t>C6 </a:t>
                      </a:r>
                      <a:r>
                        <a:rPr sz="1600" spc="-5" dirty="0">
                          <a:latin typeface="Carlito"/>
                          <a:cs typeface="Carlito"/>
                        </a:rPr>
                        <a:t>: </a:t>
                      </a:r>
                      <a:r>
                        <a:rPr sz="1600" spc="-10" dirty="0">
                          <a:latin typeface="Carlito"/>
                          <a:cs typeface="Carlito"/>
                        </a:rPr>
                        <a:t>Réaliser </a:t>
                      </a:r>
                      <a:r>
                        <a:rPr sz="1600" spc="-5" dirty="0">
                          <a:latin typeface="Carlito"/>
                          <a:cs typeface="Carlito"/>
                        </a:rPr>
                        <a:t>une </a:t>
                      </a:r>
                      <a:r>
                        <a:rPr sz="1600" spc="-10" dirty="0">
                          <a:latin typeface="Carlito"/>
                          <a:cs typeface="Carlito"/>
                        </a:rPr>
                        <a:t>installation </a:t>
                      </a:r>
                      <a:r>
                        <a:rPr sz="1600" spc="-5" dirty="0">
                          <a:latin typeface="Carlito"/>
                          <a:cs typeface="Carlito"/>
                        </a:rPr>
                        <a:t>en </a:t>
                      </a:r>
                      <a:r>
                        <a:rPr sz="1600" spc="-10" dirty="0">
                          <a:latin typeface="Carlito"/>
                          <a:cs typeface="Carlito"/>
                        </a:rPr>
                        <a:t>adoptant </a:t>
                      </a:r>
                      <a:r>
                        <a:rPr sz="1600" spc="-5" dirty="0">
                          <a:latin typeface="Carlito"/>
                          <a:cs typeface="Carlito"/>
                        </a:rPr>
                        <a:t>une </a:t>
                      </a:r>
                      <a:r>
                        <a:rPr sz="1600" spc="-10" dirty="0">
                          <a:latin typeface="Carlito"/>
                          <a:cs typeface="Carlito"/>
                        </a:rPr>
                        <a:t>attitude</a:t>
                      </a:r>
                      <a:r>
                        <a:rPr sz="1600" spc="5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spc="-10" dirty="0">
                          <a:latin typeface="Carlito"/>
                          <a:cs typeface="Carlito"/>
                        </a:rPr>
                        <a:t>coresponsable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538235"/>
                      </a:solidFill>
                      <a:prstDash val="solid"/>
                    </a:lnL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R="205104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b="1" dirty="0">
                          <a:solidFill>
                            <a:srgbClr val="6F2F9F"/>
                          </a:solidFill>
                          <a:latin typeface="Arial"/>
                          <a:cs typeface="Arial"/>
                        </a:rPr>
                        <a:t>→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spc="-10" dirty="0">
                          <a:latin typeface="Carlito"/>
                          <a:cs typeface="Carlito"/>
                        </a:rPr>
                        <a:t>S1, S2, S3, S5, S6, S7,</a:t>
                      </a:r>
                      <a:r>
                        <a:rPr sz="1600" spc="9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spc="-10" dirty="0">
                          <a:latin typeface="Carlito"/>
                          <a:cs typeface="Carlito"/>
                        </a:rPr>
                        <a:t>S8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solidFill>
                      <a:srgbClr val="A9D18E"/>
                    </a:solidFill>
                  </a:tcPr>
                </a:tc>
              </a:tr>
              <a:tr h="355536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600" b="1" spc="-5" dirty="0">
                          <a:solidFill>
                            <a:srgbClr val="9953CC"/>
                          </a:solidFill>
                          <a:latin typeface="Carlito"/>
                          <a:cs typeface="Carlito"/>
                        </a:rPr>
                        <a:t>C7 </a:t>
                      </a:r>
                      <a:r>
                        <a:rPr sz="1600" spc="-5" dirty="0">
                          <a:latin typeface="Carlito"/>
                          <a:cs typeface="Carlito"/>
                        </a:rPr>
                        <a:t>: </a:t>
                      </a:r>
                      <a:r>
                        <a:rPr sz="1600" spc="-15" dirty="0">
                          <a:latin typeface="Carlito"/>
                          <a:cs typeface="Carlito"/>
                        </a:rPr>
                        <a:t>Mettre </a:t>
                      </a:r>
                      <a:r>
                        <a:rPr sz="1600" spc="-5" dirty="0">
                          <a:latin typeface="Carlito"/>
                          <a:cs typeface="Carlito"/>
                        </a:rPr>
                        <a:t>en service une</a:t>
                      </a:r>
                      <a:r>
                        <a:rPr sz="1600" spc="8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spc="-10" dirty="0">
                          <a:latin typeface="Carlito"/>
                          <a:cs typeface="Carlito"/>
                        </a:rPr>
                        <a:t>installation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538235"/>
                      </a:solidFill>
                      <a:prstDash val="solid"/>
                    </a:lnL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R="205104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b="1" dirty="0">
                          <a:solidFill>
                            <a:srgbClr val="6F2F9F"/>
                          </a:solidFill>
                          <a:latin typeface="Arial"/>
                          <a:cs typeface="Arial"/>
                        </a:rPr>
                        <a:t>→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spc="-10" dirty="0">
                          <a:latin typeface="Carlito"/>
                          <a:cs typeface="Carlito"/>
                        </a:rPr>
                        <a:t>S1, S2, S3, S4, S6, S7,</a:t>
                      </a:r>
                      <a:r>
                        <a:rPr sz="1600" spc="9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spc="-10" dirty="0">
                          <a:latin typeface="Carlito"/>
                          <a:cs typeface="Carlito"/>
                        </a:rPr>
                        <a:t>S8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solidFill>
                      <a:srgbClr val="A9D18E"/>
                    </a:solidFill>
                  </a:tcPr>
                </a:tc>
              </a:tr>
              <a:tr h="355599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600" b="1" spc="-5" dirty="0">
                          <a:solidFill>
                            <a:srgbClr val="9953CC"/>
                          </a:solidFill>
                          <a:latin typeface="Carlito"/>
                          <a:cs typeface="Carlito"/>
                        </a:rPr>
                        <a:t>C8 </a:t>
                      </a:r>
                      <a:r>
                        <a:rPr sz="1600" spc="-5" dirty="0">
                          <a:latin typeface="Carlito"/>
                          <a:cs typeface="Carlito"/>
                        </a:rPr>
                        <a:t>: </a:t>
                      </a:r>
                      <a:r>
                        <a:rPr sz="1600" spc="-10" dirty="0">
                          <a:latin typeface="Carlito"/>
                          <a:cs typeface="Carlito"/>
                        </a:rPr>
                        <a:t>Contrôler et régler </a:t>
                      </a:r>
                      <a:r>
                        <a:rPr sz="1600" spc="-5" dirty="0">
                          <a:latin typeface="Carlito"/>
                          <a:cs typeface="Carlito"/>
                        </a:rPr>
                        <a:t>les</a:t>
                      </a:r>
                      <a:r>
                        <a:rPr sz="1600" spc="9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spc="-15" dirty="0">
                          <a:latin typeface="Carlito"/>
                          <a:cs typeface="Carlito"/>
                        </a:rPr>
                        <a:t>paramètres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538235"/>
                      </a:solidFill>
                      <a:prstDash val="solid"/>
                    </a:lnL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R="205104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b="1" dirty="0">
                          <a:solidFill>
                            <a:srgbClr val="6F2F9F"/>
                          </a:solidFill>
                          <a:latin typeface="Arial"/>
                          <a:cs typeface="Arial"/>
                        </a:rPr>
                        <a:t>→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spc="-10" dirty="0">
                          <a:latin typeface="Carlito"/>
                          <a:cs typeface="Carlito"/>
                        </a:rPr>
                        <a:t>S2, S3, S4, S6, S7,</a:t>
                      </a:r>
                      <a:r>
                        <a:rPr sz="1600" spc="8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spc="-10" dirty="0">
                          <a:latin typeface="Carlito"/>
                          <a:cs typeface="Carlito"/>
                        </a:rPr>
                        <a:t>S8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solidFill>
                      <a:srgbClr val="A9D18E"/>
                    </a:solidFill>
                  </a:tcPr>
                </a:tc>
              </a:tr>
              <a:tr h="355511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600" b="1" spc="-10" dirty="0">
                          <a:solidFill>
                            <a:srgbClr val="9953CC"/>
                          </a:solidFill>
                          <a:latin typeface="Carlito"/>
                          <a:cs typeface="Carlito"/>
                        </a:rPr>
                        <a:t>C11 </a:t>
                      </a:r>
                      <a:r>
                        <a:rPr sz="1600" spc="-5" dirty="0">
                          <a:latin typeface="Carlito"/>
                          <a:cs typeface="Carlito"/>
                        </a:rPr>
                        <a:t>: Consigner </a:t>
                      </a:r>
                      <a:r>
                        <a:rPr sz="1600" spc="-10" dirty="0">
                          <a:latin typeface="Carlito"/>
                          <a:cs typeface="Carlito"/>
                        </a:rPr>
                        <a:t>et </a:t>
                      </a:r>
                      <a:r>
                        <a:rPr sz="1600" spc="-15" dirty="0">
                          <a:latin typeface="Carlito"/>
                          <a:cs typeface="Carlito"/>
                        </a:rPr>
                        <a:t>transmettre </a:t>
                      </a:r>
                      <a:r>
                        <a:rPr sz="1600" spc="-5" dirty="0">
                          <a:latin typeface="Carlito"/>
                          <a:cs typeface="Carlito"/>
                        </a:rPr>
                        <a:t>les</a:t>
                      </a:r>
                      <a:r>
                        <a:rPr sz="1600" spc="10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spc="-10" dirty="0">
                          <a:latin typeface="Carlito"/>
                          <a:cs typeface="Carlito"/>
                        </a:rPr>
                        <a:t>informations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538235"/>
                      </a:solidFill>
                      <a:prstDash val="solid"/>
                    </a:lnL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R="205104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b="1" dirty="0">
                          <a:solidFill>
                            <a:srgbClr val="6F2F9F"/>
                          </a:solidFill>
                          <a:latin typeface="Arial"/>
                          <a:cs typeface="Arial"/>
                        </a:rPr>
                        <a:t>→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spc="-10" dirty="0">
                          <a:latin typeface="Carlito"/>
                          <a:cs typeface="Carlito"/>
                        </a:rPr>
                        <a:t>S1, S2, S7,</a:t>
                      </a:r>
                      <a:r>
                        <a:rPr sz="1600" spc="4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spc="-10" dirty="0">
                          <a:latin typeface="Carlito"/>
                          <a:cs typeface="Carlito"/>
                        </a:rPr>
                        <a:t>S8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solidFill>
                      <a:srgbClr val="A9D18E"/>
                    </a:solidFill>
                  </a:tcPr>
                </a:tc>
              </a:tr>
              <a:tr h="33168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600" b="1" spc="-10" dirty="0">
                          <a:solidFill>
                            <a:srgbClr val="9953CC"/>
                          </a:solidFill>
                          <a:latin typeface="Carlito"/>
                          <a:cs typeface="Carlito"/>
                        </a:rPr>
                        <a:t>C12 </a:t>
                      </a:r>
                      <a:r>
                        <a:rPr sz="1600" spc="-20" dirty="0">
                          <a:latin typeface="Arial"/>
                          <a:cs typeface="Arial"/>
                        </a:rPr>
                        <a:t>: </a:t>
                      </a:r>
                      <a:r>
                        <a:rPr sz="1600" spc="-80" dirty="0">
                          <a:latin typeface="Arial"/>
                          <a:cs typeface="Arial"/>
                        </a:rPr>
                        <a:t>Communiquer, </a:t>
                      </a:r>
                      <a:r>
                        <a:rPr sz="1600" spc="-55" dirty="0">
                          <a:latin typeface="Arial"/>
                          <a:cs typeface="Arial"/>
                        </a:rPr>
                        <a:t>rendre 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compte </a:t>
                      </a:r>
                      <a:r>
                        <a:rPr sz="1600" spc="-8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600" spc="-100" dirty="0">
                          <a:latin typeface="Arial"/>
                          <a:cs typeface="Arial"/>
                        </a:rPr>
                        <a:t>son </a:t>
                      </a:r>
                      <a:r>
                        <a:rPr sz="1600" spc="-25" dirty="0">
                          <a:latin typeface="Arial"/>
                          <a:cs typeface="Arial"/>
                        </a:rPr>
                        <a:t>intervention </a:t>
                      </a:r>
                      <a:r>
                        <a:rPr sz="1600" spc="-130" dirty="0">
                          <a:latin typeface="Arial"/>
                          <a:cs typeface="Arial"/>
                        </a:rPr>
                        <a:t>à </a:t>
                      </a:r>
                      <a:r>
                        <a:rPr sz="1600" spc="-25" dirty="0">
                          <a:latin typeface="Arial"/>
                          <a:cs typeface="Arial"/>
                        </a:rPr>
                        <a:t>l’écrit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et/ou </a:t>
                      </a:r>
                      <a:r>
                        <a:rPr sz="1600" spc="-130" dirty="0">
                          <a:latin typeface="Arial"/>
                          <a:cs typeface="Arial"/>
                        </a:rPr>
                        <a:t>à</a:t>
                      </a:r>
                      <a:r>
                        <a:rPr sz="1600" spc="-1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45" dirty="0">
                          <a:latin typeface="Arial"/>
                          <a:cs typeface="Arial"/>
                        </a:rPr>
                        <a:t>l’oral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538235"/>
                      </a:solidFill>
                      <a:prstDash val="solid"/>
                    </a:lnL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R="205104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b="1" dirty="0">
                          <a:solidFill>
                            <a:srgbClr val="6F2F9F"/>
                          </a:solidFill>
                          <a:latin typeface="Arial"/>
                          <a:cs typeface="Arial"/>
                        </a:rPr>
                        <a:t>→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spc="-10" dirty="0">
                          <a:latin typeface="Carlito"/>
                          <a:cs typeface="Carlito"/>
                        </a:rPr>
                        <a:t>S1,</a:t>
                      </a:r>
                      <a:r>
                        <a:rPr sz="1600" spc="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spc="-10" dirty="0">
                          <a:latin typeface="Carlito"/>
                          <a:cs typeface="Carlito"/>
                        </a:rPr>
                        <a:t>S8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solidFill>
                      <a:srgbClr val="A9D18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4765" y="898402"/>
            <a:ext cx="4317365" cy="812800"/>
          </a:xfrm>
          <a:prstGeom prst="rect">
            <a:avLst/>
          </a:prstGeom>
        </p:spPr>
        <p:txBody>
          <a:bodyPr vert="horz" wrap="square" lIns="0" tIns="17018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40"/>
              </a:spcBef>
            </a:pPr>
            <a:r>
              <a:rPr sz="2000" b="1" spc="-5" dirty="0">
                <a:latin typeface="Carlito"/>
                <a:cs typeface="Carlito"/>
              </a:rPr>
              <a:t>Modalités </a:t>
            </a:r>
            <a:r>
              <a:rPr sz="2000" b="1" spc="-10" dirty="0">
                <a:latin typeface="Carlito"/>
                <a:cs typeface="Carlito"/>
              </a:rPr>
              <a:t>et contenu </a:t>
            </a:r>
            <a:r>
              <a:rPr sz="2000" b="1" dirty="0">
                <a:latin typeface="Carlito"/>
                <a:cs typeface="Carlito"/>
              </a:rPr>
              <a:t>de la</a:t>
            </a:r>
            <a:r>
              <a:rPr sz="2000" b="1" spc="-65" dirty="0">
                <a:latin typeface="Carlito"/>
                <a:cs typeface="Carlito"/>
              </a:rPr>
              <a:t> </a:t>
            </a:r>
            <a:r>
              <a:rPr sz="2000" b="1" spc="-5" dirty="0">
                <a:latin typeface="Carlito"/>
                <a:cs typeface="Carlito"/>
              </a:rPr>
              <a:t>sous-épreuve</a:t>
            </a:r>
            <a:endParaRPr sz="200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875"/>
              </a:spcBef>
            </a:pPr>
            <a:r>
              <a:rPr sz="1400" dirty="0">
                <a:latin typeface="Carlito"/>
                <a:cs typeface="Carlito"/>
              </a:rPr>
              <a:t>« </a:t>
            </a:r>
            <a:r>
              <a:rPr sz="1400" spc="-5" dirty="0">
                <a:latin typeface="Carlito"/>
                <a:cs typeface="Carlito"/>
              </a:rPr>
              <a:t>Extrait du </a:t>
            </a:r>
            <a:r>
              <a:rPr sz="1400" spc="-15" dirty="0">
                <a:latin typeface="Carlito"/>
                <a:cs typeface="Carlito"/>
              </a:rPr>
              <a:t>référentiel </a:t>
            </a:r>
            <a:r>
              <a:rPr sz="1400" spc="-5" dirty="0">
                <a:latin typeface="Carlito"/>
                <a:cs typeface="Carlito"/>
              </a:rPr>
              <a:t>du </a:t>
            </a:r>
            <a:r>
              <a:rPr sz="1400" dirty="0">
                <a:latin typeface="Carlito"/>
                <a:cs typeface="Carlito"/>
              </a:rPr>
              <a:t>diplôme</a:t>
            </a:r>
            <a:r>
              <a:rPr sz="1400" spc="3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»</a:t>
            </a:r>
            <a:endParaRPr sz="140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664207" y="289547"/>
            <a:ext cx="7543165" cy="532765"/>
            <a:chOff x="1664207" y="289547"/>
            <a:chExt cx="7543165" cy="532765"/>
          </a:xfrm>
        </p:grpSpPr>
        <p:sp>
          <p:nvSpPr>
            <p:cNvPr id="4" name="object 4"/>
            <p:cNvSpPr/>
            <p:nvPr/>
          </p:nvSpPr>
          <p:spPr>
            <a:xfrm>
              <a:off x="1664207" y="289547"/>
              <a:ext cx="7543038" cy="48437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782823" y="303275"/>
              <a:ext cx="819150" cy="51892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915792" y="355853"/>
            <a:ext cx="50368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rlito"/>
                <a:cs typeface="Carlito"/>
              </a:rPr>
              <a:t>E31 : </a:t>
            </a:r>
            <a:r>
              <a:rPr sz="1800" b="1" spc="-125" dirty="0">
                <a:latin typeface="Arial"/>
                <a:cs typeface="Arial"/>
              </a:rPr>
              <a:t>Réalisation </a:t>
            </a:r>
            <a:r>
              <a:rPr sz="1800" b="1" spc="-45" dirty="0">
                <a:latin typeface="Arial"/>
                <a:cs typeface="Arial"/>
              </a:rPr>
              <a:t>et </a:t>
            </a:r>
            <a:r>
              <a:rPr sz="1800" b="1" spc="-150" dirty="0">
                <a:latin typeface="Arial"/>
                <a:cs typeface="Arial"/>
              </a:rPr>
              <a:t>mise </a:t>
            </a:r>
            <a:r>
              <a:rPr sz="1800" b="1" spc="-114" dirty="0">
                <a:latin typeface="Arial"/>
                <a:cs typeface="Arial"/>
              </a:rPr>
              <a:t>en </a:t>
            </a:r>
            <a:r>
              <a:rPr sz="1800" b="1" spc="-145" dirty="0">
                <a:latin typeface="Arial"/>
                <a:cs typeface="Arial"/>
              </a:rPr>
              <a:t>service </a:t>
            </a:r>
            <a:r>
              <a:rPr sz="1800" b="1" spc="-114" dirty="0">
                <a:latin typeface="Arial"/>
                <a:cs typeface="Arial"/>
              </a:rPr>
              <a:t>d’une</a:t>
            </a:r>
            <a:r>
              <a:rPr sz="1800" b="1" spc="-60" dirty="0">
                <a:latin typeface="Arial"/>
                <a:cs typeface="Arial"/>
              </a:rPr>
              <a:t> </a:t>
            </a:r>
            <a:r>
              <a:rPr sz="1800" b="1" spc="-95" dirty="0">
                <a:latin typeface="Arial"/>
                <a:cs typeface="Arial"/>
              </a:rPr>
              <a:t>installation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3379" y="1801367"/>
            <a:ext cx="11239500" cy="1570302"/>
          </a:xfrm>
          <a:prstGeom prst="rect">
            <a:avLst/>
          </a:prstGeom>
          <a:solidFill>
            <a:srgbClr val="A9D18E"/>
          </a:solidFill>
          <a:ln w="9525">
            <a:solidFill>
              <a:srgbClr val="538235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45"/>
              </a:spcBef>
            </a:pPr>
            <a:r>
              <a:rPr sz="1800" b="1" spc="-5" dirty="0">
                <a:latin typeface="Carlito"/>
                <a:cs typeface="Carlito"/>
              </a:rPr>
              <a:t>La </a:t>
            </a:r>
            <a:r>
              <a:rPr sz="1800" b="1" spc="-70" dirty="0">
                <a:latin typeface="Carlito"/>
                <a:cs typeface="Carlito"/>
              </a:rPr>
              <a:t>sous-</a:t>
            </a:r>
            <a:r>
              <a:rPr sz="1800" b="1" spc="-70" dirty="0">
                <a:latin typeface="Arial"/>
                <a:cs typeface="Arial"/>
              </a:rPr>
              <a:t>épreuve </a:t>
            </a:r>
            <a:r>
              <a:rPr sz="1800" b="1" spc="-170" dirty="0">
                <a:latin typeface="Arial"/>
                <a:cs typeface="Arial"/>
              </a:rPr>
              <a:t>E31 </a:t>
            </a:r>
            <a:r>
              <a:rPr sz="1800" b="1" spc="-130" dirty="0">
                <a:latin typeface="Arial"/>
                <a:cs typeface="Arial"/>
              </a:rPr>
              <a:t>est </a:t>
            </a:r>
            <a:r>
              <a:rPr sz="1800" b="1" spc="-160" dirty="0">
                <a:latin typeface="Arial"/>
                <a:cs typeface="Arial"/>
              </a:rPr>
              <a:t>composée </a:t>
            </a:r>
            <a:r>
              <a:rPr sz="1800" b="1" spc="-114" dirty="0">
                <a:latin typeface="Arial"/>
                <a:cs typeface="Arial"/>
              </a:rPr>
              <a:t>de </a:t>
            </a:r>
            <a:r>
              <a:rPr sz="1800" b="1" spc="-135" dirty="0">
                <a:latin typeface="Arial"/>
                <a:cs typeface="Arial"/>
              </a:rPr>
              <a:t>deux </a:t>
            </a:r>
            <a:r>
              <a:rPr sz="1800" b="1" spc="-114" dirty="0">
                <a:latin typeface="Arial"/>
                <a:cs typeface="Arial"/>
              </a:rPr>
              <a:t>situations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105" dirty="0">
                <a:latin typeface="Arial"/>
                <a:cs typeface="Arial"/>
              </a:rPr>
              <a:t>d’évaluation.</a:t>
            </a:r>
            <a:endParaRPr sz="1800" dirty="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  <a:spcBef>
                <a:spcPts val="1200"/>
              </a:spcBef>
            </a:pPr>
            <a:r>
              <a:rPr sz="1800" spc="-220" dirty="0">
                <a:latin typeface="Arial"/>
                <a:cs typeface="Arial"/>
              </a:rPr>
              <a:t>Ces </a:t>
            </a:r>
            <a:r>
              <a:rPr sz="1800" spc="-55" dirty="0">
                <a:latin typeface="Arial"/>
                <a:cs typeface="Arial"/>
              </a:rPr>
              <a:t>situations </a:t>
            </a:r>
            <a:r>
              <a:rPr sz="1800" spc="-60" dirty="0">
                <a:latin typeface="Arial"/>
                <a:cs typeface="Arial"/>
              </a:rPr>
              <a:t>d’évaluation </a:t>
            </a:r>
            <a:r>
              <a:rPr sz="1800" spc="-70" dirty="0">
                <a:latin typeface="Arial"/>
                <a:cs typeface="Arial"/>
              </a:rPr>
              <a:t>consistent, </a:t>
            </a:r>
            <a:r>
              <a:rPr sz="1800" spc="-140" dirty="0">
                <a:latin typeface="Arial"/>
                <a:cs typeface="Arial"/>
              </a:rPr>
              <a:t>à </a:t>
            </a:r>
            <a:r>
              <a:rPr sz="1800" spc="-10" dirty="0">
                <a:latin typeface="Arial"/>
                <a:cs typeface="Arial"/>
              </a:rPr>
              <a:t>partir </a:t>
            </a:r>
            <a:r>
              <a:rPr sz="1800" spc="-60" dirty="0">
                <a:latin typeface="Arial"/>
                <a:cs typeface="Arial"/>
              </a:rPr>
              <a:t>d’une </a:t>
            </a:r>
            <a:r>
              <a:rPr sz="1800" spc="-85" dirty="0">
                <a:latin typeface="Arial"/>
                <a:cs typeface="Arial"/>
              </a:rPr>
              <a:t>demande </a:t>
            </a:r>
            <a:r>
              <a:rPr sz="1800" spc="-25" dirty="0">
                <a:latin typeface="Arial"/>
                <a:cs typeface="Arial"/>
              </a:rPr>
              <a:t>d’intervention </a:t>
            </a:r>
            <a:r>
              <a:rPr sz="1800" spc="-10" dirty="0">
                <a:latin typeface="Arial"/>
                <a:cs typeface="Arial"/>
              </a:rPr>
              <a:t>et </a:t>
            </a:r>
            <a:r>
              <a:rPr sz="1800" spc="-45" dirty="0">
                <a:latin typeface="Arial"/>
                <a:cs typeface="Arial"/>
              </a:rPr>
              <a:t>d’un </a:t>
            </a:r>
            <a:r>
              <a:rPr sz="1800" spc="-85" dirty="0">
                <a:latin typeface="Arial"/>
                <a:cs typeface="Arial"/>
              </a:rPr>
              <a:t>dossier </a:t>
            </a:r>
            <a:r>
              <a:rPr sz="1800" spc="-55" dirty="0">
                <a:latin typeface="Arial"/>
                <a:cs typeface="Arial"/>
              </a:rPr>
              <a:t>technique, </a:t>
            </a:r>
            <a:r>
              <a:rPr sz="1800" spc="-140" dirty="0">
                <a:latin typeface="Arial"/>
                <a:cs typeface="Arial"/>
              </a:rPr>
              <a:t>à </a:t>
            </a:r>
            <a:r>
              <a:rPr sz="1800" spc="-65" dirty="0">
                <a:latin typeface="Arial"/>
                <a:cs typeface="Arial"/>
              </a:rPr>
              <a:t>réaliser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-75" dirty="0">
                <a:latin typeface="Arial"/>
                <a:cs typeface="Arial"/>
              </a:rPr>
              <a:t>une</a:t>
            </a:r>
            <a:endParaRPr sz="1800" dirty="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</a:pPr>
            <a:r>
              <a:rPr sz="1800" spc="-10" dirty="0">
                <a:latin typeface="Carlito"/>
                <a:cs typeface="Carlito"/>
              </a:rPr>
              <a:t>intervention </a:t>
            </a:r>
            <a:r>
              <a:rPr sz="1800" spc="-5" dirty="0">
                <a:latin typeface="Carlito"/>
                <a:cs typeface="Carlito"/>
              </a:rPr>
              <a:t>soit</a:t>
            </a:r>
            <a:r>
              <a:rPr sz="1800" spc="5" dirty="0">
                <a:latin typeface="Carlito"/>
                <a:cs typeface="Carlito"/>
              </a:rPr>
              <a:t> </a:t>
            </a:r>
            <a:r>
              <a:rPr sz="1800" dirty="0">
                <a:latin typeface="Carlito"/>
                <a:cs typeface="Carlito"/>
              </a:rPr>
              <a:t>:</a:t>
            </a:r>
          </a:p>
          <a:p>
            <a:pPr marL="2205990" indent="-287020">
              <a:lnSpc>
                <a:spcPct val="100000"/>
              </a:lnSpc>
              <a:buFont typeface="Arial"/>
              <a:buChar char="•"/>
              <a:tabLst>
                <a:tab pos="2205990" algn="l"/>
                <a:tab pos="2206625" algn="l"/>
                <a:tab pos="6492240" algn="l"/>
              </a:tabLst>
            </a:pPr>
            <a:r>
              <a:rPr sz="1800" b="1" spc="-155" dirty="0">
                <a:latin typeface="Arial"/>
                <a:cs typeface="Arial"/>
              </a:rPr>
              <a:t>E31a </a:t>
            </a:r>
            <a:r>
              <a:rPr sz="1800" b="1" spc="-105" dirty="0">
                <a:latin typeface="Arial"/>
                <a:cs typeface="Arial"/>
              </a:rPr>
              <a:t>: </a:t>
            </a:r>
            <a:r>
              <a:rPr sz="1800" b="1" spc="-90" dirty="0">
                <a:latin typeface="Arial"/>
                <a:cs typeface="Arial"/>
              </a:rPr>
              <a:t>la </a:t>
            </a:r>
            <a:r>
              <a:rPr sz="1800" b="1" spc="-105" dirty="0">
                <a:latin typeface="Arial"/>
                <a:cs typeface="Arial"/>
              </a:rPr>
              <a:t>réalisation</a:t>
            </a:r>
            <a:r>
              <a:rPr sz="1800" b="1" spc="40" dirty="0">
                <a:latin typeface="Arial"/>
                <a:cs typeface="Arial"/>
              </a:rPr>
              <a:t> </a:t>
            </a:r>
            <a:r>
              <a:rPr sz="1800" b="1" spc="-120" dirty="0">
                <a:latin typeface="Arial"/>
                <a:cs typeface="Arial"/>
              </a:rPr>
              <a:t>d’une</a:t>
            </a:r>
            <a:r>
              <a:rPr sz="1800" b="1" spc="-85" dirty="0">
                <a:latin typeface="Arial"/>
                <a:cs typeface="Arial"/>
              </a:rPr>
              <a:t> </a:t>
            </a:r>
            <a:r>
              <a:rPr sz="1800" b="1" spc="-100" dirty="0">
                <a:latin typeface="Arial"/>
                <a:cs typeface="Arial"/>
              </a:rPr>
              <a:t>installation	</a:t>
            </a:r>
            <a:r>
              <a:rPr sz="1800" b="1" spc="-175" dirty="0">
                <a:latin typeface="Arial"/>
                <a:cs typeface="Arial"/>
              </a:rPr>
              <a:t>→ </a:t>
            </a:r>
            <a:r>
              <a:rPr sz="1800" b="1" spc="-110" dirty="0">
                <a:latin typeface="Arial"/>
                <a:cs typeface="Arial"/>
              </a:rPr>
              <a:t>coefficient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spc="-90" dirty="0">
                <a:latin typeface="Arial"/>
                <a:cs typeface="Arial"/>
              </a:rPr>
              <a:t>5</a:t>
            </a:r>
            <a:endParaRPr sz="1800" dirty="0">
              <a:latin typeface="Arial"/>
              <a:cs typeface="Arial"/>
            </a:endParaRPr>
          </a:p>
          <a:p>
            <a:pPr marL="2205990" indent="-287020">
              <a:lnSpc>
                <a:spcPct val="100000"/>
              </a:lnSpc>
              <a:buFont typeface="Arial"/>
              <a:buChar char="•"/>
              <a:tabLst>
                <a:tab pos="2205990" algn="l"/>
                <a:tab pos="2206625" algn="l"/>
                <a:tab pos="6492240" algn="l"/>
              </a:tabLst>
            </a:pPr>
            <a:r>
              <a:rPr sz="1800" b="1" spc="-160" dirty="0" smtClean="0">
                <a:latin typeface="Arial"/>
                <a:cs typeface="Arial"/>
              </a:rPr>
              <a:t>E3</a:t>
            </a:r>
            <a:r>
              <a:rPr lang="fr-FR" sz="1800" b="1" spc="-160" dirty="0" smtClean="0">
                <a:latin typeface="Arial"/>
                <a:cs typeface="Arial"/>
              </a:rPr>
              <a:t>1</a:t>
            </a:r>
            <a:r>
              <a:rPr sz="1800" b="1" spc="-160" dirty="0" smtClean="0">
                <a:latin typeface="Arial"/>
                <a:cs typeface="Arial"/>
              </a:rPr>
              <a:t>b </a:t>
            </a:r>
            <a:r>
              <a:rPr sz="1800" b="1" spc="-105" dirty="0">
                <a:latin typeface="Arial"/>
                <a:cs typeface="Arial"/>
              </a:rPr>
              <a:t>: </a:t>
            </a:r>
            <a:r>
              <a:rPr sz="1800" b="1" spc="-90" dirty="0">
                <a:latin typeface="Arial"/>
                <a:cs typeface="Arial"/>
              </a:rPr>
              <a:t>la </a:t>
            </a:r>
            <a:r>
              <a:rPr sz="1800" b="1" spc="-150" dirty="0">
                <a:latin typeface="Arial"/>
                <a:cs typeface="Arial"/>
              </a:rPr>
              <a:t>mise </a:t>
            </a:r>
            <a:r>
              <a:rPr sz="1800" b="1" spc="-114" dirty="0">
                <a:latin typeface="Arial"/>
                <a:cs typeface="Arial"/>
              </a:rPr>
              <a:t>en </a:t>
            </a:r>
            <a:r>
              <a:rPr sz="1800" b="1" spc="-145" dirty="0">
                <a:latin typeface="Arial"/>
                <a:cs typeface="Arial"/>
              </a:rPr>
              <a:t>service</a:t>
            </a:r>
            <a:r>
              <a:rPr sz="1800" b="1" spc="105" dirty="0">
                <a:latin typeface="Arial"/>
                <a:cs typeface="Arial"/>
              </a:rPr>
              <a:t> </a:t>
            </a:r>
            <a:r>
              <a:rPr sz="1800" b="1" spc="-114" dirty="0">
                <a:latin typeface="Arial"/>
                <a:cs typeface="Arial"/>
              </a:rPr>
              <a:t>d’une</a:t>
            </a:r>
            <a:r>
              <a:rPr sz="1800" b="1" spc="-110" dirty="0">
                <a:latin typeface="Arial"/>
                <a:cs typeface="Arial"/>
              </a:rPr>
              <a:t> </a:t>
            </a:r>
            <a:r>
              <a:rPr sz="1800" b="1" spc="-100" dirty="0">
                <a:latin typeface="Arial"/>
                <a:cs typeface="Arial"/>
              </a:rPr>
              <a:t>installation	</a:t>
            </a:r>
            <a:r>
              <a:rPr sz="1800" b="1" spc="-175" dirty="0">
                <a:latin typeface="Arial"/>
                <a:cs typeface="Arial"/>
              </a:rPr>
              <a:t>→ </a:t>
            </a:r>
            <a:r>
              <a:rPr sz="1800" b="1" spc="-110" dirty="0">
                <a:latin typeface="Arial"/>
                <a:cs typeface="Arial"/>
              </a:rPr>
              <a:t>coefficient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spc="-90" dirty="0">
                <a:latin typeface="Arial"/>
                <a:cs typeface="Arial"/>
              </a:rPr>
              <a:t>1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3379" y="3837432"/>
            <a:ext cx="11239500" cy="923925"/>
          </a:xfrm>
          <a:prstGeom prst="rect">
            <a:avLst/>
          </a:prstGeom>
          <a:solidFill>
            <a:srgbClr val="A9D18E"/>
          </a:solidFill>
          <a:ln w="9525">
            <a:solidFill>
              <a:srgbClr val="538235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50"/>
              </a:spcBef>
            </a:pPr>
            <a:r>
              <a:rPr sz="1800" spc="-5" dirty="0">
                <a:latin typeface="Carlito"/>
                <a:cs typeface="Carlito"/>
              </a:rPr>
              <a:t>Les activités </a:t>
            </a:r>
            <a:r>
              <a:rPr sz="1800" dirty="0">
                <a:latin typeface="Carlito"/>
                <a:cs typeface="Carlito"/>
              </a:rPr>
              <a:t>menées </a:t>
            </a:r>
            <a:r>
              <a:rPr sz="1800" spc="-5" dirty="0">
                <a:latin typeface="Carlito"/>
                <a:cs typeface="Carlito"/>
              </a:rPr>
              <a:t>dans le </a:t>
            </a:r>
            <a:r>
              <a:rPr sz="1800" spc="-10" dirty="0">
                <a:latin typeface="Carlito"/>
                <a:cs typeface="Carlito"/>
              </a:rPr>
              <a:t>cadre </a:t>
            </a:r>
            <a:r>
              <a:rPr sz="1800" dirty="0">
                <a:latin typeface="Carlito"/>
                <a:cs typeface="Carlito"/>
              </a:rPr>
              <a:t>de </a:t>
            </a:r>
            <a:r>
              <a:rPr sz="1800" spc="-20" dirty="0">
                <a:latin typeface="Carlito"/>
                <a:cs typeface="Carlito"/>
              </a:rPr>
              <a:t>cette </a:t>
            </a:r>
            <a:r>
              <a:rPr sz="1800" spc="-5" dirty="0">
                <a:latin typeface="Carlito"/>
                <a:cs typeface="Carlito"/>
              </a:rPr>
              <a:t>sous-épreuve sont réalisées dans </a:t>
            </a:r>
            <a:r>
              <a:rPr sz="1800" dirty="0">
                <a:latin typeface="Carlito"/>
                <a:cs typeface="Carlito"/>
              </a:rPr>
              <a:t>le </a:t>
            </a:r>
            <a:r>
              <a:rPr sz="1800" spc="-10" dirty="0">
                <a:latin typeface="Carlito"/>
                <a:cs typeface="Carlito"/>
              </a:rPr>
              <a:t>centre </a:t>
            </a:r>
            <a:r>
              <a:rPr sz="1800" spc="-5" dirty="0">
                <a:latin typeface="Carlito"/>
                <a:cs typeface="Carlito"/>
              </a:rPr>
              <a:t>de </a:t>
            </a:r>
            <a:r>
              <a:rPr sz="1800" spc="-10" dirty="0">
                <a:latin typeface="Carlito"/>
                <a:cs typeface="Carlito"/>
              </a:rPr>
              <a:t>formation </a:t>
            </a:r>
            <a:r>
              <a:rPr sz="1800" dirty="0">
                <a:latin typeface="Carlito"/>
                <a:cs typeface="Carlito"/>
              </a:rPr>
              <a:t>et en</a:t>
            </a:r>
            <a:r>
              <a:rPr sz="1800" spc="215" dirty="0">
                <a:latin typeface="Carlito"/>
                <a:cs typeface="Carlito"/>
              </a:rPr>
              <a:t> </a:t>
            </a:r>
            <a:r>
              <a:rPr sz="1800" spc="-5" dirty="0">
                <a:latin typeface="Carlito"/>
                <a:cs typeface="Carlito"/>
              </a:rPr>
              <a:t>milieu</a:t>
            </a:r>
            <a:endParaRPr sz="1800">
              <a:latin typeface="Carlito"/>
              <a:cs typeface="Carlito"/>
            </a:endParaRPr>
          </a:p>
          <a:p>
            <a:pPr marL="90805">
              <a:lnSpc>
                <a:spcPct val="100000"/>
              </a:lnSpc>
            </a:pPr>
            <a:r>
              <a:rPr sz="1800" spc="-70" dirty="0">
                <a:latin typeface="Arial"/>
                <a:cs typeface="Arial"/>
              </a:rPr>
              <a:t>professionnel </a:t>
            </a:r>
            <a:r>
              <a:rPr sz="1800" spc="-40" dirty="0">
                <a:latin typeface="Arial"/>
                <a:cs typeface="Arial"/>
              </a:rPr>
              <a:t>pour </a:t>
            </a:r>
            <a:r>
              <a:rPr sz="1800" spc="-100" dirty="0">
                <a:latin typeface="Arial"/>
                <a:cs typeface="Arial"/>
              </a:rPr>
              <a:t>les </a:t>
            </a:r>
            <a:r>
              <a:rPr sz="1800" spc="-80" dirty="0">
                <a:latin typeface="Arial"/>
                <a:cs typeface="Arial"/>
              </a:rPr>
              <a:t>candidats </a:t>
            </a:r>
            <a:r>
              <a:rPr sz="1800" spc="-35" dirty="0">
                <a:latin typeface="Arial"/>
                <a:cs typeface="Arial"/>
              </a:rPr>
              <a:t>qui </a:t>
            </a:r>
            <a:r>
              <a:rPr sz="1800" spc="-50" dirty="0">
                <a:latin typeface="Arial"/>
                <a:cs typeface="Arial"/>
              </a:rPr>
              <a:t>relèvent </a:t>
            </a:r>
            <a:r>
              <a:rPr sz="1800" spc="-60" dirty="0">
                <a:latin typeface="Arial"/>
                <a:cs typeface="Arial"/>
              </a:rPr>
              <a:t>du </a:t>
            </a:r>
            <a:r>
              <a:rPr sz="1800" spc="-70" dirty="0">
                <a:latin typeface="Arial"/>
                <a:cs typeface="Arial"/>
              </a:rPr>
              <a:t>Contrôle </a:t>
            </a:r>
            <a:r>
              <a:rPr sz="1800" spc="-80" dirty="0">
                <a:latin typeface="Arial"/>
                <a:cs typeface="Arial"/>
              </a:rPr>
              <a:t>en </a:t>
            </a:r>
            <a:r>
              <a:rPr sz="1800" spc="-135" dirty="0">
                <a:latin typeface="Arial"/>
                <a:cs typeface="Arial"/>
              </a:rPr>
              <a:t>Cours </a:t>
            </a:r>
            <a:r>
              <a:rPr sz="1800" spc="-85" dirty="0">
                <a:latin typeface="Arial"/>
                <a:cs typeface="Arial"/>
              </a:rPr>
              <a:t>de </a:t>
            </a:r>
            <a:r>
              <a:rPr sz="1800" spc="-65" dirty="0">
                <a:latin typeface="Arial"/>
                <a:cs typeface="Arial"/>
              </a:rPr>
              <a:t>Formation </a:t>
            </a:r>
            <a:r>
              <a:rPr sz="1800" spc="-70" dirty="0">
                <a:latin typeface="Arial"/>
                <a:cs typeface="Arial"/>
              </a:rPr>
              <a:t>(mode </a:t>
            </a:r>
            <a:r>
              <a:rPr sz="1800" spc="-220" dirty="0">
                <a:latin typeface="Arial"/>
                <a:cs typeface="Arial"/>
              </a:rPr>
              <a:t>CCF), </a:t>
            </a:r>
            <a:r>
              <a:rPr sz="1800" spc="-85" dirty="0">
                <a:latin typeface="Arial"/>
                <a:cs typeface="Arial"/>
              </a:rPr>
              <a:t>en </a:t>
            </a:r>
            <a:r>
              <a:rPr sz="1800" spc="-55" dirty="0">
                <a:latin typeface="Arial"/>
                <a:cs typeface="Arial"/>
              </a:rPr>
              <a:t>centre </a:t>
            </a:r>
            <a:r>
              <a:rPr sz="1800" spc="-100" dirty="0">
                <a:latin typeface="Arial"/>
                <a:cs typeface="Arial"/>
              </a:rPr>
              <a:t>d’examen</a:t>
            </a:r>
            <a:r>
              <a:rPr sz="1800" spc="-33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pour</a:t>
            </a:r>
            <a:endParaRPr sz="180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</a:pPr>
            <a:r>
              <a:rPr sz="1800" spc="-5" dirty="0">
                <a:latin typeface="Carlito"/>
                <a:cs typeface="Carlito"/>
              </a:rPr>
              <a:t>les </a:t>
            </a:r>
            <a:r>
              <a:rPr sz="1800" spc="-10" dirty="0">
                <a:latin typeface="Carlito"/>
                <a:cs typeface="Carlito"/>
              </a:rPr>
              <a:t>autres </a:t>
            </a:r>
            <a:r>
              <a:rPr sz="1800" spc="-5" dirty="0">
                <a:latin typeface="Carlito"/>
                <a:cs typeface="Carlito"/>
              </a:rPr>
              <a:t>candidats (mode</a:t>
            </a:r>
            <a:r>
              <a:rPr sz="1800" spc="50" dirty="0">
                <a:latin typeface="Carlito"/>
                <a:cs typeface="Carlito"/>
              </a:rPr>
              <a:t> </a:t>
            </a:r>
            <a:r>
              <a:rPr sz="1800" spc="-5" dirty="0">
                <a:latin typeface="Carlito"/>
                <a:cs typeface="Carlito"/>
              </a:rPr>
              <a:t>ponctuel).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1510" y="4931409"/>
            <a:ext cx="10926445" cy="11595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spc="-170" dirty="0">
                <a:latin typeface="Arial"/>
                <a:cs typeface="Arial"/>
              </a:rPr>
              <a:t>Les </a:t>
            </a:r>
            <a:r>
              <a:rPr sz="1600" spc="-85" dirty="0">
                <a:latin typeface="Arial"/>
                <a:cs typeface="Arial"/>
              </a:rPr>
              <a:t>compétences </a:t>
            </a:r>
            <a:r>
              <a:rPr sz="1600" spc="-55" dirty="0">
                <a:latin typeface="Arial"/>
                <a:cs typeface="Arial"/>
              </a:rPr>
              <a:t>sont </a:t>
            </a:r>
            <a:r>
              <a:rPr sz="1600" spc="-95" dirty="0">
                <a:latin typeface="Arial"/>
                <a:cs typeface="Arial"/>
              </a:rPr>
              <a:t>évaluées </a:t>
            </a:r>
            <a:r>
              <a:rPr sz="1600" spc="-105" dirty="0">
                <a:latin typeface="Arial"/>
                <a:cs typeface="Arial"/>
              </a:rPr>
              <a:t>dans </a:t>
            </a:r>
            <a:r>
              <a:rPr sz="1600" spc="-55" dirty="0">
                <a:latin typeface="Arial"/>
                <a:cs typeface="Arial"/>
              </a:rPr>
              <a:t>un contexte </a:t>
            </a:r>
            <a:r>
              <a:rPr sz="1600" spc="-65" dirty="0">
                <a:latin typeface="Arial"/>
                <a:cs typeface="Arial"/>
              </a:rPr>
              <a:t>professionnel </a:t>
            </a:r>
            <a:r>
              <a:rPr sz="1600" spc="-60" dirty="0">
                <a:latin typeface="Arial"/>
                <a:cs typeface="Arial"/>
              </a:rPr>
              <a:t>conforme </a:t>
            </a:r>
            <a:r>
              <a:rPr sz="1600" spc="-100" dirty="0">
                <a:latin typeface="Arial"/>
                <a:cs typeface="Arial"/>
              </a:rPr>
              <a:t>aux </a:t>
            </a:r>
            <a:r>
              <a:rPr sz="1600" spc="-50" dirty="0">
                <a:latin typeface="Arial"/>
                <a:cs typeface="Arial"/>
              </a:rPr>
              <a:t>conditions </a:t>
            </a:r>
            <a:r>
              <a:rPr sz="1600" spc="-80" dirty="0">
                <a:latin typeface="Arial"/>
                <a:cs typeface="Arial"/>
              </a:rPr>
              <a:t>de </a:t>
            </a:r>
            <a:r>
              <a:rPr sz="1600" spc="-50" dirty="0">
                <a:latin typeface="Arial"/>
                <a:cs typeface="Arial"/>
              </a:rPr>
              <a:t>réalisation </a:t>
            </a:r>
            <a:r>
              <a:rPr sz="1600" spc="-80" dirty="0">
                <a:latin typeface="Arial"/>
                <a:cs typeface="Arial"/>
              </a:rPr>
              <a:t>(secteurs </a:t>
            </a:r>
            <a:r>
              <a:rPr sz="1600" spc="-40" dirty="0">
                <a:latin typeface="Arial"/>
                <a:cs typeface="Arial"/>
              </a:rPr>
              <a:t>d’activité, </a:t>
            </a:r>
            <a:r>
              <a:rPr sz="1600" spc="-25" dirty="0">
                <a:latin typeface="Arial"/>
                <a:cs typeface="Arial"/>
              </a:rPr>
              <a:t>élé</a:t>
            </a:r>
            <a:r>
              <a:rPr sz="1600" spc="-25" dirty="0">
                <a:latin typeface="Carlito"/>
                <a:cs typeface="Carlito"/>
              </a:rPr>
              <a:t>ments  </a:t>
            </a:r>
            <a:r>
              <a:rPr sz="1600" spc="-55" dirty="0">
                <a:latin typeface="Arial"/>
                <a:cs typeface="Arial"/>
              </a:rPr>
              <a:t>d’environnement, </a:t>
            </a:r>
            <a:r>
              <a:rPr sz="1600" spc="-100" dirty="0">
                <a:latin typeface="Arial"/>
                <a:cs typeface="Arial"/>
              </a:rPr>
              <a:t>ressources </a:t>
            </a:r>
            <a:r>
              <a:rPr sz="1600" spc="-65" dirty="0">
                <a:latin typeface="Arial"/>
                <a:cs typeface="Arial"/>
              </a:rPr>
              <a:t>disponibles). </a:t>
            </a:r>
            <a:r>
              <a:rPr sz="1600" spc="-170" dirty="0">
                <a:latin typeface="Arial"/>
                <a:cs typeface="Arial"/>
              </a:rPr>
              <a:t>Les </a:t>
            </a:r>
            <a:r>
              <a:rPr sz="1600" spc="-85" dirty="0">
                <a:latin typeface="Arial"/>
                <a:cs typeface="Arial"/>
              </a:rPr>
              <a:t>compétences </a:t>
            </a:r>
            <a:r>
              <a:rPr sz="1600" spc="-35" dirty="0">
                <a:latin typeface="Arial"/>
                <a:cs typeface="Arial"/>
              </a:rPr>
              <a:t>intègrent </a:t>
            </a:r>
            <a:r>
              <a:rPr sz="1600" spc="-90" dirty="0">
                <a:latin typeface="Arial"/>
                <a:cs typeface="Arial"/>
              </a:rPr>
              <a:t>les </a:t>
            </a:r>
            <a:r>
              <a:rPr sz="1600" spc="-95" dirty="0">
                <a:latin typeface="Arial"/>
                <a:cs typeface="Arial"/>
              </a:rPr>
              <a:t>savoirs</a:t>
            </a:r>
            <a:r>
              <a:rPr sz="1600" spc="-235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associés.</a:t>
            </a:r>
            <a:endParaRPr sz="1600">
              <a:latin typeface="Arial"/>
              <a:cs typeface="Arial"/>
            </a:endParaRPr>
          </a:p>
          <a:p>
            <a:pPr marL="12700" marR="68580">
              <a:lnSpc>
                <a:spcPct val="100000"/>
              </a:lnSpc>
              <a:spcBef>
                <a:spcPts val="1250"/>
              </a:spcBef>
            </a:pPr>
            <a:r>
              <a:rPr sz="1600" spc="-125" dirty="0">
                <a:latin typeface="Arial"/>
                <a:cs typeface="Arial"/>
              </a:rPr>
              <a:t>On </a:t>
            </a:r>
            <a:r>
              <a:rPr sz="1600" spc="-50" dirty="0">
                <a:latin typeface="Arial"/>
                <a:cs typeface="Arial"/>
              </a:rPr>
              <a:t>notera </a:t>
            </a:r>
            <a:r>
              <a:rPr sz="1600" spc="-70" dirty="0">
                <a:latin typeface="Arial"/>
                <a:cs typeface="Arial"/>
              </a:rPr>
              <a:t>que </a:t>
            </a:r>
            <a:r>
              <a:rPr sz="1600" spc="-40" dirty="0">
                <a:latin typeface="Arial"/>
                <a:cs typeface="Arial"/>
              </a:rPr>
              <a:t>pour effectuer </a:t>
            </a:r>
            <a:r>
              <a:rPr sz="1600" spc="-90" dirty="0">
                <a:latin typeface="Arial"/>
                <a:cs typeface="Arial"/>
              </a:rPr>
              <a:t>les </a:t>
            </a:r>
            <a:r>
              <a:rPr sz="1600" spc="-85" dirty="0">
                <a:latin typeface="Arial"/>
                <a:cs typeface="Arial"/>
              </a:rPr>
              <a:t>tâches </a:t>
            </a:r>
            <a:r>
              <a:rPr sz="1600" spc="-90" dirty="0">
                <a:latin typeface="Arial"/>
                <a:cs typeface="Arial"/>
              </a:rPr>
              <a:t>demandées, </a:t>
            </a:r>
            <a:r>
              <a:rPr sz="1600" spc="-65" dirty="0">
                <a:latin typeface="Arial"/>
                <a:cs typeface="Arial"/>
              </a:rPr>
              <a:t>d’autres </a:t>
            </a:r>
            <a:r>
              <a:rPr sz="1600" spc="-85" dirty="0">
                <a:latin typeface="Arial"/>
                <a:cs typeface="Arial"/>
              </a:rPr>
              <a:t>compétences </a:t>
            </a:r>
            <a:r>
              <a:rPr sz="1600" spc="-55" dirty="0">
                <a:latin typeface="Arial"/>
                <a:cs typeface="Arial"/>
              </a:rPr>
              <a:t>peuvent </a:t>
            </a:r>
            <a:r>
              <a:rPr sz="1600" spc="-35" dirty="0">
                <a:latin typeface="Arial"/>
                <a:cs typeface="Arial"/>
              </a:rPr>
              <a:t>être </a:t>
            </a:r>
            <a:r>
              <a:rPr sz="1600" spc="-70" dirty="0">
                <a:latin typeface="Arial"/>
                <a:cs typeface="Arial"/>
              </a:rPr>
              <a:t>mobilisées. </a:t>
            </a:r>
            <a:r>
              <a:rPr sz="1600" spc="-175" dirty="0">
                <a:latin typeface="Arial"/>
                <a:cs typeface="Arial"/>
              </a:rPr>
              <a:t>En </a:t>
            </a:r>
            <a:r>
              <a:rPr sz="1600" spc="-85" dirty="0">
                <a:latin typeface="Arial"/>
                <a:cs typeface="Arial"/>
              </a:rPr>
              <a:t>aucun </a:t>
            </a:r>
            <a:r>
              <a:rPr sz="1600" spc="-125" dirty="0">
                <a:latin typeface="Arial"/>
                <a:cs typeface="Arial"/>
              </a:rPr>
              <a:t>cas, </a:t>
            </a:r>
            <a:r>
              <a:rPr sz="1600" spc="-140" dirty="0">
                <a:latin typeface="Arial"/>
                <a:cs typeface="Arial"/>
              </a:rPr>
              <a:t>ces </a:t>
            </a:r>
            <a:r>
              <a:rPr sz="1600" spc="-65" dirty="0">
                <a:latin typeface="Arial"/>
                <a:cs typeface="Arial"/>
              </a:rPr>
              <a:t>dernières </a:t>
            </a:r>
            <a:r>
              <a:rPr sz="1600" spc="-10" dirty="0">
                <a:latin typeface="Carlito"/>
                <a:cs typeface="Carlito"/>
              </a:rPr>
              <a:t>ne  </a:t>
            </a:r>
            <a:r>
              <a:rPr sz="1600" spc="-15" dirty="0">
                <a:latin typeface="Carlito"/>
                <a:cs typeface="Carlito"/>
              </a:rPr>
              <a:t>seront </a:t>
            </a:r>
            <a:r>
              <a:rPr sz="1600" spc="-10" dirty="0">
                <a:latin typeface="Carlito"/>
                <a:cs typeface="Carlito"/>
              </a:rPr>
              <a:t>évaluées </a:t>
            </a:r>
            <a:r>
              <a:rPr sz="1600" spc="-5" dirty="0">
                <a:latin typeface="Carlito"/>
                <a:cs typeface="Carlito"/>
              </a:rPr>
              <a:t>dans </a:t>
            </a:r>
            <a:r>
              <a:rPr sz="1600" spc="-15" dirty="0">
                <a:latin typeface="Carlito"/>
                <a:cs typeface="Carlito"/>
              </a:rPr>
              <a:t>cette</a:t>
            </a:r>
            <a:r>
              <a:rPr sz="1600" spc="45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sous-épreuve.</a:t>
            </a:r>
            <a:endParaRPr sz="1600">
              <a:latin typeface="Carlito"/>
              <a:cs typeface="Carlito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06571" y="35051"/>
            <a:ext cx="998912" cy="11018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340088" y="284479"/>
            <a:ext cx="2594610" cy="45212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marR="5080" indent="1270" algn="ctr">
              <a:lnSpc>
                <a:spcPts val="1080"/>
              </a:lnSpc>
              <a:spcBef>
                <a:spcPts val="229"/>
              </a:spcBef>
            </a:pPr>
            <a:r>
              <a:rPr sz="1000" spc="-60" dirty="0">
                <a:latin typeface="Trebuchet MS"/>
                <a:cs typeface="Trebuchet MS"/>
              </a:rPr>
              <a:t>Baccalauréat </a:t>
            </a:r>
            <a:r>
              <a:rPr sz="1000" spc="-45" dirty="0">
                <a:latin typeface="Trebuchet MS"/>
                <a:cs typeface="Trebuchet MS"/>
              </a:rPr>
              <a:t>professionnel </a:t>
            </a:r>
            <a:r>
              <a:rPr sz="1000" spc="-60" dirty="0">
                <a:latin typeface="Trebuchet MS"/>
                <a:cs typeface="Trebuchet MS"/>
              </a:rPr>
              <a:t>installateur </a:t>
            </a:r>
            <a:r>
              <a:rPr sz="1000" spc="-50" dirty="0">
                <a:latin typeface="Trebuchet MS"/>
                <a:cs typeface="Trebuchet MS"/>
              </a:rPr>
              <a:t>en  </a:t>
            </a:r>
            <a:r>
              <a:rPr sz="1000" spc="-65" dirty="0">
                <a:latin typeface="Trebuchet MS"/>
                <a:cs typeface="Trebuchet MS"/>
              </a:rPr>
              <a:t>chauffage, </a:t>
            </a:r>
            <a:r>
              <a:rPr sz="1000" spc="-60" dirty="0">
                <a:latin typeface="Trebuchet MS"/>
                <a:cs typeface="Trebuchet MS"/>
              </a:rPr>
              <a:t>climatisation </a:t>
            </a:r>
            <a:r>
              <a:rPr sz="1000" spc="-65" dirty="0">
                <a:latin typeface="Trebuchet MS"/>
                <a:cs typeface="Trebuchet MS"/>
              </a:rPr>
              <a:t>et </a:t>
            </a:r>
            <a:r>
              <a:rPr sz="1000" spc="-50" dirty="0">
                <a:latin typeface="Trebuchet MS"/>
                <a:cs typeface="Trebuchet MS"/>
              </a:rPr>
              <a:t>énergies</a:t>
            </a:r>
            <a:r>
              <a:rPr sz="1000" spc="80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renouvelables</a:t>
            </a:r>
            <a:endParaRPr sz="1000">
              <a:latin typeface="Trebuchet MS"/>
              <a:cs typeface="Trebuchet MS"/>
            </a:endParaRPr>
          </a:p>
          <a:p>
            <a:pPr marL="29845" algn="ctr">
              <a:lnSpc>
                <a:spcPts val="1065"/>
              </a:lnSpc>
            </a:pPr>
            <a:r>
              <a:rPr sz="1000" spc="-30" dirty="0">
                <a:latin typeface="Trebuchet MS"/>
                <a:cs typeface="Trebuchet MS"/>
              </a:rPr>
              <a:t>« </a:t>
            </a:r>
            <a:r>
              <a:rPr sz="1000" spc="-60" dirty="0">
                <a:latin typeface="Trebuchet MS"/>
                <a:cs typeface="Trebuchet MS"/>
              </a:rPr>
              <a:t>ICCER </a:t>
            </a:r>
            <a:r>
              <a:rPr sz="1000" spc="-30" dirty="0">
                <a:latin typeface="Trebuchet MS"/>
                <a:cs typeface="Trebuchet MS"/>
              </a:rPr>
              <a:t>» </a:t>
            </a:r>
            <a:r>
              <a:rPr sz="1000" spc="-35" dirty="0">
                <a:latin typeface="Trebuchet MS"/>
                <a:cs typeface="Trebuchet MS"/>
              </a:rPr>
              <a:t>session</a:t>
            </a:r>
            <a:r>
              <a:rPr sz="1000" spc="-135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2024</a:t>
            </a:r>
            <a:endParaRPr sz="1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770632" y="184416"/>
            <a:ext cx="5744845" cy="511809"/>
            <a:chOff x="2770632" y="184416"/>
            <a:chExt cx="5744845" cy="511809"/>
          </a:xfrm>
        </p:grpSpPr>
        <p:sp>
          <p:nvSpPr>
            <p:cNvPr id="3" name="object 3"/>
            <p:cNvSpPr/>
            <p:nvPr/>
          </p:nvSpPr>
          <p:spPr>
            <a:xfrm>
              <a:off x="2814785" y="207095"/>
              <a:ext cx="5700564" cy="38575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770632" y="184416"/>
              <a:ext cx="816102" cy="51128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901823" y="234188"/>
            <a:ext cx="5026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Carlito"/>
                <a:cs typeface="Carlito"/>
              </a:rPr>
              <a:t>E31 : </a:t>
            </a:r>
            <a:r>
              <a:rPr b="1" spc="-125" dirty="0">
                <a:latin typeface="Arial"/>
                <a:cs typeface="Arial"/>
              </a:rPr>
              <a:t>Réalisation </a:t>
            </a:r>
            <a:r>
              <a:rPr b="1" spc="-40" dirty="0">
                <a:latin typeface="Arial"/>
                <a:cs typeface="Arial"/>
              </a:rPr>
              <a:t>et </a:t>
            </a:r>
            <a:r>
              <a:rPr b="1" spc="-150" dirty="0">
                <a:latin typeface="Arial"/>
                <a:cs typeface="Arial"/>
              </a:rPr>
              <a:t>mise </a:t>
            </a:r>
            <a:r>
              <a:rPr b="1" spc="-114" dirty="0">
                <a:latin typeface="Arial"/>
                <a:cs typeface="Arial"/>
              </a:rPr>
              <a:t>en </a:t>
            </a:r>
            <a:r>
              <a:rPr b="1" spc="-145" dirty="0">
                <a:latin typeface="Arial"/>
                <a:cs typeface="Arial"/>
              </a:rPr>
              <a:t>service </a:t>
            </a:r>
            <a:r>
              <a:rPr b="1" spc="-120" dirty="0">
                <a:latin typeface="Arial"/>
                <a:cs typeface="Arial"/>
              </a:rPr>
              <a:t>d’une</a:t>
            </a:r>
            <a:r>
              <a:rPr b="1" spc="-80" dirty="0">
                <a:latin typeface="Arial"/>
                <a:cs typeface="Arial"/>
              </a:rPr>
              <a:t> </a:t>
            </a:r>
            <a:r>
              <a:rPr b="1" spc="-100" dirty="0">
                <a:latin typeface="Arial"/>
                <a:cs typeface="Arial"/>
              </a:rPr>
              <a:t>installation</a:t>
            </a:r>
          </a:p>
        </p:txBody>
      </p:sp>
      <p:sp>
        <p:nvSpPr>
          <p:cNvPr id="6" name="object 6"/>
          <p:cNvSpPr/>
          <p:nvPr/>
        </p:nvSpPr>
        <p:spPr>
          <a:xfrm>
            <a:off x="206571" y="35051"/>
            <a:ext cx="998912" cy="11018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344025" y="331088"/>
            <a:ext cx="2594610" cy="45212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marR="5080" indent="1270" algn="ctr">
              <a:lnSpc>
                <a:spcPts val="1080"/>
              </a:lnSpc>
              <a:spcBef>
                <a:spcPts val="229"/>
              </a:spcBef>
            </a:pPr>
            <a:r>
              <a:rPr sz="1000" spc="-60" dirty="0">
                <a:latin typeface="Trebuchet MS"/>
                <a:cs typeface="Trebuchet MS"/>
              </a:rPr>
              <a:t>Baccalauréat </a:t>
            </a:r>
            <a:r>
              <a:rPr sz="1000" spc="-45" dirty="0">
                <a:latin typeface="Trebuchet MS"/>
                <a:cs typeface="Trebuchet MS"/>
              </a:rPr>
              <a:t>professionnel </a:t>
            </a:r>
            <a:r>
              <a:rPr sz="1000" spc="-60" dirty="0">
                <a:latin typeface="Trebuchet MS"/>
                <a:cs typeface="Trebuchet MS"/>
              </a:rPr>
              <a:t>installateur </a:t>
            </a:r>
            <a:r>
              <a:rPr sz="1000" spc="-50" dirty="0">
                <a:latin typeface="Trebuchet MS"/>
                <a:cs typeface="Trebuchet MS"/>
              </a:rPr>
              <a:t>en  </a:t>
            </a:r>
            <a:r>
              <a:rPr sz="1000" spc="-65" dirty="0">
                <a:latin typeface="Trebuchet MS"/>
                <a:cs typeface="Trebuchet MS"/>
              </a:rPr>
              <a:t>chauffage, </a:t>
            </a:r>
            <a:r>
              <a:rPr sz="1000" spc="-60" dirty="0">
                <a:latin typeface="Trebuchet MS"/>
                <a:cs typeface="Trebuchet MS"/>
              </a:rPr>
              <a:t>climatisation </a:t>
            </a:r>
            <a:r>
              <a:rPr sz="1000" spc="-65" dirty="0">
                <a:latin typeface="Trebuchet MS"/>
                <a:cs typeface="Trebuchet MS"/>
              </a:rPr>
              <a:t>et </a:t>
            </a:r>
            <a:r>
              <a:rPr sz="1000" spc="-50" dirty="0">
                <a:latin typeface="Trebuchet MS"/>
                <a:cs typeface="Trebuchet MS"/>
              </a:rPr>
              <a:t>énergies</a:t>
            </a:r>
            <a:r>
              <a:rPr sz="1000" spc="80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renouvelables</a:t>
            </a:r>
            <a:endParaRPr sz="1000">
              <a:latin typeface="Trebuchet MS"/>
              <a:cs typeface="Trebuchet MS"/>
            </a:endParaRPr>
          </a:p>
          <a:p>
            <a:pPr marL="30480" algn="ctr">
              <a:lnSpc>
                <a:spcPts val="1065"/>
              </a:lnSpc>
            </a:pPr>
            <a:r>
              <a:rPr sz="1000" spc="-30" dirty="0">
                <a:latin typeface="Trebuchet MS"/>
                <a:cs typeface="Trebuchet MS"/>
              </a:rPr>
              <a:t>« </a:t>
            </a:r>
            <a:r>
              <a:rPr sz="1000" spc="-60" dirty="0">
                <a:latin typeface="Trebuchet MS"/>
                <a:cs typeface="Trebuchet MS"/>
              </a:rPr>
              <a:t>ICCER </a:t>
            </a:r>
            <a:r>
              <a:rPr sz="1000" spc="-30" dirty="0">
                <a:latin typeface="Trebuchet MS"/>
                <a:cs typeface="Trebuchet MS"/>
              </a:rPr>
              <a:t>» </a:t>
            </a:r>
            <a:r>
              <a:rPr sz="1000" spc="-35" dirty="0">
                <a:latin typeface="Trebuchet MS"/>
                <a:cs typeface="Trebuchet MS"/>
              </a:rPr>
              <a:t>session</a:t>
            </a:r>
            <a:r>
              <a:rPr sz="1000" spc="-135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2024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1519" y="651720"/>
            <a:ext cx="11255375" cy="586740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3373754">
              <a:lnSpc>
                <a:spcPct val="100000"/>
              </a:lnSpc>
              <a:spcBef>
                <a:spcPts val="409"/>
              </a:spcBef>
            </a:pPr>
            <a:r>
              <a:rPr sz="1300" b="1" spc="-10" dirty="0">
                <a:latin typeface="Carlito"/>
                <a:cs typeface="Carlito"/>
              </a:rPr>
              <a:t>Modalités, </a:t>
            </a:r>
            <a:r>
              <a:rPr sz="1300" b="1" spc="-5" dirty="0">
                <a:latin typeface="Carlito"/>
                <a:cs typeface="Carlito"/>
              </a:rPr>
              <a:t>conditions </a:t>
            </a:r>
            <a:r>
              <a:rPr sz="1300" b="1" spc="-15" dirty="0">
                <a:latin typeface="Carlito"/>
                <a:cs typeface="Carlito"/>
              </a:rPr>
              <a:t>et </a:t>
            </a:r>
            <a:r>
              <a:rPr sz="1300" b="1" spc="-10" dirty="0">
                <a:latin typeface="Carlito"/>
                <a:cs typeface="Carlito"/>
              </a:rPr>
              <a:t>contenu </a:t>
            </a:r>
            <a:r>
              <a:rPr sz="1300" b="1" spc="-5" dirty="0">
                <a:latin typeface="Carlito"/>
                <a:cs typeface="Carlito"/>
              </a:rPr>
              <a:t>de la</a:t>
            </a:r>
            <a:r>
              <a:rPr sz="1300" b="1" spc="160" dirty="0">
                <a:latin typeface="Carlito"/>
                <a:cs typeface="Carlito"/>
              </a:rPr>
              <a:t> </a:t>
            </a:r>
            <a:r>
              <a:rPr sz="1300" b="1" spc="-5" dirty="0">
                <a:latin typeface="Carlito"/>
                <a:cs typeface="Carlito"/>
              </a:rPr>
              <a:t>sous-épreuve</a:t>
            </a:r>
            <a:endParaRPr sz="1300">
              <a:latin typeface="Carlito"/>
              <a:cs typeface="Carlito"/>
            </a:endParaRPr>
          </a:p>
          <a:p>
            <a:pPr marL="116205">
              <a:lnSpc>
                <a:spcPct val="100000"/>
              </a:lnSpc>
              <a:spcBef>
                <a:spcPts val="390"/>
              </a:spcBef>
            </a:pPr>
            <a:r>
              <a:rPr sz="1600" b="1" spc="-85" dirty="0">
                <a:latin typeface="Arial"/>
                <a:cs typeface="Arial"/>
              </a:rPr>
              <a:t>Modalités </a:t>
            </a:r>
            <a:r>
              <a:rPr sz="1600" b="1" spc="-110" dirty="0">
                <a:latin typeface="Arial"/>
                <a:cs typeface="Arial"/>
              </a:rPr>
              <a:t>pour </a:t>
            </a:r>
            <a:r>
              <a:rPr sz="1600" b="1" spc="-105" dirty="0">
                <a:latin typeface="Arial"/>
                <a:cs typeface="Arial"/>
              </a:rPr>
              <a:t>l’épreuve </a:t>
            </a:r>
            <a:r>
              <a:rPr sz="1600" b="1" spc="-100" dirty="0">
                <a:latin typeface="Arial"/>
                <a:cs typeface="Arial"/>
              </a:rPr>
              <a:t>ponctuelle</a:t>
            </a:r>
            <a:r>
              <a:rPr sz="1600" b="1" dirty="0">
                <a:latin typeface="Arial"/>
                <a:cs typeface="Arial"/>
              </a:rPr>
              <a:t> </a:t>
            </a:r>
            <a:r>
              <a:rPr sz="1600" b="1" spc="-95" dirty="0">
                <a:latin typeface="Arial"/>
                <a:cs typeface="Arial"/>
              </a:rPr>
              <a:t>:</a:t>
            </a:r>
            <a:endParaRPr sz="1600">
              <a:latin typeface="Arial"/>
              <a:cs typeface="Arial"/>
            </a:endParaRPr>
          </a:p>
          <a:p>
            <a:pPr marL="76200" marR="141605">
              <a:lnSpc>
                <a:spcPts val="1510"/>
              </a:lnSpc>
              <a:spcBef>
                <a:spcPts val="325"/>
              </a:spcBef>
            </a:pPr>
            <a:r>
              <a:rPr sz="1400" spc="-70" dirty="0">
                <a:latin typeface="Arial"/>
                <a:cs typeface="Arial"/>
              </a:rPr>
              <a:t>L’évaluation </a:t>
            </a:r>
            <a:r>
              <a:rPr sz="1400" spc="-120" dirty="0">
                <a:latin typeface="Arial"/>
                <a:cs typeface="Arial"/>
              </a:rPr>
              <a:t>se </a:t>
            </a:r>
            <a:r>
              <a:rPr sz="1400" spc="-45" dirty="0">
                <a:latin typeface="Arial"/>
                <a:cs typeface="Arial"/>
              </a:rPr>
              <a:t>déroule </a:t>
            </a:r>
            <a:r>
              <a:rPr sz="1400" spc="-60" dirty="0">
                <a:latin typeface="Arial"/>
                <a:cs typeface="Arial"/>
              </a:rPr>
              <a:t>sur </a:t>
            </a:r>
            <a:r>
              <a:rPr sz="1400" spc="-50" dirty="0">
                <a:latin typeface="Arial"/>
                <a:cs typeface="Arial"/>
              </a:rPr>
              <a:t>un plateau </a:t>
            </a:r>
            <a:r>
              <a:rPr sz="1400" spc="-70" dirty="0">
                <a:latin typeface="Arial"/>
                <a:cs typeface="Arial"/>
              </a:rPr>
              <a:t>pédagogique </a:t>
            </a:r>
            <a:r>
              <a:rPr sz="1400" spc="-65" dirty="0">
                <a:latin typeface="Arial"/>
                <a:cs typeface="Arial"/>
              </a:rPr>
              <a:t>en </a:t>
            </a:r>
            <a:r>
              <a:rPr sz="1400" spc="-45" dirty="0">
                <a:latin typeface="Arial"/>
                <a:cs typeface="Arial"/>
              </a:rPr>
              <a:t>centre </a:t>
            </a:r>
            <a:r>
              <a:rPr sz="1400" spc="-80" dirty="0">
                <a:latin typeface="Arial"/>
                <a:cs typeface="Arial"/>
              </a:rPr>
              <a:t>d’examen </a:t>
            </a:r>
            <a:r>
              <a:rPr sz="1400" spc="-100" dirty="0">
                <a:latin typeface="Arial"/>
                <a:cs typeface="Arial"/>
              </a:rPr>
              <a:t>sous </a:t>
            </a:r>
            <a:r>
              <a:rPr sz="1400" spc="-50" dirty="0">
                <a:latin typeface="Arial"/>
                <a:cs typeface="Arial"/>
              </a:rPr>
              <a:t>la </a:t>
            </a:r>
            <a:r>
              <a:rPr sz="1400" spc="-30" dirty="0">
                <a:latin typeface="Arial"/>
                <a:cs typeface="Arial"/>
              </a:rPr>
              <a:t>forme </a:t>
            </a:r>
            <a:r>
              <a:rPr sz="1400" spc="-50" dirty="0">
                <a:latin typeface="Arial"/>
                <a:cs typeface="Arial"/>
              </a:rPr>
              <a:t>d’une </a:t>
            </a:r>
            <a:r>
              <a:rPr sz="1400" spc="-65" dirty="0">
                <a:latin typeface="Arial"/>
                <a:cs typeface="Arial"/>
              </a:rPr>
              <a:t>épreuve </a:t>
            </a:r>
            <a:r>
              <a:rPr sz="1400" spc="-35" dirty="0">
                <a:latin typeface="Arial"/>
                <a:cs typeface="Arial"/>
              </a:rPr>
              <a:t>pratique, </a:t>
            </a:r>
            <a:r>
              <a:rPr sz="1400" spc="-45" dirty="0">
                <a:latin typeface="Arial"/>
                <a:cs typeface="Arial"/>
              </a:rPr>
              <a:t>orale </a:t>
            </a:r>
            <a:r>
              <a:rPr sz="1400" spc="-10" dirty="0">
                <a:latin typeface="Arial"/>
                <a:cs typeface="Arial"/>
              </a:rPr>
              <a:t>et </a:t>
            </a:r>
            <a:r>
              <a:rPr sz="1400" spc="-30" dirty="0">
                <a:latin typeface="Arial"/>
                <a:cs typeface="Arial"/>
              </a:rPr>
              <a:t>écrite </a:t>
            </a:r>
            <a:r>
              <a:rPr sz="1400" spc="-25" dirty="0">
                <a:latin typeface="Arial"/>
                <a:cs typeface="Arial"/>
              </a:rPr>
              <a:t>d’un</a:t>
            </a:r>
            <a:r>
              <a:rPr sz="1400" spc="-25" dirty="0">
                <a:latin typeface="Carlito"/>
                <a:cs typeface="Carlito"/>
              </a:rPr>
              <a:t>e </a:t>
            </a:r>
            <a:r>
              <a:rPr sz="1400" spc="-10" dirty="0">
                <a:latin typeface="Carlito"/>
                <a:cs typeface="Carlito"/>
              </a:rPr>
              <a:t>durée </a:t>
            </a:r>
            <a:r>
              <a:rPr sz="1400" spc="-5" dirty="0">
                <a:latin typeface="Carlito"/>
                <a:cs typeface="Carlito"/>
              </a:rPr>
              <a:t>cumulée de </a:t>
            </a:r>
            <a:r>
              <a:rPr sz="1400" b="1" spc="-5" dirty="0">
                <a:latin typeface="Carlito"/>
                <a:cs typeface="Carlito"/>
              </a:rPr>
              <a:t>13  heures</a:t>
            </a:r>
            <a:r>
              <a:rPr sz="1400" b="1" spc="-45" dirty="0">
                <a:latin typeface="Carlito"/>
                <a:cs typeface="Carlito"/>
              </a:rPr>
              <a:t> </a:t>
            </a:r>
            <a:r>
              <a:rPr sz="1400" b="1" dirty="0">
                <a:latin typeface="Carlito"/>
                <a:cs typeface="Carlito"/>
              </a:rPr>
              <a:t>:</a:t>
            </a:r>
            <a:endParaRPr sz="1400">
              <a:latin typeface="Carlito"/>
              <a:cs typeface="Carlito"/>
            </a:endParaRPr>
          </a:p>
          <a:p>
            <a:pPr marL="76200">
              <a:lnSpc>
                <a:spcPct val="100000"/>
              </a:lnSpc>
              <a:spcBef>
                <a:spcPts val="820"/>
              </a:spcBef>
            </a:pPr>
            <a:r>
              <a:rPr sz="1400" spc="-5" dirty="0">
                <a:latin typeface="Carlito"/>
                <a:cs typeface="Carlito"/>
              </a:rPr>
              <a:t>Les sujets proposés </a:t>
            </a:r>
            <a:r>
              <a:rPr sz="1400" spc="-10" dirty="0">
                <a:latin typeface="Carlito"/>
                <a:cs typeface="Carlito"/>
              </a:rPr>
              <a:t>devront permettre </a:t>
            </a:r>
            <a:r>
              <a:rPr sz="1400" dirty="0">
                <a:latin typeface="Carlito"/>
                <a:cs typeface="Carlito"/>
              </a:rPr>
              <a:t>la </a:t>
            </a:r>
            <a:r>
              <a:rPr sz="1400" spc="-5" dirty="0">
                <a:latin typeface="Carlito"/>
                <a:cs typeface="Carlito"/>
              </a:rPr>
              <a:t>répartition </a:t>
            </a:r>
            <a:r>
              <a:rPr sz="1400" spc="-10" dirty="0">
                <a:latin typeface="Carlito"/>
                <a:cs typeface="Carlito"/>
              </a:rPr>
              <a:t>suivante </a:t>
            </a:r>
            <a:r>
              <a:rPr sz="1400" spc="-5" dirty="0">
                <a:latin typeface="Carlito"/>
                <a:cs typeface="Carlito"/>
              </a:rPr>
              <a:t>des activités</a:t>
            </a:r>
            <a:r>
              <a:rPr sz="1400" spc="13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:</a:t>
            </a:r>
            <a:endParaRPr sz="1400">
              <a:latin typeface="Carlito"/>
              <a:cs typeface="Carlito"/>
            </a:endParaRPr>
          </a:p>
          <a:p>
            <a:pPr marL="819785" indent="-28702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819785" algn="l"/>
                <a:tab pos="820419" algn="l"/>
              </a:tabLst>
            </a:pPr>
            <a:r>
              <a:rPr sz="1400" b="1" spc="5" dirty="0">
                <a:latin typeface="Carlito"/>
                <a:cs typeface="Carlito"/>
              </a:rPr>
              <a:t>1</a:t>
            </a:r>
            <a:r>
              <a:rPr sz="1350" b="1" spc="7" baseline="24691" dirty="0">
                <a:latin typeface="Carlito"/>
                <a:cs typeface="Carlito"/>
              </a:rPr>
              <a:t>ère </a:t>
            </a:r>
            <a:r>
              <a:rPr sz="1400" b="1" dirty="0">
                <a:latin typeface="Carlito"/>
                <a:cs typeface="Carlito"/>
              </a:rPr>
              <a:t>situation - </a:t>
            </a:r>
            <a:r>
              <a:rPr sz="1400" b="1" spc="-5" dirty="0">
                <a:latin typeface="Carlito"/>
                <a:cs typeface="Carlito"/>
              </a:rPr>
              <a:t>E31a </a:t>
            </a:r>
            <a:r>
              <a:rPr sz="1400" b="1" dirty="0">
                <a:latin typeface="Carlito"/>
                <a:cs typeface="Carlito"/>
              </a:rPr>
              <a:t>: 12 </a:t>
            </a:r>
            <a:r>
              <a:rPr sz="1400" b="1" spc="-5" dirty="0">
                <a:latin typeface="Carlito"/>
                <a:cs typeface="Carlito"/>
              </a:rPr>
              <a:t>heures </a:t>
            </a:r>
            <a:r>
              <a:rPr sz="1400" spc="-30" dirty="0">
                <a:latin typeface="Arial"/>
                <a:cs typeface="Arial"/>
              </a:rPr>
              <a:t>pour </a:t>
            </a:r>
            <a:r>
              <a:rPr sz="1400" spc="-50" dirty="0">
                <a:latin typeface="Arial"/>
                <a:cs typeface="Arial"/>
              </a:rPr>
              <a:t>la </a:t>
            </a:r>
            <a:r>
              <a:rPr sz="1400" spc="-40" dirty="0">
                <a:latin typeface="Arial"/>
                <a:cs typeface="Arial"/>
              </a:rPr>
              <a:t>réalisation </a:t>
            </a:r>
            <a:r>
              <a:rPr sz="1400" spc="-50" dirty="0">
                <a:latin typeface="Arial"/>
                <a:cs typeface="Arial"/>
              </a:rPr>
              <a:t>d’une</a:t>
            </a:r>
            <a:r>
              <a:rPr sz="1400" spc="-110" dirty="0">
                <a:latin typeface="Arial"/>
                <a:cs typeface="Arial"/>
              </a:rPr>
              <a:t> </a:t>
            </a:r>
            <a:r>
              <a:rPr sz="1400" spc="-30" dirty="0">
                <a:latin typeface="Arial"/>
                <a:cs typeface="Arial"/>
              </a:rPr>
              <a:t>installation.</a:t>
            </a:r>
            <a:endParaRPr sz="1400">
              <a:latin typeface="Arial"/>
              <a:cs typeface="Arial"/>
            </a:endParaRPr>
          </a:p>
          <a:p>
            <a:pPr marL="819785" indent="-287020">
              <a:lnSpc>
                <a:spcPct val="100000"/>
              </a:lnSpc>
              <a:spcBef>
                <a:spcPts val="590"/>
              </a:spcBef>
              <a:buFont typeface="Arial"/>
              <a:buChar char="•"/>
              <a:tabLst>
                <a:tab pos="819785" algn="l"/>
                <a:tab pos="820419" algn="l"/>
              </a:tabLst>
            </a:pPr>
            <a:r>
              <a:rPr sz="1400" b="1" spc="10" dirty="0">
                <a:latin typeface="Carlito"/>
                <a:cs typeface="Carlito"/>
              </a:rPr>
              <a:t>2</a:t>
            </a:r>
            <a:r>
              <a:rPr sz="1350" b="1" spc="15" baseline="24691" dirty="0">
                <a:latin typeface="Carlito"/>
                <a:cs typeface="Carlito"/>
              </a:rPr>
              <a:t>ème </a:t>
            </a:r>
            <a:r>
              <a:rPr sz="1400" b="1" dirty="0">
                <a:latin typeface="Carlito"/>
                <a:cs typeface="Carlito"/>
              </a:rPr>
              <a:t>situation - </a:t>
            </a:r>
            <a:r>
              <a:rPr sz="1400" b="1" spc="-5" dirty="0">
                <a:latin typeface="Carlito"/>
                <a:cs typeface="Carlito"/>
              </a:rPr>
              <a:t>E31b </a:t>
            </a:r>
            <a:r>
              <a:rPr sz="1400" b="1" dirty="0">
                <a:latin typeface="Carlito"/>
                <a:cs typeface="Carlito"/>
              </a:rPr>
              <a:t>: 1heure </a:t>
            </a:r>
            <a:r>
              <a:rPr sz="1400" spc="-30" dirty="0">
                <a:latin typeface="Arial"/>
                <a:cs typeface="Arial"/>
              </a:rPr>
              <a:t>pour </a:t>
            </a:r>
            <a:r>
              <a:rPr sz="1400" spc="-50" dirty="0">
                <a:latin typeface="Arial"/>
                <a:cs typeface="Arial"/>
              </a:rPr>
              <a:t>la </a:t>
            </a:r>
            <a:r>
              <a:rPr sz="1400" spc="-70" dirty="0">
                <a:latin typeface="Arial"/>
                <a:cs typeface="Arial"/>
              </a:rPr>
              <a:t>mise </a:t>
            </a:r>
            <a:r>
              <a:rPr sz="1400" spc="-65" dirty="0">
                <a:latin typeface="Arial"/>
                <a:cs typeface="Arial"/>
              </a:rPr>
              <a:t>en service </a:t>
            </a:r>
            <a:r>
              <a:rPr sz="1400" spc="-50" dirty="0">
                <a:latin typeface="Arial"/>
                <a:cs typeface="Arial"/>
              </a:rPr>
              <a:t>d’une</a:t>
            </a:r>
            <a:r>
              <a:rPr sz="1400" spc="-125" dirty="0">
                <a:latin typeface="Arial"/>
                <a:cs typeface="Arial"/>
              </a:rPr>
              <a:t> </a:t>
            </a:r>
            <a:r>
              <a:rPr sz="1400" spc="-30" dirty="0">
                <a:latin typeface="Arial"/>
                <a:cs typeface="Arial"/>
              </a:rPr>
              <a:t>installation.</a:t>
            </a:r>
            <a:endParaRPr sz="1400">
              <a:latin typeface="Arial"/>
              <a:cs typeface="Arial"/>
            </a:endParaRPr>
          </a:p>
          <a:p>
            <a:pPr marL="76200" marR="83185">
              <a:lnSpc>
                <a:spcPts val="1510"/>
              </a:lnSpc>
              <a:spcBef>
                <a:spcPts val="560"/>
              </a:spcBef>
            </a:pPr>
            <a:r>
              <a:rPr sz="1400" i="1" spc="-5" dirty="0">
                <a:latin typeface="Carlito"/>
                <a:cs typeface="Carlito"/>
              </a:rPr>
              <a:t>Dans </a:t>
            </a:r>
            <a:r>
              <a:rPr sz="1400" i="1" dirty="0">
                <a:latin typeface="Carlito"/>
                <a:cs typeface="Carlito"/>
              </a:rPr>
              <a:t>le </a:t>
            </a:r>
            <a:r>
              <a:rPr sz="1400" i="1" spc="-5" dirty="0">
                <a:latin typeface="Carlito"/>
                <a:cs typeface="Carlito"/>
              </a:rPr>
              <a:t>cadre de </a:t>
            </a:r>
            <a:r>
              <a:rPr sz="1400" i="1" dirty="0">
                <a:latin typeface="Carlito"/>
                <a:cs typeface="Carlito"/>
              </a:rPr>
              <a:t>la </a:t>
            </a:r>
            <a:r>
              <a:rPr sz="1400" i="1" spc="-5" dirty="0">
                <a:latin typeface="Carlito"/>
                <a:cs typeface="Carlito"/>
              </a:rPr>
              <a:t>rénovation du diplôme, </a:t>
            </a:r>
            <a:r>
              <a:rPr sz="1400" i="1" dirty="0">
                <a:latin typeface="Carlito"/>
                <a:cs typeface="Carlito"/>
              </a:rPr>
              <a:t>les </a:t>
            </a:r>
            <a:r>
              <a:rPr sz="1400" i="1" spc="-5" dirty="0">
                <a:latin typeface="Carlito"/>
                <a:cs typeface="Carlito"/>
              </a:rPr>
              <a:t>sujets proposés </a:t>
            </a:r>
            <a:r>
              <a:rPr sz="1400" i="1" spc="-10" dirty="0">
                <a:latin typeface="Carlito"/>
                <a:cs typeface="Carlito"/>
              </a:rPr>
              <a:t>et </a:t>
            </a:r>
            <a:r>
              <a:rPr sz="1400" i="1" dirty="0">
                <a:latin typeface="Carlito"/>
                <a:cs typeface="Carlito"/>
              </a:rPr>
              <a:t>les </a:t>
            </a:r>
            <a:r>
              <a:rPr sz="1400" i="1" spc="-5" dirty="0">
                <a:latin typeface="Carlito"/>
                <a:cs typeface="Carlito"/>
              </a:rPr>
              <a:t>conditions de déroulement, devront permettre de </a:t>
            </a:r>
            <a:r>
              <a:rPr sz="1400" i="1" dirty="0">
                <a:latin typeface="Carlito"/>
                <a:cs typeface="Carlito"/>
              </a:rPr>
              <a:t>mobiliser </a:t>
            </a:r>
            <a:r>
              <a:rPr sz="1400" i="1" spc="-10" dirty="0">
                <a:latin typeface="Carlito"/>
                <a:cs typeface="Carlito"/>
              </a:rPr>
              <a:t>et </a:t>
            </a:r>
            <a:r>
              <a:rPr sz="1400" i="1" spc="-5" dirty="0">
                <a:latin typeface="Carlito"/>
                <a:cs typeface="Carlito"/>
              </a:rPr>
              <a:t>révéler </a:t>
            </a:r>
            <a:r>
              <a:rPr sz="1400" i="1" dirty="0">
                <a:latin typeface="Carlito"/>
                <a:cs typeface="Carlito"/>
              </a:rPr>
              <a:t>les </a:t>
            </a:r>
            <a:r>
              <a:rPr sz="1400" i="1" spc="-5" dirty="0">
                <a:latin typeface="Carlito"/>
                <a:cs typeface="Carlito"/>
              </a:rPr>
              <a:t>compétences  opérationnelles des </a:t>
            </a:r>
            <a:r>
              <a:rPr sz="1400" i="1" dirty="0">
                <a:latin typeface="Carlito"/>
                <a:cs typeface="Carlito"/>
              </a:rPr>
              <a:t>élèves </a:t>
            </a:r>
            <a:r>
              <a:rPr sz="1400" i="1" spc="-10" dirty="0">
                <a:latin typeface="Carlito"/>
                <a:cs typeface="Carlito"/>
              </a:rPr>
              <a:t>et </a:t>
            </a:r>
            <a:r>
              <a:rPr sz="1400" i="1" spc="-5" dirty="0">
                <a:latin typeface="Carlito"/>
                <a:cs typeface="Carlito"/>
              </a:rPr>
              <a:t>candidats pour</a:t>
            </a:r>
            <a:r>
              <a:rPr sz="1400" i="1" spc="285" dirty="0">
                <a:latin typeface="Carlito"/>
                <a:cs typeface="Carlito"/>
              </a:rPr>
              <a:t> </a:t>
            </a:r>
            <a:r>
              <a:rPr sz="1400" i="1" dirty="0">
                <a:latin typeface="Carlito"/>
                <a:cs typeface="Carlito"/>
              </a:rPr>
              <a:t>:</a:t>
            </a:r>
            <a:endParaRPr sz="1400">
              <a:latin typeface="Carlito"/>
              <a:cs typeface="Carlito"/>
            </a:endParaRPr>
          </a:p>
          <a:p>
            <a:pPr marL="1276985" lvl="1" indent="-287020">
              <a:lnSpc>
                <a:spcPts val="1595"/>
              </a:lnSpc>
              <a:spcBef>
                <a:spcPts val="140"/>
              </a:spcBef>
              <a:buFont typeface="Arial"/>
              <a:buChar char="•"/>
              <a:tabLst>
                <a:tab pos="1276985" algn="l"/>
                <a:tab pos="1277620" algn="l"/>
              </a:tabLst>
            </a:pPr>
            <a:r>
              <a:rPr sz="1400" b="1" i="1" spc="-100" dirty="0">
                <a:latin typeface="Trebuchet MS"/>
                <a:cs typeface="Trebuchet MS"/>
              </a:rPr>
              <a:t>prendre</a:t>
            </a:r>
            <a:r>
              <a:rPr sz="1400" b="1" i="1" spc="-145" dirty="0">
                <a:latin typeface="Trebuchet MS"/>
                <a:cs typeface="Trebuchet MS"/>
              </a:rPr>
              <a:t> </a:t>
            </a:r>
            <a:r>
              <a:rPr sz="1400" b="1" i="1" spc="-70" dirty="0">
                <a:latin typeface="Trebuchet MS"/>
                <a:cs typeface="Trebuchet MS"/>
              </a:rPr>
              <a:t>en</a:t>
            </a:r>
            <a:r>
              <a:rPr sz="1400" b="1" i="1" spc="-110" dirty="0">
                <a:latin typeface="Trebuchet MS"/>
                <a:cs typeface="Trebuchet MS"/>
              </a:rPr>
              <a:t> </a:t>
            </a:r>
            <a:r>
              <a:rPr sz="1400" b="1" i="1" spc="-80" dirty="0">
                <a:latin typeface="Trebuchet MS"/>
                <a:cs typeface="Trebuchet MS"/>
              </a:rPr>
              <a:t>charge</a:t>
            </a:r>
            <a:r>
              <a:rPr sz="1400" b="1" i="1" spc="-135" dirty="0">
                <a:latin typeface="Trebuchet MS"/>
                <a:cs typeface="Trebuchet MS"/>
              </a:rPr>
              <a:t> </a:t>
            </a:r>
            <a:r>
              <a:rPr sz="1400" b="1" i="1" spc="-100" dirty="0">
                <a:latin typeface="Trebuchet MS"/>
                <a:cs typeface="Trebuchet MS"/>
              </a:rPr>
              <a:t>l’intervention</a:t>
            </a:r>
            <a:r>
              <a:rPr sz="1400" b="1" i="1" spc="-130" dirty="0">
                <a:latin typeface="Trebuchet MS"/>
                <a:cs typeface="Trebuchet MS"/>
              </a:rPr>
              <a:t> </a:t>
            </a:r>
            <a:r>
              <a:rPr sz="1400" b="1" i="1" spc="-114" dirty="0">
                <a:latin typeface="Trebuchet MS"/>
                <a:cs typeface="Trebuchet MS"/>
              </a:rPr>
              <a:t>et</a:t>
            </a:r>
            <a:r>
              <a:rPr sz="1400" b="1" i="1" spc="-110" dirty="0">
                <a:latin typeface="Trebuchet MS"/>
                <a:cs typeface="Trebuchet MS"/>
              </a:rPr>
              <a:t> </a:t>
            </a:r>
            <a:r>
              <a:rPr sz="1400" b="1" i="1" spc="-105" dirty="0">
                <a:latin typeface="Trebuchet MS"/>
                <a:cs typeface="Trebuchet MS"/>
              </a:rPr>
              <a:t>réaliser</a:t>
            </a:r>
            <a:r>
              <a:rPr sz="1400" b="1" i="1" spc="-120" dirty="0">
                <a:latin typeface="Trebuchet MS"/>
                <a:cs typeface="Trebuchet MS"/>
              </a:rPr>
              <a:t> </a:t>
            </a:r>
            <a:r>
              <a:rPr sz="1400" b="1" i="1" spc="-60" dirty="0">
                <a:latin typeface="Trebuchet MS"/>
                <a:cs typeface="Trebuchet MS"/>
              </a:rPr>
              <a:t>une</a:t>
            </a:r>
            <a:r>
              <a:rPr sz="1400" b="1" i="1" spc="-125" dirty="0">
                <a:latin typeface="Trebuchet MS"/>
                <a:cs typeface="Trebuchet MS"/>
              </a:rPr>
              <a:t> </a:t>
            </a:r>
            <a:r>
              <a:rPr sz="1400" b="1" i="1" spc="-95" dirty="0">
                <a:latin typeface="Trebuchet MS"/>
                <a:cs typeface="Trebuchet MS"/>
              </a:rPr>
              <a:t>installation</a:t>
            </a:r>
            <a:r>
              <a:rPr sz="1400" b="1" i="1" spc="-120" dirty="0">
                <a:latin typeface="Trebuchet MS"/>
                <a:cs typeface="Trebuchet MS"/>
              </a:rPr>
              <a:t> </a:t>
            </a:r>
            <a:r>
              <a:rPr sz="1400" b="1" i="1" spc="-70" dirty="0">
                <a:latin typeface="Trebuchet MS"/>
                <a:cs typeface="Trebuchet MS"/>
              </a:rPr>
              <a:t>en</a:t>
            </a:r>
            <a:r>
              <a:rPr sz="1400" b="1" i="1" spc="-145" dirty="0">
                <a:latin typeface="Trebuchet MS"/>
                <a:cs typeface="Trebuchet MS"/>
              </a:rPr>
              <a:t> </a:t>
            </a:r>
            <a:r>
              <a:rPr sz="1400" b="1" i="1" spc="-95" dirty="0">
                <a:latin typeface="Trebuchet MS"/>
                <a:cs typeface="Trebuchet MS"/>
              </a:rPr>
              <a:t>toute</a:t>
            </a:r>
            <a:r>
              <a:rPr sz="1400" b="1" i="1" spc="-125" dirty="0">
                <a:latin typeface="Trebuchet MS"/>
                <a:cs typeface="Trebuchet MS"/>
              </a:rPr>
              <a:t> </a:t>
            </a:r>
            <a:r>
              <a:rPr sz="1400" b="1" i="1" spc="-105" dirty="0">
                <a:latin typeface="Trebuchet MS"/>
                <a:cs typeface="Trebuchet MS"/>
              </a:rPr>
              <a:t>sécurité</a:t>
            </a:r>
            <a:r>
              <a:rPr sz="1400" b="1" i="1" spc="-130" dirty="0">
                <a:latin typeface="Trebuchet MS"/>
                <a:cs typeface="Trebuchet MS"/>
              </a:rPr>
              <a:t> </a:t>
            </a:r>
            <a:r>
              <a:rPr sz="1400" b="1" i="1" spc="-105" dirty="0">
                <a:latin typeface="Trebuchet MS"/>
                <a:cs typeface="Trebuchet MS"/>
              </a:rPr>
              <a:t>avec</a:t>
            </a:r>
            <a:r>
              <a:rPr sz="1400" b="1" i="1" spc="-114" dirty="0">
                <a:latin typeface="Trebuchet MS"/>
                <a:cs typeface="Trebuchet MS"/>
              </a:rPr>
              <a:t> </a:t>
            </a:r>
            <a:r>
              <a:rPr sz="1400" b="1" i="1" spc="-60" dirty="0">
                <a:latin typeface="Trebuchet MS"/>
                <a:cs typeface="Trebuchet MS"/>
              </a:rPr>
              <a:t>une</a:t>
            </a:r>
            <a:r>
              <a:rPr sz="1400" b="1" i="1" spc="-125" dirty="0">
                <a:latin typeface="Trebuchet MS"/>
                <a:cs typeface="Trebuchet MS"/>
              </a:rPr>
              <a:t> </a:t>
            </a:r>
            <a:r>
              <a:rPr sz="1400" b="1" i="1" spc="-100" dirty="0">
                <a:latin typeface="Trebuchet MS"/>
                <a:cs typeface="Trebuchet MS"/>
              </a:rPr>
              <a:t>attitude</a:t>
            </a:r>
            <a:r>
              <a:rPr sz="1400" b="1" i="1" spc="-140" dirty="0">
                <a:latin typeface="Trebuchet MS"/>
                <a:cs typeface="Trebuchet MS"/>
              </a:rPr>
              <a:t> </a:t>
            </a:r>
            <a:r>
              <a:rPr sz="1400" b="1" i="1" spc="-95" dirty="0">
                <a:latin typeface="Trebuchet MS"/>
                <a:cs typeface="Trebuchet MS"/>
              </a:rPr>
              <a:t>écoresponsable,</a:t>
            </a:r>
            <a:endParaRPr sz="1400">
              <a:latin typeface="Trebuchet MS"/>
              <a:cs typeface="Trebuchet MS"/>
            </a:endParaRPr>
          </a:p>
          <a:p>
            <a:pPr marL="1276985" lvl="1" indent="-287020">
              <a:lnSpc>
                <a:spcPts val="1515"/>
              </a:lnSpc>
              <a:buFont typeface="Arial"/>
              <a:buChar char="•"/>
              <a:tabLst>
                <a:tab pos="1276985" algn="l"/>
                <a:tab pos="1277620" algn="l"/>
              </a:tabLst>
            </a:pPr>
            <a:r>
              <a:rPr sz="1400" b="1" i="1" spc="-105" dirty="0">
                <a:latin typeface="Trebuchet MS"/>
                <a:cs typeface="Trebuchet MS"/>
              </a:rPr>
              <a:t>mettre</a:t>
            </a:r>
            <a:r>
              <a:rPr sz="1400" b="1" i="1" spc="-120" dirty="0">
                <a:latin typeface="Trebuchet MS"/>
                <a:cs typeface="Trebuchet MS"/>
              </a:rPr>
              <a:t> </a:t>
            </a:r>
            <a:r>
              <a:rPr sz="1400" b="1" i="1" spc="-70" dirty="0">
                <a:latin typeface="Trebuchet MS"/>
                <a:cs typeface="Trebuchet MS"/>
              </a:rPr>
              <a:t>en</a:t>
            </a:r>
            <a:r>
              <a:rPr sz="1400" b="1" i="1" spc="-105" dirty="0">
                <a:latin typeface="Trebuchet MS"/>
                <a:cs typeface="Trebuchet MS"/>
              </a:rPr>
              <a:t> </a:t>
            </a:r>
            <a:r>
              <a:rPr sz="1400" b="1" i="1" spc="-110" dirty="0">
                <a:latin typeface="Trebuchet MS"/>
                <a:cs typeface="Trebuchet MS"/>
              </a:rPr>
              <a:t>service</a:t>
            </a:r>
            <a:r>
              <a:rPr sz="1400" b="1" i="1" spc="-114" dirty="0">
                <a:latin typeface="Trebuchet MS"/>
                <a:cs typeface="Trebuchet MS"/>
              </a:rPr>
              <a:t> </a:t>
            </a:r>
            <a:r>
              <a:rPr sz="1400" b="1" i="1" spc="-90" dirty="0">
                <a:latin typeface="Trebuchet MS"/>
                <a:cs typeface="Trebuchet MS"/>
              </a:rPr>
              <a:t>tout</a:t>
            </a:r>
            <a:r>
              <a:rPr sz="1400" b="1" i="1" spc="-130" dirty="0">
                <a:latin typeface="Trebuchet MS"/>
                <a:cs typeface="Trebuchet MS"/>
              </a:rPr>
              <a:t> </a:t>
            </a:r>
            <a:r>
              <a:rPr sz="1400" b="1" i="1" spc="-55" dirty="0">
                <a:latin typeface="Trebuchet MS"/>
                <a:cs typeface="Trebuchet MS"/>
              </a:rPr>
              <a:t>ou</a:t>
            </a:r>
            <a:r>
              <a:rPr sz="1400" b="1" i="1" spc="-110" dirty="0">
                <a:latin typeface="Trebuchet MS"/>
                <a:cs typeface="Trebuchet MS"/>
              </a:rPr>
              <a:t> partie</a:t>
            </a:r>
            <a:r>
              <a:rPr sz="1400" b="1" i="1" spc="-130" dirty="0">
                <a:latin typeface="Trebuchet MS"/>
                <a:cs typeface="Trebuchet MS"/>
              </a:rPr>
              <a:t> </a:t>
            </a:r>
            <a:r>
              <a:rPr sz="1400" b="1" i="1" spc="-95" dirty="0">
                <a:latin typeface="Trebuchet MS"/>
                <a:cs typeface="Trebuchet MS"/>
              </a:rPr>
              <a:t>d’une</a:t>
            </a:r>
            <a:r>
              <a:rPr sz="1400" b="1" i="1" spc="-125" dirty="0">
                <a:latin typeface="Trebuchet MS"/>
                <a:cs typeface="Trebuchet MS"/>
              </a:rPr>
              <a:t> </a:t>
            </a:r>
            <a:r>
              <a:rPr sz="1400" b="1" i="1" spc="-95" dirty="0">
                <a:latin typeface="Trebuchet MS"/>
                <a:cs typeface="Trebuchet MS"/>
              </a:rPr>
              <a:t>installation</a:t>
            </a:r>
            <a:r>
              <a:rPr sz="1400" b="1" i="1" spc="-150" dirty="0">
                <a:latin typeface="Trebuchet MS"/>
                <a:cs typeface="Trebuchet MS"/>
              </a:rPr>
              <a:t> </a:t>
            </a:r>
            <a:r>
              <a:rPr sz="1400" b="1" i="1" spc="-90" dirty="0">
                <a:latin typeface="Trebuchet MS"/>
                <a:cs typeface="Trebuchet MS"/>
              </a:rPr>
              <a:t>énergétique</a:t>
            </a:r>
            <a:r>
              <a:rPr sz="1400" b="1" i="1" spc="-120" dirty="0">
                <a:latin typeface="Trebuchet MS"/>
                <a:cs typeface="Trebuchet MS"/>
              </a:rPr>
              <a:t> </a:t>
            </a:r>
            <a:r>
              <a:rPr sz="1400" b="1" i="1" spc="-70" dirty="0">
                <a:latin typeface="Trebuchet MS"/>
                <a:cs typeface="Trebuchet MS"/>
              </a:rPr>
              <a:t>en</a:t>
            </a:r>
            <a:r>
              <a:rPr sz="1400" b="1" i="1" spc="-105" dirty="0">
                <a:latin typeface="Trebuchet MS"/>
                <a:cs typeface="Trebuchet MS"/>
              </a:rPr>
              <a:t> </a:t>
            </a:r>
            <a:r>
              <a:rPr sz="1400" b="1" i="1" spc="-95" dirty="0">
                <a:latin typeface="Trebuchet MS"/>
                <a:cs typeface="Trebuchet MS"/>
              </a:rPr>
              <a:t>toute</a:t>
            </a:r>
            <a:r>
              <a:rPr sz="1400" b="1" i="1" spc="-140" dirty="0">
                <a:latin typeface="Trebuchet MS"/>
                <a:cs typeface="Trebuchet MS"/>
              </a:rPr>
              <a:t> </a:t>
            </a:r>
            <a:r>
              <a:rPr sz="1400" b="1" i="1" spc="-105" dirty="0">
                <a:latin typeface="Trebuchet MS"/>
                <a:cs typeface="Trebuchet MS"/>
              </a:rPr>
              <a:t>sécurité</a:t>
            </a:r>
            <a:r>
              <a:rPr sz="1400" b="1" i="1" spc="-125" dirty="0">
                <a:latin typeface="Trebuchet MS"/>
                <a:cs typeface="Trebuchet MS"/>
              </a:rPr>
              <a:t> </a:t>
            </a:r>
            <a:r>
              <a:rPr sz="1400" b="1" i="1" spc="-114" dirty="0">
                <a:latin typeface="Trebuchet MS"/>
                <a:cs typeface="Trebuchet MS"/>
              </a:rPr>
              <a:t>et</a:t>
            </a:r>
            <a:r>
              <a:rPr sz="1400" b="1" i="1" spc="-105" dirty="0">
                <a:latin typeface="Trebuchet MS"/>
                <a:cs typeface="Trebuchet MS"/>
              </a:rPr>
              <a:t> </a:t>
            </a:r>
            <a:r>
              <a:rPr sz="1400" b="1" i="1" spc="-70" dirty="0">
                <a:latin typeface="Trebuchet MS"/>
                <a:cs typeface="Trebuchet MS"/>
              </a:rPr>
              <a:t>en</a:t>
            </a:r>
            <a:r>
              <a:rPr sz="1400" b="1" i="1" spc="-105" dirty="0">
                <a:latin typeface="Trebuchet MS"/>
                <a:cs typeface="Trebuchet MS"/>
              </a:rPr>
              <a:t> </a:t>
            </a:r>
            <a:r>
              <a:rPr sz="1400" b="1" i="1" spc="-95" dirty="0">
                <a:latin typeface="Trebuchet MS"/>
                <a:cs typeface="Trebuchet MS"/>
              </a:rPr>
              <a:t>tenant</a:t>
            </a:r>
            <a:r>
              <a:rPr sz="1400" b="1" i="1" spc="-130" dirty="0">
                <a:latin typeface="Trebuchet MS"/>
                <a:cs typeface="Trebuchet MS"/>
              </a:rPr>
              <a:t> </a:t>
            </a:r>
            <a:r>
              <a:rPr sz="1400" b="1" i="1" spc="-95" dirty="0">
                <a:latin typeface="Trebuchet MS"/>
                <a:cs typeface="Trebuchet MS"/>
              </a:rPr>
              <a:t>compte</a:t>
            </a:r>
            <a:r>
              <a:rPr sz="1400" b="1" i="1" spc="-140" dirty="0">
                <a:latin typeface="Trebuchet MS"/>
                <a:cs typeface="Trebuchet MS"/>
              </a:rPr>
              <a:t> </a:t>
            </a:r>
            <a:r>
              <a:rPr sz="1400" b="1" i="1" spc="-90" dirty="0">
                <a:latin typeface="Trebuchet MS"/>
                <a:cs typeface="Trebuchet MS"/>
              </a:rPr>
              <a:t>des</a:t>
            </a:r>
            <a:r>
              <a:rPr sz="1400" b="1" i="1" spc="-110" dirty="0">
                <a:latin typeface="Trebuchet MS"/>
                <a:cs typeface="Trebuchet MS"/>
              </a:rPr>
              <a:t> </a:t>
            </a:r>
            <a:r>
              <a:rPr sz="1400" b="1" i="1" spc="-105" dirty="0">
                <a:latin typeface="Trebuchet MS"/>
                <a:cs typeface="Trebuchet MS"/>
              </a:rPr>
              <a:t>enjeux</a:t>
            </a:r>
            <a:r>
              <a:rPr sz="1400" b="1" i="1" spc="-125" dirty="0">
                <a:latin typeface="Trebuchet MS"/>
                <a:cs typeface="Trebuchet MS"/>
              </a:rPr>
              <a:t> </a:t>
            </a:r>
            <a:r>
              <a:rPr sz="1400" b="1" i="1" spc="-100" dirty="0">
                <a:latin typeface="Trebuchet MS"/>
                <a:cs typeface="Trebuchet MS"/>
              </a:rPr>
              <a:t>climatiques,</a:t>
            </a:r>
            <a:endParaRPr sz="1400">
              <a:latin typeface="Trebuchet MS"/>
              <a:cs typeface="Trebuchet MS"/>
            </a:endParaRPr>
          </a:p>
          <a:p>
            <a:pPr marL="1276985" lvl="1" indent="-287020">
              <a:lnSpc>
                <a:spcPts val="1510"/>
              </a:lnSpc>
              <a:buFont typeface="Arial"/>
              <a:buChar char="•"/>
              <a:tabLst>
                <a:tab pos="1276985" algn="l"/>
                <a:tab pos="1277620" algn="l"/>
              </a:tabLst>
            </a:pPr>
            <a:r>
              <a:rPr sz="1400" b="1" i="1" spc="-5" dirty="0">
                <a:latin typeface="Carlito"/>
                <a:cs typeface="Carlito"/>
              </a:rPr>
              <a:t>communiquer</a:t>
            </a:r>
            <a:r>
              <a:rPr sz="1400" b="1" i="1" spc="-45" dirty="0">
                <a:latin typeface="Carlito"/>
                <a:cs typeface="Carlito"/>
              </a:rPr>
              <a:t> </a:t>
            </a:r>
            <a:r>
              <a:rPr sz="1400" b="1" i="1" spc="-5" dirty="0">
                <a:latin typeface="Carlito"/>
                <a:cs typeface="Carlito"/>
              </a:rPr>
              <a:t>oralement</a:t>
            </a:r>
            <a:r>
              <a:rPr sz="1400" b="1" i="1" spc="-30" dirty="0">
                <a:latin typeface="Carlito"/>
                <a:cs typeface="Carlito"/>
              </a:rPr>
              <a:t> </a:t>
            </a:r>
            <a:r>
              <a:rPr sz="1400" b="1" i="1" dirty="0">
                <a:latin typeface="Carlito"/>
                <a:cs typeface="Carlito"/>
              </a:rPr>
              <a:t>dans</a:t>
            </a:r>
            <a:r>
              <a:rPr sz="1400" b="1" i="1" spc="-30" dirty="0">
                <a:latin typeface="Carlito"/>
                <a:cs typeface="Carlito"/>
              </a:rPr>
              <a:t> </a:t>
            </a:r>
            <a:r>
              <a:rPr sz="1400" b="1" i="1" spc="-5" dirty="0">
                <a:latin typeface="Carlito"/>
                <a:cs typeface="Carlito"/>
              </a:rPr>
              <a:t>un</a:t>
            </a:r>
            <a:r>
              <a:rPr sz="1400" b="1" i="1" spc="-10" dirty="0">
                <a:latin typeface="Carlito"/>
                <a:cs typeface="Carlito"/>
              </a:rPr>
              <a:t> </a:t>
            </a:r>
            <a:r>
              <a:rPr sz="1400" b="1" i="1" dirty="0">
                <a:latin typeface="Carlito"/>
                <a:cs typeface="Carlito"/>
              </a:rPr>
              <a:t>langage</a:t>
            </a:r>
            <a:r>
              <a:rPr sz="1400" b="1" i="1" spc="-35" dirty="0">
                <a:latin typeface="Carlito"/>
                <a:cs typeface="Carlito"/>
              </a:rPr>
              <a:t> </a:t>
            </a:r>
            <a:r>
              <a:rPr sz="1400" b="1" i="1" dirty="0">
                <a:latin typeface="Carlito"/>
                <a:cs typeface="Carlito"/>
              </a:rPr>
              <a:t>adapté</a:t>
            </a:r>
            <a:r>
              <a:rPr sz="1400" b="1" i="1" spc="-50" dirty="0">
                <a:latin typeface="Carlito"/>
                <a:cs typeface="Carlito"/>
              </a:rPr>
              <a:t> </a:t>
            </a:r>
            <a:r>
              <a:rPr sz="1400" b="1" i="1" dirty="0">
                <a:latin typeface="Carlito"/>
                <a:cs typeface="Carlito"/>
              </a:rPr>
              <a:t>au</a:t>
            </a:r>
            <a:r>
              <a:rPr sz="1400" b="1" i="1" spc="-10" dirty="0">
                <a:latin typeface="Carlito"/>
                <a:cs typeface="Carlito"/>
              </a:rPr>
              <a:t> </a:t>
            </a:r>
            <a:r>
              <a:rPr sz="1400" b="1" i="1" dirty="0">
                <a:latin typeface="Carlito"/>
                <a:cs typeface="Carlito"/>
              </a:rPr>
              <a:t>champ</a:t>
            </a:r>
            <a:r>
              <a:rPr sz="1400" b="1" i="1" spc="-30" dirty="0">
                <a:latin typeface="Carlito"/>
                <a:cs typeface="Carlito"/>
              </a:rPr>
              <a:t> </a:t>
            </a:r>
            <a:r>
              <a:rPr sz="1400" b="1" i="1" spc="-10" dirty="0">
                <a:latin typeface="Carlito"/>
                <a:cs typeface="Carlito"/>
              </a:rPr>
              <a:t>et</a:t>
            </a:r>
            <a:r>
              <a:rPr sz="1400" b="1" i="1" spc="-5" dirty="0">
                <a:latin typeface="Carlito"/>
                <a:cs typeface="Carlito"/>
              </a:rPr>
              <a:t> </a:t>
            </a:r>
            <a:r>
              <a:rPr sz="1400" b="1" i="1" dirty="0">
                <a:latin typeface="Carlito"/>
                <a:cs typeface="Carlito"/>
              </a:rPr>
              <a:t>à la situation</a:t>
            </a:r>
            <a:r>
              <a:rPr sz="1400" b="1" i="1" spc="-40" dirty="0">
                <a:latin typeface="Carlito"/>
                <a:cs typeface="Carlito"/>
              </a:rPr>
              <a:t> </a:t>
            </a:r>
            <a:r>
              <a:rPr sz="1400" b="1" i="1" spc="-5" dirty="0">
                <a:latin typeface="Carlito"/>
                <a:cs typeface="Carlito"/>
              </a:rPr>
              <a:t>professionnelle,</a:t>
            </a:r>
            <a:endParaRPr sz="1400">
              <a:latin typeface="Carlito"/>
              <a:cs typeface="Carlito"/>
            </a:endParaRPr>
          </a:p>
          <a:p>
            <a:pPr marL="1276985" lvl="1" indent="-287020">
              <a:lnSpc>
                <a:spcPts val="1595"/>
              </a:lnSpc>
              <a:buFont typeface="Arial"/>
              <a:buChar char="•"/>
              <a:tabLst>
                <a:tab pos="1276985" algn="l"/>
                <a:tab pos="1277620" algn="l"/>
              </a:tabLst>
            </a:pPr>
            <a:r>
              <a:rPr sz="1400" b="1" i="1" spc="-5" dirty="0">
                <a:latin typeface="Carlito"/>
                <a:cs typeface="Carlito"/>
              </a:rPr>
              <a:t>renseigner </a:t>
            </a:r>
            <a:r>
              <a:rPr sz="1400" b="1" i="1" dirty="0">
                <a:latin typeface="Carlito"/>
                <a:cs typeface="Carlito"/>
              </a:rPr>
              <a:t>des documents sous </a:t>
            </a:r>
            <a:r>
              <a:rPr sz="1400" b="1" i="1" spc="-5" dirty="0">
                <a:latin typeface="Carlito"/>
                <a:cs typeface="Carlito"/>
              </a:rPr>
              <a:t>différents formats (numérique </a:t>
            </a:r>
            <a:r>
              <a:rPr sz="1400" b="1" i="1" spc="-10" dirty="0">
                <a:latin typeface="Carlito"/>
                <a:cs typeface="Carlito"/>
              </a:rPr>
              <a:t>et</a:t>
            </a:r>
            <a:r>
              <a:rPr sz="1400" b="1" i="1" spc="-204" dirty="0">
                <a:latin typeface="Carlito"/>
                <a:cs typeface="Carlito"/>
              </a:rPr>
              <a:t> </a:t>
            </a:r>
            <a:r>
              <a:rPr sz="1400" b="1" i="1" spc="-5" dirty="0">
                <a:latin typeface="Carlito"/>
                <a:cs typeface="Carlito"/>
              </a:rPr>
              <a:t>papier).</a:t>
            </a:r>
            <a:endParaRPr sz="1400">
              <a:latin typeface="Carlito"/>
              <a:cs typeface="Carlito"/>
            </a:endParaRPr>
          </a:p>
          <a:p>
            <a:pPr marL="76200">
              <a:lnSpc>
                <a:spcPct val="100000"/>
              </a:lnSpc>
              <a:spcBef>
                <a:spcPts val="825"/>
              </a:spcBef>
            </a:pPr>
            <a:r>
              <a:rPr sz="1400" b="1" spc="-5" dirty="0">
                <a:latin typeface="Carlito"/>
                <a:cs typeface="Carlito"/>
              </a:rPr>
              <a:t>Le </a:t>
            </a:r>
            <a:r>
              <a:rPr sz="1400" b="1" dirty="0">
                <a:latin typeface="Carlito"/>
                <a:cs typeface="Carlito"/>
              </a:rPr>
              <a:t>support </a:t>
            </a:r>
            <a:r>
              <a:rPr sz="1400" b="1" spc="-10" dirty="0">
                <a:latin typeface="Carlito"/>
                <a:cs typeface="Carlito"/>
              </a:rPr>
              <a:t>et </a:t>
            </a:r>
            <a:r>
              <a:rPr sz="1400" b="1" dirty="0">
                <a:latin typeface="Carlito"/>
                <a:cs typeface="Carlito"/>
              </a:rPr>
              <a:t>les </a:t>
            </a:r>
            <a:r>
              <a:rPr sz="1400" b="1" spc="-10" dirty="0">
                <a:latin typeface="Carlito"/>
                <a:cs typeface="Carlito"/>
              </a:rPr>
              <a:t>moyens</a:t>
            </a:r>
            <a:r>
              <a:rPr sz="1400" b="1" spc="-95" dirty="0">
                <a:latin typeface="Carlito"/>
                <a:cs typeface="Carlito"/>
              </a:rPr>
              <a:t> </a:t>
            </a:r>
            <a:r>
              <a:rPr sz="1400" b="1" dirty="0">
                <a:latin typeface="Carlito"/>
                <a:cs typeface="Carlito"/>
              </a:rPr>
              <a:t>:</a:t>
            </a:r>
            <a:endParaRPr sz="1400">
              <a:latin typeface="Carlito"/>
              <a:cs typeface="Carlito"/>
            </a:endParaRPr>
          </a:p>
          <a:p>
            <a:pPr marL="76200" marR="30480">
              <a:lnSpc>
                <a:spcPts val="1510"/>
              </a:lnSpc>
              <a:spcBef>
                <a:spcPts val="1035"/>
              </a:spcBef>
            </a:pPr>
            <a:r>
              <a:rPr sz="1400" dirty="0">
                <a:latin typeface="Carlito"/>
                <a:cs typeface="Carlito"/>
              </a:rPr>
              <a:t>Afin </a:t>
            </a:r>
            <a:r>
              <a:rPr sz="1400" spc="-5" dirty="0">
                <a:latin typeface="Carlito"/>
                <a:cs typeface="Carlito"/>
              </a:rPr>
              <a:t>de </a:t>
            </a:r>
            <a:r>
              <a:rPr sz="1400" spc="-10" dirty="0">
                <a:latin typeface="Carlito"/>
                <a:cs typeface="Carlito"/>
              </a:rPr>
              <a:t>pratiquer </a:t>
            </a:r>
            <a:r>
              <a:rPr sz="1400" dirty="0">
                <a:latin typeface="Carlito"/>
                <a:cs typeface="Carlito"/>
              </a:rPr>
              <a:t>les </a:t>
            </a:r>
            <a:r>
              <a:rPr sz="1400" spc="-5" dirty="0">
                <a:latin typeface="Carlito"/>
                <a:cs typeface="Carlito"/>
              </a:rPr>
              <a:t>interventions de réalisation </a:t>
            </a:r>
            <a:r>
              <a:rPr sz="1400" spc="-10" dirty="0">
                <a:latin typeface="Carlito"/>
                <a:cs typeface="Carlito"/>
              </a:rPr>
              <a:t>et </a:t>
            </a:r>
            <a:r>
              <a:rPr sz="1400" spc="-5" dirty="0">
                <a:latin typeface="Carlito"/>
                <a:cs typeface="Carlito"/>
              </a:rPr>
              <a:t>de </a:t>
            </a:r>
            <a:r>
              <a:rPr sz="1400" dirty="0">
                <a:latin typeface="Carlito"/>
                <a:cs typeface="Carlito"/>
              </a:rPr>
              <a:t>mise en service, </a:t>
            </a:r>
            <a:r>
              <a:rPr sz="1400" spc="-5" dirty="0">
                <a:latin typeface="Carlito"/>
                <a:cs typeface="Carlito"/>
              </a:rPr>
              <a:t>un espace technique aménagé, une installation didactique opérationnelle </a:t>
            </a:r>
            <a:r>
              <a:rPr sz="1400" dirty="0">
                <a:latin typeface="Carlito"/>
                <a:cs typeface="Carlito"/>
              </a:rPr>
              <a:t>en  </a:t>
            </a:r>
            <a:r>
              <a:rPr sz="1400" spc="-75" dirty="0">
                <a:latin typeface="Arial"/>
                <a:cs typeface="Arial"/>
              </a:rPr>
              <a:t>cohérence </a:t>
            </a:r>
            <a:r>
              <a:rPr sz="1400" spc="-100" dirty="0">
                <a:latin typeface="Arial"/>
                <a:cs typeface="Arial"/>
              </a:rPr>
              <a:t>avec </a:t>
            </a:r>
            <a:r>
              <a:rPr sz="1400" spc="-75" dirty="0">
                <a:latin typeface="Arial"/>
                <a:cs typeface="Arial"/>
              </a:rPr>
              <a:t>les </a:t>
            </a:r>
            <a:r>
              <a:rPr sz="1400" spc="-60" dirty="0">
                <a:latin typeface="Arial"/>
                <a:cs typeface="Arial"/>
              </a:rPr>
              <a:t>sujets </a:t>
            </a:r>
            <a:r>
              <a:rPr sz="1400" spc="-75" dirty="0">
                <a:latin typeface="Arial"/>
                <a:cs typeface="Arial"/>
              </a:rPr>
              <a:t>proposés </a:t>
            </a:r>
            <a:r>
              <a:rPr sz="1400" spc="-45" dirty="0">
                <a:latin typeface="Arial"/>
                <a:cs typeface="Arial"/>
              </a:rPr>
              <a:t>seront </a:t>
            </a:r>
            <a:r>
              <a:rPr sz="1400" spc="-65" dirty="0">
                <a:latin typeface="Arial"/>
                <a:cs typeface="Arial"/>
              </a:rPr>
              <a:t>mis </a:t>
            </a:r>
            <a:r>
              <a:rPr sz="1400" spc="-110" dirty="0">
                <a:latin typeface="Arial"/>
                <a:cs typeface="Arial"/>
              </a:rPr>
              <a:t>à </a:t>
            </a:r>
            <a:r>
              <a:rPr sz="1400" spc="-40" dirty="0">
                <a:latin typeface="Arial"/>
                <a:cs typeface="Arial"/>
              </a:rPr>
              <a:t>disposition </a:t>
            </a:r>
            <a:r>
              <a:rPr sz="1400" spc="-50" dirty="0">
                <a:latin typeface="Arial"/>
                <a:cs typeface="Arial"/>
              </a:rPr>
              <a:t>du </a:t>
            </a:r>
            <a:r>
              <a:rPr sz="1400" spc="-55" dirty="0">
                <a:latin typeface="Arial"/>
                <a:cs typeface="Arial"/>
              </a:rPr>
              <a:t>candidat </a:t>
            </a:r>
            <a:r>
              <a:rPr sz="1400" spc="-60" dirty="0">
                <a:latin typeface="Arial"/>
                <a:cs typeface="Arial"/>
              </a:rPr>
              <a:t>ainsi </a:t>
            </a:r>
            <a:r>
              <a:rPr sz="1400" spc="-65" dirty="0">
                <a:latin typeface="Arial"/>
                <a:cs typeface="Arial"/>
              </a:rPr>
              <a:t>que </a:t>
            </a:r>
            <a:r>
              <a:rPr sz="1400" spc="-35" dirty="0">
                <a:latin typeface="Arial"/>
                <a:cs typeface="Arial"/>
              </a:rPr>
              <a:t>l’outillage </a:t>
            </a:r>
            <a:r>
              <a:rPr sz="1400" spc="-55" dirty="0">
                <a:latin typeface="Arial"/>
                <a:cs typeface="Arial"/>
              </a:rPr>
              <a:t>spécifique, </a:t>
            </a:r>
            <a:r>
              <a:rPr sz="1400" spc="-75" dirty="0">
                <a:latin typeface="Arial"/>
                <a:cs typeface="Arial"/>
              </a:rPr>
              <a:t>les </a:t>
            </a:r>
            <a:r>
              <a:rPr sz="1400" spc="-60" dirty="0">
                <a:latin typeface="Arial"/>
                <a:cs typeface="Arial"/>
              </a:rPr>
              <a:t>appareils </a:t>
            </a:r>
            <a:r>
              <a:rPr sz="1400" spc="-70" dirty="0">
                <a:latin typeface="Arial"/>
                <a:cs typeface="Arial"/>
              </a:rPr>
              <a:t>de </a:t>
            </a:r>
            <a:r>
              <a:rPr sz="1400" spc="-20" dirty="0">
                <a:latin typeface="Arial"/>
                <a:cs typeface="Arial"/>
              </a:rPr>
              <a:t>me</a:t>
            </a:r>
            <a:r>
              <a:rPr sz="1400" spc="-20" dirty="0">
                <a:latin typeface="Carlito"/>
                <a:cs typeface="Carlito"/>
              </a:rPr>
              <a:t>sures, </a:t>
            </a:r>
            <a:r>
              <a:rPr sz="1400" dirty="0">
                <a:latin typeface="Carlito"/>
                <a:cs typeface="Carlito"/>
              </a:rPr>
              <a:t>les </a:t>
            </a:r>
            <a:r>
              <a:rPr sz="1400" spc="-5" dirty="0">
                <a:latin typeface="Carlito"/>
                <a:cs typeface="Carlito"/>
              </a:rPr>
              <a:t>EPI </a:t>
            </a:r>
            <a:r>
              <a:rPr sz="1400" spc="-10" dirty="0">
                <a:latin typeface="Carlito"/>
                <a:cs typeface="Carlito"/>
              </a:rPr>
              <a:t>et </a:t>
            </a:r>
            <a:r>
              <a:rPr sz="1400" dirty="0">
                <a:latin typeface="Carlito"/>
                <a:cs typeface="Carlito"/>
              </a:rPr>
              <a:t>les </a:t>
            </a:r>
            <a:r>
              <a:rPr sz="1400" spc="-5" dirty="0">
                <a:latin typeface="Carlito"/>
                <a:cs typeface="Carlito"/>
              </a:rPr>
              <a:t>EPC adaptés  aux opérations </a:t>
            </a:r>
            <a:r>
              <a:rPr sz="1400" dirty="0">
                <a:latin typeface="Carlito"/>
                <a:cs typeface="Carlito"/>
              </a:rPr>
              <a:t>à </a:t>
            </a:r>
            <a:r>
              <a:rPr sz="1400" spc="-20" dirty="0">
                <a:latin typeface="Carlito"/>
                <a:cs typeface="Carlito"/>
              </a:rPr>
              <a:t>réaliser.</a:t>
            </a:r>
            <a:endParaRPr sz="1400">
              <a:latin typeface="Carlito"/>
              <a:cs typeface="Carlito"/>
            </a:endParaRPr>
          </a:p>
          <a:p>
            <a:pPr marL="76200" marR="414655">
              <a:lnSpc>
                <a:spcPts val="1510"/>
              </a:lnSpc>
              <a:spcBef>
                <a:spcPts val="305"/>
              </a:spcBef>
            </a:pPr>
            <a:r>
              <a:rPr sz="1400" spc="-140" dirty="0">
                <a:latin typeface="Arial"/>
                <a:cs typeface="Arial"/>
              </a:rPr>
              <a:t>Le </a:t>
            </a:r>
            <a:r>
              <a:rPr sz="1400" spc="-55" dirty="0">
                <a:latin typeface="Arial"/>
                <a:cs typeface="Arial"/>
              </a:rPr>
              <a:t>candidat </a:t>
            </a:r>
            <a:r>
              <a:rPr sz="1400" spc="-40" dirty="0">
                <a:latin typeface="Arial"/>
                <a:cs typeface="Arial"/>
              </a:rPr>
              <a:t>pourra </a:t>
            </a:r>
            <a:r>
              <a:rPr sz="1400" spc="-45" dirty="0">
                <a:latin typeface="Arial"/>
                <a:cs typeface="Arial"/>
              </a:rPr>
              <a:t>avoir </a:t>
            </a:r>
            <a:r>
              <a:rPr sz="1400" spc="-110" dirty="0">
                <a:latin typeface="Arial"/>
                <a:cs typeface="Arial"/>
              </a:rPr>
              <a:t>à </a:t>
            </a:r>
            <a:r>
              <a:rPr sz="1400" spc="-135" dirty="0">
                <a:latin typeface="Arial"/>
                <a:cs typeface="Arial"/>
              </a:rPr>
              <a:t>sa </a:t>
            </a:r>
            <a:r>
              <a:rPr sz="1400" spc="-40" dirty="0">
                <a:latin typeface="Arial"/>
                <a:cs typeface="Arial"/>
              </a:rPr>
              <a:t>disposition </a:t>
            </a:r>
            <a:r>
              <a:rPr sz="1400" spc="-60" dirty="0">
                <a:latin typeface="Arial"/>
                <a:cs typeface="Arial"/>
              </a:rPr>
              <a:t>sur </a:t>
            </a:r>
            <a:r>
              <a:rPr sz="1400" spc="-35" dirty="0">
                <a:latin typeface="Arial"/>
                <a:cs typeface="Arial"/>
              </a:rPr>
              <a:t>le </a:t>
            </a:r>
            <a:r>
              <a:rPr sz="1400" spc="-25" dirty="0">
                <a:latin typeface="Arial"/>
                <a:cs typeface="Arial"/>
              </a:rPr>
              <a:t>lieu </a:t>
            </a:r>
            <a:r>
              <a:rPr sz="1400" spc="-70" dirty="0">
                <a:latin typeface="Arial"/>
                <a:cs typeface="Arial"/>
              </a:rPr>
              <a:t>de </a:t>
            </a:r>
            <a:r>
              <a:rPr sz="1400" spc="-15" dirty="0">
                <a:latin typeface="Arial"/>
                <a:cs typeface="Arial"/>
              </a:rPr>
              <a:t>l’intervention </a:t>
            </a:r>
            <a:r>
              <a:rPr sz="1400" spc="-50" dirty="0">
                <a:latin typeface="Arial"/>
                <a:cs typeface="Arial"/>
              </a:rPr>
              <a:t>du plateau </a:t>
            </a:r>
            <a:r>
              <a:rPr sz="1400" spc="-45" dirty="0">
                <a:latin typeface="Arial"/>
                <a:cs typeface="Arial"/>
              </a:rPr>
              <a:t>technique, </a:t>
            </a:r>
            <a:r>
              <a:rPr sz="1400" spc="-50" dirty="0">
                <a:latin typeface="Arial"/>
                <a:cs typeface="Arial"/>
              </a:rPr>
              <a:t>un </a:t>
            </a:r>
            <a:r>
              <a:rPr sz="1400" spc="-45" dirty="0">
                <a:latin typeface="Arial"/>
                <a:cs typeface="Arial"/>
              </a:rPr>
              <a:t>environnement </a:t>
            </a:r>
            <a:r>
              <a:rPr sz="1400" spc="-10" dirty="0">
                <a:latin typeface="Arial"/>
                <a:cs typeface="Arial"/>
              </a:rPr>
              <a:t>et </a:t>
            </a:r>
            <a:r>
              <a:rPr sz="1400" spc="-95" dirty="0">
                <a:latin typeface="Arial"/>
                <a:cs typeface="Arial"/>
              </a:rPr>
              <a:t>des </a:t>
            </a:r>
            <a:r>
              <a:rPr sz="1400" spc="-50" dirty="0">
                <a:latin typeface="Arial"/>
                <a:cs typeface="Arial"/>
              </a:rPr>
              <a:t>ressour</a:t>
            </a:r>
            <a:r>
              <a:rPr sz="1400" spc="-50" dirty="0">
                <a:latin typeface="Carlito"/>
                <a:cs typeface="Carlito"/>
              </a:rPr>
              <a:t>ces </a:t>
            </a:r>
            <a:r>
              <a:rPr sz="1400" spc="-5" dirty="0">
                <a:latin typeface="Carlito"/>
                <a:cs typeface="Carlito"/>
              </a:rPr>
              <a:t>numériques (logiciels  </a:t>
            </a:r>
            <a:r>
              <a:rPr sz="1400" spc="-10" dirty="0">
                <a:latin typeface="Carlito"/>
                <a:cs typeface="Carlito"/>
              </a:rPr>
              <a:t>et/ou </a:t>
            </a:r>
            <a:r>
              <a:rPr sz="1400" spc="-5" dirty="0">
                <a:latin typeface="Carlito"/>
                <a:cs typeface="Carlito"/>
              </a:rPr>
              <a:t>applications professionnelles libres de</a:t>
            </a:r>
            <a:r>
              <a:rPr sz="1400" spc="4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droits).</a:t>
            </a:r>
            <a:endParaRPr sz="1400">
              <a:latin typeface="Carlito"/>
              <a:cs typeface="Carlito"/>
            </a:endParaRPr>
          </a:p>
          <a:p>
            <a:pPr marL="76200">
              <a:lnSpc>
                <a:spcPct val="100000"/>
              </a:lnSpc>
              <a:spcBef>
                <a:spcPts val="810"/>
              </a:spcBef>
            </a:pPr>
            <a:r>
              <a:rPr sz="1400" b="1" dirty="0">
                <a:latin typeface="Carlito"/>
                <a:cs typeface="Carlito"/>
              </a:rPr>
              <a:t>Conditions</a:t>
            </a:r>
            <a:r>
              <a:rPr sz="1400" b="1" spc="-45" dirty="0">
                <a:latin typeface="Carlito"/>
                <a:cs typeface="Carlito"/>
              </a:rPr>
              <a:t> </a:t>
            </a:r>
            <a:r>
              <a:rPr sz="1400" b="1" dirty="0">
                <a:latin typeface="Carlito"/>
                <a:cs typeface="Carlito"/>
              </a:rPr>
              <a:t>:</a:t>
            </a:r>
            <a:endParaRPr sz="1400">
              <a:latin typeface="Carlito"/>
              <a:cs typeface="Carlito"/>
            </a:endParaRPr>
          </a:p>
          <a:p>
            <a:pPr marL="76200">
              <a:lnSpc>
                <a:spcPct val="100000"/>
              </a:lnSpc>
              <a:spcBef>
                <a:spcPts val="300"/>
              </a:spcBef>
            </a:pPr>
            <a:r>
              <a:rPr sz="1400" spc="-80" dirty="0">
                <a:latin typeface="Arial"/>
                <a:cs typeface="Arial"/>
              </a:rPr>
              <a:t>Pour </a:t>
            </a:r>
            <a:r>
              <a:rPr sz="1400" spc="-75" dirty="0">
                <a:latin typeface="Arial"/>
                <a:cs typeface="Arial"/>
              </a:rPr>
              <a:t>les </a:t>
            </a:r>
            <a:r>
              <a:rPr sz="1400" spc="-65" dirty="0">
                <a:latin typeface="Arial"/>
                <a:cs typeface="Arial"/>
              </a:rPr>
              <a:t>candidats </a:t>
            </a:r>
            <a:r>
              <a:rPr sz="1400" spc="-50" dirty="0">
                <a:latin typeface="Arial"/>
                <a:cs typeface="Arial"/>
              </a:rPr>
              <a:t>extérieurs </a:t>
            </a:r>
            <a:r>
              <a:rPr sz="1400" spc="-75" dirty="0">
                <a:latin typeface="Arial"/>
                <a:cs typeface="Arial"/>
              </a:rPr>
              <a:t>au </a:t>
            </a:r>
            <a:r>
              <a:rPr sz="1400" spc="-45" dirty="0">
                <a:latin typeface="Arial"/>
                <a:cs typeface="Arial"/>
              </a:rPr>
              <a:t>centre </a:t>
            </a:r>
            <a:r>
              <a:rPr sz="1400" spc="-75" dirty="0">
                <a:latin typeface="Arial"/>
                <a:cs typeface="Arial"/>
              </a:rPr>
              <a:t>d’examen, </a:t>
            </a:r>
            <a:r>
              <a:rPr sz="1400" spc="-50" dirty="0">
                <a:latin typeface="Arial"/>
                <a:cs typeface="Arial"/>
              </a:rPr>
              <a:t>un </a:t>
            </a:r>
            <a:r>
              <a:rPr sz="1400" spc="-60" dirty="0">
                <a:latin typeface="Arial"/>
                <a:cs typeface="Arial"/>
              </a:rPr>
              <a:t>temps </a:t>
            </a:r>
            <a:r>
              <a:rPr sz="1400" spc="-25" dirty="0">
                <a:latin typeface="Arial"/>
                <a:cs typeface="Arial"/>
              </a:rPr>
              <a:t>d’installation </a:t>
            </a:r>
            <a:r>
              <a:rPr sz="1400" spc="-10" dirty="0">
                <a:latin typeface="Arial"/>
                <a:cs typeface="Arial"/>
              </a:rPr>
              <a:t>et </a:t>
            </a:r>
            <a:r>
              <a:rPr sz="1400" spc="-70" dirty="0">
                <a:latin typeface="Arial"/>
                <a:cs typeface="Arial"/>
              </a:rPr>
              <a:t>de </a:t>
            </a:r>
            <a:r>
              <a:rPr sz="1400" spc="-35" dirty="0">
                <a:latin typeface="Arial"/>
                <a:cs typeface="Arial"/>
              </a:rPr>
              <a:t>visite </a:t>
            </a:r>
            <a:r>
              <a:rPr sz="1400" spc="-45" dirty="0">
                <a:latin typeface="Arial"/>
                <a:cs typeface="Arial"/>
              </a:rPr>
              <a:t>du </a:t>
            </a:r>
            <a:r>
              <a:rPr sz="1400" spc="-50" dirty="0">
                <a:latin typeface="Arial"/>
                <a:cs typeface="Arial"/>
              </a:rPr>
              <a:t>plateau </a:t>
            </a:r>
            <a:r>
              <a:rPr sz="1400" spc="-65" dirty="0">
                <a:latin typeface="Arial"/>
                <a:cs typeface="Arial"/>
              </a:rPr>
              <a:t>devra </a:t>
            </a:r>
            <a:r>
              <a:rPr sz="1400" spc="-25" dirty="0">
                <a:latin typeface="Arial"/>
                <a:cs typeface="Arial"/>
              </a:rPr>
              <a:t>être </a:t>
            </a:r>
            <a:r>
              <a:rPr sz="1400" spc="-60" dirty="0">
                <a:latin typeface="Arial"/>
                <a:cs typeface="Arial"/>
              </a:rPr>
              <a:t>proposé </a:t>
            </a:r>
            <a:r>
              <a:rPr sz="1400" spc="-65" dirty="0">
                <a:latin typeface="Arial"/>
                <a:cs typeface="Arial"/>
              </a:rPr>
              <a:t>en </a:t>
            </a:r>
            <a:r>
              <a:rPr sz="1400" spc="-40" dirty="0">
                <a:latin typeface="Arial"/>
                <a:cs typeface="Arial"/>
              </a:rPr>
              <a:t>amont </a:t>
            </a:r>
            <a:r>
              <a:rPr sz="1400" spc="-5" dirty="0">
                <a:latin typeface="Carlito"/>
                <a:cs typeface="Carlito"/>
              </a:rPr>
              <a:t>de </a:t>
            </a:r>
            <a:r>
              <a:rPr sz="1400" dirty="0">
                <a:latin typeface="Carlito"/>
                <a:cs typeface="Carlito"/>
              </a:rPr>
              <a:t>la </a:t>
            </a:r>
            <a:r>
              <a:rPr sz="1400" spc="-5" dirty="0">
                <a:latin typeface="Carlito"/>
                <a:cs typeface="Carlito"/>
              </a:rPr>
              <a:t>sous-épreuve </a:t>
            </a:r>
            <a:r>
              <a:rPr sz="1400" dirty="0">
                <a:latin typeface="Carlito"/>
                <a:cs typeface="Carlito"/>
              </a:rPr>
              <a:t>soit</a:t>
            </a:r>
            <a:r>
              <a:rPr sz="1400" spc="-19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:</a:t>
            </a:r>
            <a:endParaRPr sz="1400">
              <a:latin typeface="Carlito"/>
              <a:cs typeface="Carlito"/>
            </a:endParaRPr>
          </a:p>
          <a:p>
            <a:pPr marL="362585" indent="-287020">
              <a:lnSpc>
                <a:spcPts val="1595"/>
              </a:lnSpc>
              <a:spcBef>
                <a:spcPts val="430"/>
              </a:spcBef>
              <a:buChar char="•"/>
              <a:tabLst>
                <a:tab pos="362585" algn="l"/>
                <a:tab pos="363220" algn="l"/>
              </a:tabLst>
            </a:pPr>
            <a:r>
              <a:rPr sz="1400" spc="-35" dirty="0">
                <a:latin typeface="Arial"/>
                <a:cs typeface="Arial"/>
              </a:rPr>
              <a:t>Individuellement, </a:t>
            </a:r>
            <a:r>
              <a:rPr sz="1400" spc="-55" dirty="0">
                <a:latin typeface="Arial"/>
                <a:cs typeface="Arial"/>
              </a:rPr>
              <a:t>(convocation </a:t>
            </a:r>
            <a:r>
              <a:rPr sz="1400" spc="-70" dirty="0">
                <a:latin typeface="Arial"/>
                <a:cs typeface="Arial"/>
              </a:rPr>
              <a:t>20 </a:t>
            </a:r>
            <a:r>
              <a:rPr sz="1400" spc="-45" dirty="0">
                <a:latin typeface="Arial"/>
                <a:cs typeface="Arial"/>
              </a:rPr>
              <a:t>minutes </a:t>
            </a:r>
            <a:r>
              <a:rPr sz="1400" spc="-65" dirty="0">
                <a:latin typeface="Arial"/>
                <a:cs typeface="Arial"/>
              </a:rPr>
              <a:t>avant </a:t>
            </a:r>
            <a:r>
              <a:rPr sz="1400" spc="-35" dirty="0">
                <a:latin typeface="Arial"/>
                <a:cs typeface="Arial"/>
              </a:rPr>
              <a:t>le </a:t>
            </a:r>
            <a:r>
              <a:rPr sz="1400" spc="-30" dirty="0">
                <a:latin typeface="Arial"/>
                <a:cs typeface="Arial"/>
              </a:rPr>
              <a:t>début </a:t>
            </a:r>
            <a:r>
              <a:rPr sz="1400" spc="-65" dirty="0">
                <a:latin typeface="Arial"/>
                <a:cs typeface="Arial"/>
              </a:rPr>
              <a:t>de </a:t>
            </a:r>
            <a:r>
              <a:rPr sz="1400" spc="-50" dirty="0">
                <a:latin typeface="Arial"/>
                <a:cs typeface="Arial"/>
              </a:rPr>
              <a:t>l’épreuve </a:t>
            </a:r>
            <a:r>
              <a:rPr sz="1400" spc="-65" dirty="0">
                <a:latin typeface="Arial"/>
                <a:cs typeface="Arial"/>
              </a:rPr>
              <a:t>de</a:t>
            </a:r>
            <a:r>
              <a:rPr sz="1400" spc="-200" dirty="0">
                <a:latin typeface="Arial"/>
                <a:cs typeface="Arial"/>
              </a:rPr>
              <a:t> </a:t>
            </a:r>
            <a:r>
              <a:rPr sz="1400" spc="-40" dirty="0">
                <a:latin typeface="Arial"/>
                <a:cs typeface="Arial"/>
              </a:rPr>
              <a:t>réalisation),</a:t>
            </a:r>
            <a:endParaRPr sz="1400">
              <a:latin typeface="Arial"/>
              <a:cs typeface="Arial"/>
            </a:endParaRPr>
          </a:p>
          <a:p>
            <a:pPr marL="362585" marR="90805" indent="-287020">
              <a:lnSpc>
                <a:spcPts val="1510"/>
              </a:lnSpc>
              <a:spcBef>
                <a:spcPts val="110"/>
              </a:spcBef>
              <a:buFont typeface="Arial"/>
              <a:buChar char="•"/>
              <a:tabLst>
                <a:tab pos="362585" algn="l"/>
                <a:tab pos="363220" algn="l"/>
              </a:tabLst>
            </a:pPr>
            <a:r>
              <a:rPr sz="1400" spc="-5" dirty="0">
                <a:latin typeface="Carlito"/>
                <a:cs typeface="Carlito"/>
              </a:rPr>
              <a:t>Individuellement, (10 minutes </a:t>
            </a:r>
            <a:r>
              <a:rPr sz="1400" spc="-15" dirty="0">
                <a:latin typeface="Carlito"/>
                <a:cs typeface="Carlito"/>
              </a:rPr>
              <a:t>avant </a:t>
            </a:r>
            <a:r>
              <a:rPr sz="1400" dirty="0">
                <a:latin typeface="Carlito"/>
                <a:cs typeface="Carlito"/>
              </a:rPr>
              <a:t>l </a:t>
            </a:r>
            <a:r>
              <a:rPr sz="1400" spc="-65" dirty="0">
                <a:latin typeface="Arial"/>
                <a:cs typeface="Arial"/>
              </a:rPr>
              <a:t>’épreuve </a:t>
            </a:r>
            <a:r>
              <a:rPr sz="1400" spc="-70" dirty="0">
                <a:latin typeface="Arial"/>
                <a:cs typeface="Arial"/>
              </a:rPr>
              <a:t>de mise </a:t>
            </a:r>
            <a:r>
              <a:rPr sz="1400" spc="-65" dirty="0">
                <a:latin typeface="Arial"/>
                <a:cs typeface="Arial"/>
              </a:rPr>
              <a:t>en service) </a:t>
            </a:r>
            <a:r>
              <a:rPr sz="1400" spc="-45" dirty="0">
                <a:latin typeface="Arial"/>
                <a:cs typeface="Arial"/>
              </a:rPr>
              <a:t>ou, </a:t>
            </a:r>
            <a:r>
              <a:rPr sz="1400" spc="-65" dirty="0">
                <a:latin typeface="Arial"/>
                <a:cs typeface="Arial"/>
              </a:rPr>
              <a:t>en </a:t>
            </a:r>
            <a:r>
              <a:rPr sz="1400" spc="-60" dirty="0">
                <a:latin typeface="Arial"/>
                <a:cs typeface="Arial"/>
              </a:rPr>
              <a:t>groupe </a:t>
            </a:r>
            <a:r>
              <a:rPr sz="1400" spc="-65" dirty="0">
                <a:latin typeface="Arial"/>
                <a:cs typeface="Arial"/>
              </a:rPr>
              <a:t>(accueil </a:t>
            </a:r>
            <a:r>
              <a:rPr sz="1400" spc="-10" dirty="0">
                <a:latin typeface="Arial"/>
                <a:cs typeface="Arial"/>
              </a:rPr>
              <a:t>et </a:t>
            </a:r>
            <a:r>
              <a:rPr sz="1400" spc="-35" dirty="0">
                <a:latin typeface="Arial"/>
                <a:cs typeface="Arial"/>
              </a:rPr>
              <a:t>visite </a:t>
            </a:r>
            <a:r>
              <a:rPr sz="1400" spc="-110" dirty="0">
                <a:latin typeface="Arial"/>
                <a:cs typeface="Arial"/>
              </a:rPr>
              <a:t>à </a:t>
            </a:r>
            <a:r>
              <a:rPr sz="1400" spc="-65" dirty="0">
                <a:latin typeface="Arial"/>
                <a:cs typeface="Arial"/>
              </a:rPr>
              <a:t>une </a:t>
            </a:r>
            <a:r>
              <a:rPr sz="1400" spc="-50" dirty="0">
                <a:latin typeface="Arial"/>
                <a:cs typeface="Arial"/>
              </a:rPr>
              <a:t>date </a:t>
            </a:r>
            <a:r>
              <a:rPr sz="1400" spc="-10" dirty="0">
                <a:latin typeface="Arial"/>
                <a:cs typeface="Arial"/>
              </a:rPr>
              <a:t>et </a:t>
            </a:r>
            <a:r>
              <a:rPr sz="1400" spc="-65" dirty="0">
                <a:latin typeface="Arial"/>
                <a:cs typeface="Arial"/>
              </a:rPr>
              <a:t>une </a:t>
            </a:r>
            <a:r>
              <a:rPr sz="1400" spc="-75" dirty="0">
                <a:latin typeface="Arial"/>
                <a:cs typeface="Arial"/>
              </a:rPr>
              <a:t>plage </a:t>
            </a:r>
            <a:r>
              <a:rPr sz="1400" spc="-30" dirty="0">
                <a:latin typeface="Arial"/>
                <a:cs typeface="Arial"/>
              </a:rPr>
              <a:t>hora</a:t>
            </a:r>
            <a:r>
              <a:rPr sz="1400" spc="-30" dirty="0">
                <a:latin typeface="Carlito"/>
                <a:cs typeface="Carlito"/>
              </a:rPr>
              <a:t>ire </a:t>
            </a:r>
            <a:r>
              <a:rPr sz="1400" spc="-5" dirty="0">
                <a:latin typeface="Carlito"/>
                <a:cs typeface="Carlito"/>
              </a:rPr>
              <a:t>spécifiques </a:t>
            </a:r>
            <a:r>
              <a:rPr sz="1400" spc="-15" dirty="0">
                <a:latin typeface="Carlito"/>
                <a:cs typeface="Carlito"/>
              </a:rPr>
              <a:t>avant </a:t>
            </a:r>
            <a:r>
              <a:rPr sz="1400" dirty="0">
                <a:latin typeface="Carlito"/>
                <a:cs typeface="Carlito"/>
              </a:rPr>
              <a:t>le  </a:t>
            </a:r>
            <a:r>
              <a:rPr sz="1400" spc="-5" dirty="0">
                <a:latin typeface="Carlito"/>
                <a:cs typeface="Carlito"/>
              </a:rPr>
              <a:t>début de </a:t>
            </a:r>
            <a:r>
              <a:rPr sz="1400" dirty="0">
                <a:latin typeface="Carlito"/>
                <a:cs typeface="Carlito"/>
              </a:rPr>
              <a:t>la </a:t>
            </a:r>
            <a:r>
              <a:rPr sz="1400" spc="-10" dirty="0">
                <a:latin typeface="Carlito"/>
                <a:cs typeface="Carlito"/>
              </a:rPr>
              <a:t>première </a:t>
            </a:r>
            <a:r>
              <a:rPr sz="1400" spc="-5" dirty="0">
                <a:latin typeface="Carlito"/>
                <a:cs typeface="Carlito"/>
              </a:rPr>
              <a:t>épreuve de </a:t>
            </a:r>
            <a:r>
              <a:rPr sz="1400" dirty="0">
                <a:latin typeface="Carlito"/>
                <a:cs typeface="Carlito"/>
              </a:rPr>
              <a:t>mise en</a:t>
            </a:r>
            <a:r>
              <a:rPr sz="1400" spc="5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service).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6571" y="35051"/>
            <a:ext cx="998912" cy="11018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34103" y="609676"/>
            <a:ext cx="295973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latin typeface="Carlito"/>
                <a:cs typeface="Carlito"/>
              </a:rPr>
              <a:t>Contenu </a:t>
            </a:r>
            <a:r>
              <a:rPr sz="2000" b="1" dirty="0">
                <a:latin typeface="Carlito"/>
                <a:cs typeface="Carlito"/>
              </a:rPr>
              <a:t>de la</a:t>
            </a:r>
            <a:r>
              <a:rPr sz="2000" b="1" spc="-65" dirty="0">
                <a:latin typeface="Carlito"/>
                <a:cs typeface="Carlito"/>
              </a:rPr>
              <a:t> </a:t>
            </a:r>
            <a:r>
              <a:rPr sz="2000" b="1" spc="-5" dirty="0">
                <a:latin typeface="Carlito"/>
                <a:cs typeface="Carlito"/>
              </a:rPr>
              <a:t>sous-épreuve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4116" y="1130046"/>
            <a:ext cx="11471910" cy="277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530" marR="508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rlito"/>
                <a:cs typeface="Carlito"/>
              </a:rPr>
              <a:t>La</a:t>
            </a:r>
            <a:r>
              <a:rPr sz="120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sous-épreuve</a:t>
            </a:r>
            <a:r>
              <a:rPr sz="1200" spc="-20" dirty="0">
                <a:latin typeface="Carlito"/>
                <a:cs typeface="Carlito"/>
              </a:rPr>
              <a:t> </a:t>
            </a:r>
            <a:r>
              <a:rPr sz="1200" b="1" dirty="0">
                <a:latin typeface="Carlito"/>
                <a:cs typeface="Carlito"/>
              </a:rPr>
              <a:t>E31.a</a:t>
            </a:r>
            <a:r>
              <a:rPr sz="1200" b="1" spc="10" dirty="0">
                <a:latin typeface="Carlito"/>
                <a:cs typeface="Carlito"/>
              </a:rPr>
              <a:t> </a:t>
            </a:r>
            <a:r>
              <a:rPr sz="1200" spc="-60" dirty="0">
                <a:latin typeface="Arial"/>
                <a:cs typeface="Arial"/>
              </a:rPr>
              <a:t>consiste,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-95" dirty="0">
                <a:latin typeface="Arial"/>
                <a:cs typeface="Arial"/>
              </a:rPr>
              <a:t>à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partir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spc="-35" dirty="0">
                <a:latin typeface="Arial"/>
                <a:cs typeface="Arial"/>
              </a:rPr>
              <a:t>d’une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-55" dirty="0">
                <a:latin typeface="Arial"/>
                <a:cs typeface="Arial"/>
              </a:rPr>
              <a:t>demande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d’intervention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et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-30" dirty="0">
                <a:latin typeface="Arial"/>
                <a:cs typeface="Arial"/>
              </a:rPr>
              <a:t>d’un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-60" dirty="0">
                <a:latin typeface="Arial"/>
                <a:cs typeface="Arial"/>
              </a:rPr>
              <a:t>dossier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55" dirty="0">
                <a:latin typeface="Arial"/>
                <a:cs typeface="Arial"/>
              </a:rPr>
              <a:t>de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-35" dirty="0">
                <a:latin typeface="Arial"/>
                <a:cs typeface="Arial"/>
              </a:rPr>
              <a:t>préparation,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spc="-95" dirty="0">
                <a:latin typeface="Arial"/>
                <a:cs typeface="Arial"/>
              </a:rPr>
              <a:t>à</a:t>
            </a:r>
            <a:r>
              <a:rPr sz="1200" spc="-45" dirty="0">
                <a:latin typeface="Arial"/>
                <a:cs typeface="Arial"/>
              </a:rPr>
              <a:t> réaliser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spc="-50" dirty="0">
                <a:latin typeface="Arial"/>
                <a:cs typeface="Arial"/>
              </a:rPr>
              <a:t>une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installation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spc="-40" dirty="0">
                <a:latin typeface="Arial"/>
                <a:cs typeface="Arial"/>
              </a:rPr>
              <a:t>comprenant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spc="-45" dirty="0">
                <a:latin typeface="Arial"/>
                <a:cs typeface="Arial"/>
              </a:rPr>
              <a:t>la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45" dirty="0">
                <a:latin typeface="Arial"/>
                <a:cs typeface="Arial"/>
              </a:rPr>
              <a:t>pos</a:t>
            </a:r>
            <a:r>
              <a:rPr sz="1200" spc="-45" dirty="0">
                <a:latin typeface="Carlito"/>
                <a:cs typeface="Carlito"/>
              </a:rPr>
              <a:t>e</a:t>
            </a:r>
            <a:r>
              <a:rPr sz="1200" spc="10" dirty="0">
                <a:latin typeface="Carlito"/>
                <a:cs typeface="Carlito"/>
              </a:rPr>
              <a:t> </a:t>
            </a:r>
            <a:r>
              <a:rPr sz="1200" spc="25" dirty="0">
                <a:latin typeface="Carlito"/>
                <a:cs typeface="Carlito"/>
              </a:rPr>
              <a:t>e</a:t>
            </a:r>
            <a:r>
              <a:rPr sz="1200" spc="25" dirty="0">
                <a:latin typeface="Arial"/>
                <a:cs typeface="Arial"/>
              </a:rPr>
              <a:t>t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-35" dirty="0">
                <a:latin typeface="Arial"/>
                <a:cs typeface="Arial"/>
              </a:rPr>
              <a:t>le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45" dirty="0">
                <a:latin typeface="Arial"/>
                <a:cs typeface="Arial"/>
              </a:rPr>
              <a:t>raccordement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spc="-45" dirty="0">
                <a:latin typeface="Arial"/>
                <a:cs typeface="Arial"/>
              </a:rPr>
              <a:t>d’équipement(s)  </a:t>
            </a:r>
            <a:r>
              <a:rPr sz="1200" spc="-35" dirty="0">
                <a:latin typeface="Arial"/>
                <a:cs typeface="Arial"/>
              </a:rPr>
              <a:t>d’une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partie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fluidique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et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-35" dirty="0">
                <a:latin typeface="Arial"/>
                <a:cs typeface="Arial"/>
              </a:rPr>
              <a:t>d’une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partie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électrique</a:t>
            </a:r>
            <a:r>
              <a:rPr sz="1200" b="1" i="1" spc="-25" dirty="0">
                <a:latin typeface="Carlito"/>
                <a:cs typeface="Carlito"/>
              </a:rPr>
              <a:t>. </a:t>
            </a:r>
            <a:r>
              <a:rPr sz="1200" spc="-75" dirty="0">
                <a:latin typeface="Arial"/>
                <a:cs typeface="Arial"/>
              </a:rPr>
              <a:t>Elle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-45" dirty="0">
                <a:latin typeface="Arial"/>
                <a:cs typeface="Arial"/>
              </a:rPr>
              <a:t>comprend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spc="-50" dirty="0">
                <a:latin typeface="Arial"/>
                <a:cs typeface="Arial"/>
              </a:rPr>
              <a:t>également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-45" dirty="0">
                <a:latin typeface="Arial"/>
                <a:cs typeface="Arial"/>
              </a:rPr>
              <a:t>la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60" dirty="0">
                <a:latin typeface="Arial"/>
                <a:cs typeface="Arial"/>
              </a:rPr>
              <a:t>mise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85" dirty="0">
                <a:latin typeface="Arial"/>
                <a:cs typeface="Arial"/>
              </a:rPr>
              <a:t>sous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-50" dirty="0">
                <a:latin typeface="Arial"/>
                <a:cs typeface="Arial"/>
              </a:rPr>
              <a:t>pression,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spc="-45" dirty="0">
                <a:latin typeface="Arial"/>
                <a:cs typeface="Arial"/>
              </a:rPr>
              <a:t>la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-60" dirty="0">
                <a:latin typeface="Arial"/>
                <a:cs typeface="Arial"/>
              </a:rPr>
              <a:t>mise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85" dirty="0">
                <a:latin typeface="Arial"/>
                <a:cs typeface="Arial"/>
              </a:rPr>
              <a:t>sous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35" dirty="0">
                <a:latin typeface="Arial"/>
                <a:cs typeface="Arial"/>
              </a:rPr>
              <a:t>tension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et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-35" dirty="0">
                <a:latin typeface="Arial"/>
                <a:cs typeface="Arial"/>
              </a:rPr>
              <a:t>un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test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fonctionnel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spc="-55" dirty="0">
                <a:latin typeface="Arial"/>
                <a:cs typeface="Arial"/>
              </a:rPr>
              <a:t>de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-50" dirty="0">
                <a:latin typeface="Arial"/>
                <a:cs typeface="Arial"/>
              </a:rPr>
              <a:t>l’ensemble.</a:t>
            </a:r>
            <a:r>
              <a:rPr sz="1200" spc="180" dirty="0">
                <a:latin typeface="Arial"/>
                <a:cs typeface="Arial"/>
              </a:rPr>
              <a:t> </a:t>
            </a:r>
            <a:r>
              <a:rPr sz="1200" dirty="0">
                <a:latin typeface="Carlito"/>
                <a:cs typeface="Carlito"/>
              </a:rPr>
              <a:t>Au</a:t>
            </a:r>
            <a:r>
              <a:rPr sz="1200" spc="15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cours</a:t>
            </a:r>
            <a:r>
              <a:rPr sz="1200" spc="10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de </a:t>
            </a:r>
            <a:r>
              <a:rPr sz="1200" spc="-10" dirty="0">
                <a:latin typeface="Carlito"/>
                <a:cs typeface="Carlito"/>
              </a:rPr>
              <a:t>cette</a:t>
            </a:r>
            <a:r>
              <a:rPr sz="1200" dirty="0">
                <a:latin typeface="Carlito"/>
                <a:cs typeface="Carlito"/>
              </a:rPr>
              <a:t> sous-</a:t>
            </a:r>
            <a:endParaRPr sz="1200">
              <a:latin typeface="Carlito"/>
              <a:cs typeface="Carlito"/>
            </a:endParaRPr>
          </a:p>
          <a:p>
            <a:pPr marL="49530">
              <a:lnSpc>
                <a:spcPct val="100000"/>
              </a:lnSpc>
            </a:pPr>
            <a:r>
              <a:rPr sz="1200" spc="-50" dirty="0">
                <a:latin typeface="Arial"/>
                <a:cs typeface="Arial"/>
              </a:rPr>
              <a:t>épreuve</a:t>
            </a:r>
            <a:r>
              <a:rPr sz="1200" spc="-95" dirty="0">
                <a:latin typeface="Arial"/>
                <a:cs typeface="Arial"/>
              </a:rPr>
              <a:t> </a:t>
            </a:r>
            <a:r>
              <a:rPr sz="1200" spc="-35" dirty="0">
                <a:latin typeface="Arial"/>
                <a:cs typeface="Arial"/>
              </a:rPr>
              <a:t>d’une</a:t>
            </a:r>
            <a:r>
              <a:rPr sz="1200" spc="-90" dirty="0">
                <a:latin typeface="Arial"/>
                <a:cs typeface="Arial"/>
              </a:rPr>
              <a:t> </a:t>
            </a:r>
            <a:r>
              <a:rPr sz="1200" spc="-45" dirty="0">
                <a:latin typeface="Arial"/>
                <a:cs typeface="Arial"/>
              </a:rPr>
              <a:t>durée</a:t>
            </a:r>
            <a:r>
              <a:rPr sz="1200" spc="-90" dirty="0">
                <a:latin typeface="Arial"/>
                <a:cs typeface="Arial"/>
              </a:rPr>
              <a:t> </a:t>
            </a:r>
            <a:r>
              <a:rPr sz="1200" spc="-55" dirty="0">
                <a:latin typeface="Arial"/>
                <a:cs typeface="Arial"/>
              </a:rPr>
              <a:t>de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spc="-60" dirty="0">
                <a:latin typeface="Arial"/>
                <a:cs typeface="Arial"/>
              </a:rPr>
              <a:t>12</a:t>
            </a:r>
            <a:r>
              <a:rPr sz="1200" spc="-55" dirty="0">
                <a:latin typeface="Arial"/>
                <a:cs typeface="Arial"/>
              </a:rPr>
              <a:t> heures,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spc="-35" dirty="0">
                <a:latin typeface="Arial"/>
                <a:cs typeface="Arial"/>
              </a:rPr>
              <a:t>le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-45" dirty="0">
                <a:latin typeface="Arial"/>
                <a:cs typeface="Arial"/>
              </a:rPr>
              <a:t>candidat</a:t>
            </a:r>
            <a:r>
              <a:rPr sz="1200" spc="-9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 marL="392430" indent="-343535">
              <a:lnSpc>
                <a:spcPct val="100000"/>
              </a:lnSpc>
              <a:buSzPct val="83333"/>
              <a:buFont typeface="Times New Roman"/>
              <a:buChar char="-"/>
              <a:tabLst>
                <a:tab pos="392430" algn="l"/>
                <a:tab pos="393065" algn="l"/>
              </a:tabLst>
            </a:pPr>
            <a:r>
              <a:rPr sz="1200" spc="-5" dirty="0">
                <a:latin typeface="Carlito"/>
                <a:cs typeface="Carlito"/>
              </a:rPr>
              <a:t>réalisera </a:t>
            </a:r>
            <a:r>
              <a:rPr sz="1200" dirty="0">
                <a:latin typeface="Carlito"/>
                <a:cs typeface="Carlito"/>
              </a:rPr>
              <a:t>une partie </a:t>
            </a:r>
            <a:r>
              <a:rPr sz="1200" spc="-25" dirty="0">
                <a:latin typeface="Arial"/>
                <a:cs typeface="Arial"/>
              </a:rPr>
              <a:t>d’installation</a:t>
            </a:r>
            <a:r>
              <a:rPr sz="1200" spc="-155" dirty="0">
                <a:latin typeface="Arial"/>
                <a:cs typeface="Arial"/>
              </a:rPr>
              <a:t> </a:t>
            </a:r>
            <a:r>
              <a:rPr sz="1200" spc="-5" dirty="0">
                <a:latin typeface="Carlito"/>
                <a:cs typeface="Carlito"/>
              </a:rPr>
              <a:t>énergétique,</a:t>
            </a:r>
            <a:endParaRPr sz="1200">
              <a:latin typeface="Carlito"/>
              <a:cs typeface="Carlito"/>
            </a:endParaRPr>
          </a:p>
          <a:p>
            <a:pPr marL="392430" indent="-343535">
              <a:lnSpc>
                <a:spcPct val="100000"/>
              </a:lnSpc>
              <a:buSzPct val="83333"/>
              <a:buFont typeface="Times New Roman"/>
              <a:buChar char="-"/>
              <a:tabLst>
                <a:tab pos="392430" algn="l"/>
                <a:tab pos="393065" algn="l"/>
              </a:tabLst>
            </a:pPr>
            <a:r>
              <a:rPr sz="1200" spc="-10" dirty="0">
                <a:latin typeface="Carlito"/>
                <a:cs typeface="Carlito"/>
              </a:rPr>
              <a:t>effectuera </a:t>
            </a:r>
            <a:r>
              <a:rPr sz="1200" dirty="0">
                <a:latin typeface="Carlito"/>
                <a:cs typeface="Carlito"/>
              </a:rPr>
              <a:t>la mise </a:t>
            </a:r>
            <a:r>
              <a:rPr sz="1200" spc="-5" dirty="0">
                <a:latin typeface="Carlito"/>
                <a:cs typeface="Carlito"/>
              </a:rPr>
              <a:t>sous pression et </a:t>
            </a:r>
            <a:r>
              <a:rPr sz="1200" dirty="0">
                <a:latin typeface="Carlito"/>
                <a:cs typeface="Carlito"/>
              </a:rPr>
              <a:t>le </a:t>
            </a:r>
            <a:r>
              <a:rPr sz="1200" spc="-10" dirty="0">
                <a:latin typeface="Carlito"/>
                <a:cs typeface="Carlito"/>
              </a:rPr>
              <a:t>test </a:t>
            </a:r>
            <a:r>
              <a:rPr sz="1200" spc="-5" dirty="0">
                <a:latin typeface="Carlito"/>
                <a:cs typeface="Carlito"/>
              </a:rPr>
              <a:t>fonctionnel </a:t>
            </a:r>
            <a:r>
              <a:rPr sz="1200" dirty="0">
                <a:latin typeface="Carlito"/>
                <a:cs typeface="Carlito"/>
              </a:rPr>
              <a:t>de</a:t>
            </a:r>
            <a:r>
              <a:rPr sz="1200" spc="-30" dirty="0">
                <a:latin typeface="Carlito"/>
                <a:cs typeface="Carlito"/>
              </a:rPr>
              <a:t> </a:t>
            </a:r>
            <a:r>
              <a:rPr sz="1200" spc="-20" dirty="0">
                <a:latin typeface="Arial"/>
                <a:cs typeface="Arial"/>
              </a:rPr>
              <a:t>l’installation,</a:t>
            </a:r>
            <a:endParaRPr sz="1200">
              <a:latin typeface="Arial"/>
              <a:cs typeface="Arial"/>
            </a:endParaRPr>
          </a:p>
          <a:p>
            <a:pPr marL="392430" indent="-343535">
              <a:lnSpc>
                <a:spcPct val="100000"/>
              </a:lnSpc>
              <a:buSzPct val="83333"/>
              <a:buFont typeface="Times New Roman"/>
              <a:buChar char="-"/>
              <a:tabLst>
                <a:tab pos="392430" algn="l"/>
                <a:tab pos="393065" algn="l"/>
              </a:tabLst>
            </a:pPr>
            <a:r>
              <a:rPr sz="1200" spc="-10" dirty="0">
                <a:latin typeface="Carlito"/>
                <a:cs typeface="Carlito"/>
              </a:rPr>
              <a:t>rendra</a:t>
            </a:r>
            <a:r>
              <a:rPr sz="1200" spc="-40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compte</a:t>
            </a:r>
            <a:r>
              <a:rPr sz="120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oralement</a:t>
            </a:r>
            <a:r>
              <a:rPr sz="1200" spc="-15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de </a:t>
            </a:r>
            <a:r>
              <a:rPr sz="1200" spc="-5" dirty="0">
                <a:latin typeface="Carlito"/>
                <a:cs typeface="Carlito"/>
              </a:rPr>
              <a:t>son</a:t>
            </a:r>
            <a:r>
              <a:rPr sz="1200" spc="1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intervention</a:t>
            </a:r>
            <a:r>
              <a:rPr sz="1200" spc="-3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et</a:t>
            </a:r>
            <a:r>
              <a:rPr sz="1200" spc="10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répondra</a:t>
            </a:r>
            <a:r>
              <a:rPr sz="1200" spc="-25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au </a:t>
            </a:r>
            <a:r>
              <a:rPr sz="1200" spc="-5" dirty="0">
                <a:latin typeface="Carlito"/>
                <a:cs typeface="Carlito"/>
              </a:rPr>
              <a:t>questionnement</a:t>
            </a:r>
            <a:r>
              <a:rPr sz="1200" spc="-35" dirty="0">
                <a:latin typeface="Carlito"/>
                <a:cs typeface="Carlito"/>
              </a:rPr>
              <a:t> </a:t>
            </a:r>
            <a:r>
              <a:rPr sz="1200" spc="-30" dirty="0">
                <a:latin typeface="Arial"/>
                <a:cs typeface="Arial"/>
              </a:rPr>
              <a:t>d’un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spc="-5" dirty="0">
                <a:latin typeface="Carlito"/>
                <a:cs typeface="Carlito"/>
              </a:rPr>
              <a:t>enseignant</a:t>
            </a:r>
            <a:r>
              <a:rPr sz="1200" spc="-25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du</a:t>
            </a:r>
            <a:r>
              <a:rPr sz="1200" spc="-10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domaine</a:t>
            </a:r>
            <a:r>
              <a:rPr sz="1200" spc="-15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professionnel</a:t>
            </a:r>
            <a:r>
              <a:rPr sz="1200" spc="-25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durant</a:t>
            </a:r>
            <a:r>
              <a:rPr sz="1200" spc="-45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ou en</a:t>
            </a:r>
            <a:r>
              <a:rPr sz="1200" spc="-5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fin</a:t>
            </a:r>
            <a:r>
              <a:rPr sz="1200" spc="-10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de </a:t>
            </a:r>
            <a:r>
              <a:rPr sz="1200" spc="-5" dirty="0">
                <a:latin typeface="Carlito"/>
                <a:cs typeface="Carlito"/>
              </a:rPr>
              <a:t>réalisation.</a:t>
            </a:r>
            <a:endParaRPr sz="1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Times New Roman"/>
              <a:buChar char="-"/>
            </a:pPr>
            <a:endParaRPr sz="1150">
              <a:latin typeface="Carlito"/>
              <a:cs typeface="Carlito"/>
            </a:endParaRPr>
          </a:p>
          <a:p>
            <a:pPr marL="49530" marR="57785">
              <a:lnSpc>
                <a:spcPct val="100000"/>
              </a:lnSpc>
            </a:pPr>
            <a:r>
              <a:rPr sz="1200" spc="-5" dirty="0">
                <a:latin typeface="Carlito"/>
                <a:cs typeface="Carlito"/>
              </a:rPr>
              <a:t>La sous-épreuve </a:t>
            </a:r>
            <a:r>
              <a:rPr sz="1200" b="1" dirty="0">
                <a:latin typeface="Carlito"/>
                <a:cs typeface="Carlito"/>
              </a:rPr>
              <a:t>E31.b </a:t>
            </a:r>
            <a:r>
              <a:rPr sz="1200" spc="-10" dirty="0">
                <a:latin typeface="Carlito"/>
                <a:cs typeface="Carlito"/>
              </a:rPr>
              <a:t>consiste, </a:t>
            </a:r>
            <a:r>
              <a:rPr sz="1200" dirty="0">
                <a:latin typeface="Carlito"/>
                <a:cs typeface="Carlito"/>
              </a:rPr>
              <a:t>à </a:t>
            </a:r>
            <a:r>
              <a:rPr sz="1200" spc="-5" dirty="0">
                <a:latin typeface="Carlito"/>
                <a:cs typeface="Carlito"/>
              </a:rPr>
              <a:t>partir du dossier technique </a:t>
            </a:r>
            <a:r>
              <a:rPr sz="1200" spc="-40" dirty="0">
                <a:latin typeface="Arial"/>
                <a:cs typeface="Arial"/>
              </a:rPr>
              <a:t>d’une </a:t>
            </a:r>
            <a:r>
              <a:rPr sz="1200" spc="-10" dirty="0">
                <a:latin typeface="Carlito"/>
                <a:cs typeface="Carlito"/>
              </a:rPr>
              <a:t>installation énergétique </a:t>
            </a:r>
            <a:r>
              <a:rPr sz="1200" spc="-5" dirty="0">
                <a:latin typeface="Carlito"/>
                <a:cs typeface="Carlito"/>
              </a:rPr>
              <a:t>nouvelle </a:t>
            </a:r>
            <a:r>
              <a:rPr sz="1200" dirty="0">
                <a:latin typeface="Carlito"/>
                <a:cs typeface="Carlito"/>
              </a:rPr>
              <a:t>ou </a:t>
            </a:r>
            <a:r>
              <a:rPr sz="1200" spc="-5" dirty="0">
                <a:latin typeface="Carlito"/>
                <a:cs typeface="Carlito"/>
              </a:rPr>
              <a:t>rénovée, </a:t>
            </a:r>
            <a:r>
              <a:rPr sz="1200" dirty="0">
                <a:latin typeface="Carlito"/>
                <a:cs typeface="Carlito"/>
              </a:rPr>
              <a:t>à </a:t>
            </a:r>
            <a:r>
              <a:rPr sz="1200" spc="-5" dirty="0">
                <a:latin typeface="Carlito"/>
                <a:cs typeface="Carlito"/>
              </a:rPr>
              <a:t>réaliser </a:t>
            </a:r>
            <a:r>
              <a:rPr sz="1200" dirty="0">
                <a:latin typeface="Carlito"/>
                <a:cs typeface="Carlito"/>
              </a:rPr>
              <a:t>: la prise </a:t>
            </a:r>
            <a:r>
              <a:rPr sz="1200" spc="-5" dirty="0">
                <a:latin typeface="Carlito"/>
                <a:cs typeface="Carlito"/>
              </a:rPr>
              <a:t>en </a:t>
            </a:r>
            <a:r>
              <a:rPr sz="1200" spc="-10" dirty="0">
                <a:latin typeface="Carlito"/>
                <a:cs typeface="Carlito"/>
              </a:rPr>
              <a:t>charge, le contrôle </a:t>
            </a:r>
            <a:r>
              <a:rPr sz="1200" spc="-45" dirty="0">
                <a:latin typeface="Arial"/>
                <a:cs typeface="Arial"/>
              </a:rPr>
              <a:t>d’étanchéité, </a:t>
            </a:r>
            <a:r>
              <a:rPr sz="1200" dirty="0">
                <a:latin typeface="Carlito"/>
                <a:cs typeface="Carlito"/>
              </a:rPr>
              <a:t>la mise en  </a:t>
            </a:r>
            <a:r>
              <a:rPr sz="1200" spc="-5" dirty="0">
                <a:latin typeface="Carlito"/>
                <a:cs typeface="Carlito"/>
              </a:rPr>
              <a:t>service, </a:t>
            </a:r>
            <a:r>
              <a:rPr sz="1200" dirty="0">
                <a:latin typeface="Carlito"/>
                <a:cs typeface="Carlito"/>
              </a:rPr>
              <a:t>le </a:t>
            </a:r>
            <a:r>
              <a:rPr sz="1200" spc="-10" dirty="0">
                <a:latin typeface="Carlito"/>
                <a:cs typeface="Carlito"/>
              </a:rPr>
              <a:t>contrôle </a:t>
            </a:r>
            <a:r>
              <a:rPr sz="1200" spc="-5" dirty="0">
                <a:latin typeface="Carlito"/>
                <a:cs typeface="Carlito"/>
              </a:rPr>
              <a:t>et </a:t>
            </a:r>
            <a:r>
              <a:rPr sz="1200" dirty="0">
                <a:latin typeface="Carlito"/>
                <a:cs typeface="Carlito"/>
              </a:rPr>
              <a:t>le </a:t>
            </a:r>
            <a:r>
              <a:rPr sz="1200" spc="-5" dirty="0">
                <a:latin typeface="Carlito"/>
                <a:cs typeface="Carlito"/>
              </a:rPr>
              <a:t>réglage </a:t>
            </a:r>
            <a:r>
              <a:rPr sz="1200" dirty="0">
                <a:latin typeface="Carlito"/>
                <a:cs typeface="Carlito"/>
              </a:rPr>
              <a:t>des </a:t>
            </a:r>
            <a:r>
              <a:rPr sz="1200" spc="-5" dirty="0">
                <a:latin typeface="Carlito"/>
                <a:cs typeface="Carlito"/>
              </a:rPr>
              <a:t>paramètres </a:t>
            </a:r>
            <a:r>
              <a:rPr sz="1200" dirty="0">
                <a:latin typeface="Carlito"/>
                <a:cs typeface="Carlito"/>
              </a:rPr>
              <a:t>de </a:t>
            </a:r>
            <a:r>
              <a:rPr sz="1200" spc="-5" dirty="0">
                <a:latin typeface="Carlito"/>
                <a:cs typeface="Carlito"/>
              </a:rPr>
              <a:t>fonctionnement </a:t>
            </a:r>
            <a:r>
              <a:rPr sz="1200" dirty="0">
                <a:latin typeface="Carlito"/>
                <a:cs typeface="Carlito"/>
              </a:rPr>
              <a:t>de </a:t>
            </a:r>
            <a:r>
              <a:rPr sz="1200" spc="-20" dirty="0">
                <a:latin typeface="Arial"/>
                <a:cs typeface="Arial"/>
              </a:rPr>
              <a:t>l’installation</a:t>
            </a:r>
            <a:r>
              <a:rPr sz="1200" spc="-20" dirty="0">
                <a:latin typeface="Carlito"/>
                <a:cs typeface="Carlito"/>
              </a:rPr>
              <a:t>. </a:t>
            </a:r>
            <a:r>
              <a:rPr sz="1200" spc="-10" dirty="0">
                <a:latin typeface="Carlito"/>
                <a:cs typeface="Carlito"/>
              </a:rPr>
              <a:t>(Hors </a:t>
            </a:r>
            <a:r>
              <a:rPr sz="1200" spc="-5" dirty="0">
                <a:latin typeface="Carlito"/>
                <a:cs typeface="Carlito"/>
              </a:rPr>
              <a:t>intervention sur </a:t>
            </a:r>
            <a:r>
              <a:rPr sz="1200" dirty="0">
                <a:latin typeface="Carlito"/>
                <a:cs typeface="Carlito"/>
              </a:rPr>
              <a:t>le </a:t>
            </a:r>
            <a:r>
              <a:rPr sz="1200" spc="-5" dirty="0">
                <a:latin typeface="Carlito"/>
                <a:cs typeface="Carlito"/>
              </a:rPr>
              <a:t>circuit</a:t>
            </a:r>
            <a:r>
              <a:rPr sz="1200" spc="-1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thermodynamique).</a:t>
            </a:r>
            <a:endParaRPr sz="1200">
              <a:latin typeface="Carlito"/>
              <a:cs typeface="Carlito"/>
            </a:endParaRPr>
          </a:p>
          <a:p>
            <a:pPr marL="49530">
              <a:lnSpc>
                <a:spcPct val="100000"/>
              </a:lnSpc>
            </a:pPr>
            <a:r>
              <a:rPr sz="1200" spc="-60" dirty="0">
                <a:latin typeface="Arial"/>
                <a:cs typeface="Arial"/>
              </a:rPr>
              <a:t>L’évaluation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spc="-5" dirty="0">
                <a:latin typeface="Carlito"/>
                <a:cs typeface="Carlito"/>
              </a:rPr>
              <a:t>se</a:t>
            </a:r>
            <a:r>
              <a:rPr sz="1200" spc="5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déroule</a:t>
            </a:r>
            <a:r>
              <a:rPr sz="1200" spc="-15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sous</a:t>
            </a:r>
            <a:r>
              <a:rPr sz="1200" dirty="0">
                <a:latin typeface="Carlito"/>
                <a:cs typeface="Carlito"/>
              </a:rPr>
              <a:t> la</a:t>
            </a:r>
            <a:r>
              <a:rPr sz="1200" spc="5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forme </a:t>
            </a:r>
            <a:r>
              <a:rPr sz="1200" spc="-35" dirty="0">
                <a:latin typeface="Arial"/>
                <a:cs typeface="Arial"/>
              </a:rPr>
              <a:t>d’une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spc="-5" dirty="0">
                <a:latin typeface="Carlito"/>
                <a:cs typeface="Carlito"/>
              </a:rPr>
              <a:t>épreuve</a:t>
            </a:r>
            <a:r>
              <a:rPr sz="1200" spc="-30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pratique,</a:t>
            </a:r>
            <a:r>
              <a:rPr sz="1200" spc="-3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orale</a:t>
            </a:r>
            <a:r>
              <a:rPr sz="1200" spc="1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et écrite</a:t>
            </a:r>
            <a:r>
              <a:rPr sz="1200" spc="-10" dirty="0">
                <a:latin typeface="Carlito"/>
                <a:cs typeface="Carlito"/>
              </a:rPr>
              <a:t> </a:t>
            </a:r>
            <a:r>
              <a:rPr sz="1200" spc="-35" dirty="0">
                <a:latin typeface="Arial"/>
                <a:cs typeface="Arial"/>
              </a:rPr>
              <a:t>d’une</a:t>
            </a:r>
            <a:r>
              <a:rPr sz="1200" spc="-90" dirty="0">
                <a:latin typeface="Arial"/>
                <a:cs typeface="Arial"/>
              </a:rPr>
              <a:t> </a:t>
            </a:r>
            <a:r>
              <a:rPr sz="1200" spc="-5" dirty="0">
                <a:latin typeface="Carlito"/>
                <a:cs typeface="Carlito"/>
              </a:rPr>
              <a:t>durée</a:t>
            </a:r>
            <a:r>
              <a:rPr sz="1200" spc="-10" dirty="0">
                <a:latin typeface="Carlito"/>
                <a:cs typeface="Carlito"/>
              </a:rPr>
              <a:t> </a:t>
            </a:r>
            <a:r>
              <a:rPr sz="1200" dirty="0">
                <a:latin typeface="Arial"/>
                <a:cs typeface="Arial"/>
              </a:rPr>
              <a:t>d’</a:t>
            </a:r>
            <a:r>
              <a:rPr sz="1200" b="1" dirty="0">
                <a:latin typeface="Carlito"/>
                <a:cs typeface="Carlito"/>
              </a:rPr>
              <a:t>1</a:t>
            </a:r>
            <a:r>
              <a:rPr sz="1200" b="1" spc="-5" dirty="0">
                <a:latin typeface="Carlito"/>
                <a:cs typeface="Carlito"/>
              </a:rPr>
              <a:t> heure, </a:t>
            </a:r>
            <a:r>
              <a:rPr sz="1200" spc="-5" dirty="0">
                <a:latin typeface="Carlito"/>
                <a:cs typeface="Carlito"/>
              </a:rPr>
              <a:t>durant</a:t>
            </a:r>
            <a:r>
              <a:rPr sz="1200" spc="-40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laquelle</a:t>
            </a:r>
            <a:r>
              <a:rPr sz="1200" spc="-15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le</a:t>
            </a:r>
            <a:r>
              <a:rPr sz="1200" spc="5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candidat</a:t>
            </a:r>
            <a:r>
              <a:rPr sz="1200" spc="-25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:</a:t>
            </a:r>
            <a:endParaRPr sz="1200">
              <a:latin typeface="Carlito"/>
              <a:cs typeface="Carlito"/>
            </a:endParaRPr>
          </a:p>
          <a:p>
            <a:pPr marL="392430" indent="-343535">
              <a:lnSpc>
                <a:spcPct val="100000"/>
              </a:lnSpc>
              <a:buSzPct val="83333"/>
              <a:buFont typeface="Times New Roman"/>
              <a:buChar char="-"/>
              <a:tabLst>
                <a:tab pos="392430" algn="l"/>
                <a:tab pos="393065" algn="l"/>
              </a:tabLst>
            </a:pPr>
            <a:r>
              <a:rPr sz="1200" spc="-10" dirty="0">
                <a:latin typeface="Carlito"/>
                <a:cs typeface="Carlito"/>
              </a:rPr>
              <a:t>effectuera </a:t>
            </a:r>
            <a:r>
              <a:rPr sz="1200" dirty="0">
                <a:latin typeface="Carlito"/>
                <a:cs typeface="Carlito"/>
              </a:rPr>
              <a:t>la mise en </a:t>
            </a:r>
            <a:r>
              <a:rPr sz="1200" spc="-5" dirty="0">
                <a:latin typeface="Carlito"/>
                <a:cs typeface="Carlito"/>
              </a:rPr>
              <a:t>service, </a:t>
            </a:r>
            <a:r>
              <a:rPr sz="1200" dirty="0">
                <a:latin typeface="Carlito"/>
                <a:cs typeface="Carlito"/>
              </a:rPr>
              <a:t>le </a:t>
            </a:r>
            <a:r>
              <a:rPr sz="1200" spc="-10" dirty="0">
                <a:latin typeface="Carlito"/>
                <a:cs typeface="Carlito"/>
              </a:rPr>
              <a:t>contrôle </a:t>
            </a:r>
            <a:r>
              <a:rPr sz="1200" spc="-5" dirty="0">
                <a:latin typeface="Carlito"/>
                <a:cs typeface="Carlito"/>
              </a:rPr>
              <a:t>et </a:t>
            </a:r>
            <a:r>
              <a:rPr sz="1200" dirty="0">
                <a:latin typeface="Carlito"/>
                <a:cs typeface="Carlito"/>
              </a:rPr>
              <a:t>le </a:t>
            </a:r>
            <a:r>
              <a:rPr sz="1200" spc="-5" dirty="0">
                <a:latin typeface="Carlito"/>
                <a:cs typeface="Carlito"/>
              </a:rPr>
              <a:t>réglage </a:t>
            </a:r>
            <a:r>
              <a:rPr sz="1200" dirty="0">
                <a:latin typeface="Carlito"/>
                <a:cs typeface="Carlito"/>
              </a:rPr>
              <a:t>des </a:t>
            </a:r>
            <a:r>
              <a:rPr sz="1200" spc="-5" dirty="0">
                <a:latin typeface="Carlito"/>
                <a:cs typeface="Carlito"/>
              </a:rPr>
              <a:t>paramètres </a:t>
            </a:r>
            <a:r>
              <a:rPr sz="1200" dirty="0">
                <a:latin typeface="Carlito"/>
                <a:cs typeface="Carlito"/>
              </a:rPr>
              <a:t>de </a:t>
            </a:r>
            <a:r>
              <a:rPr sz="1200" spc="-5" dirty="0">
                <a:latin typeface="Carlito"/>
                <a:cs typeface="Carlito"/>
              </a:rPr>
              <a:t>fonctionnement </a:t>
            </a:r>
            <a:r>
              <a:rPr sz="1200" spc="-35" dirty="0">
                <a:latin typeface="Arial"/>
                <a:cs typeface="Arial"/>
              </a:rPr>
              <a:t>d’une </a:t>
            </a:r>
            <a:r>
              <a:rPr sz="1200" spc="-5" dirty="0">
                <a:latin typeface="Carlito"/>
                <a:cs typeface="Carlito"/>
              </a:rPr>
              <a:t>installation</a:t>
            </a:r>
            <a:r>
              <a:rPr sz="1200" spc="-9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énergétique,</a:t>
            </a:r>
            <a:endParaRPr sz="1200">
              <a:latin typeface="Carlito"/>
              <a:cs typeface="Carlito"/>
            </a:endParaRPr>
          </a:p>
          <a:p>
            <a:pPr marL="392430" indent="-343535">
              <a:lnSpc>
                <a:spcPct val="100000"/>
              </a:lnSpc>
              <a:spcBef>
                <a:spcPts val="5"/>
              </a:spcBef>
              <a:buSzPct val="83333"/>
              <a:buFont typeface="Times New Roman"/>
              <a:buChar char="-"/>
              <a:tabLst>
                <a:tab pos="392430" algn="l"/>
                <a:tab pos="393065" algn="l"/>
              </a:tabLst>
            </a:pPr>
            <a:r>
              <a:rPr sz="1200" spc="-10" dirty="0">
                <a:latin typeface="Carlito"/>
                <a:cs typeface="Carlito"/>
              </a:rPr>
              <a:t>rendra compte </a:t>
            </a:r>
            <a:r>
              <a:rPr sz="1200" spc="-5" dirty="0">
                <a:latin typeface="Carlito"/>
                <a:cs typeface="Carlito"/>
              </a:rPr>
              <a:t>oralement </a:t>
            </a:r>
            <a:r>
              <a:rPr sz="1200" dirty="0">
                <a:latin typeface="Carlito"/>
                <a:cs typeface="Carlito"/>
              </a:rPr>
              <a:t>de </a:t>
            </a:r>
            <a:r>
              <a:rPr sz="1200" spc="-5" dirty="0">
                <a:latin typeface="Carlito"/>
                <a:cs typeface="Carlito"/>
              </a:rPr>
              <a:t>son intervention et </a:t>
            </a:r>
            <a:r>
              <a:rPr sz="1200" spc="-10" dirty="0">
                <a:latin typeface="Carlito"/>
                <a:cs typeface="Carlito"/>
              </a:rPr>
              <a:t>répondra </a:t>
            </a:r>
            <a:r>
              <a:rPr sz="1200" dirty="0">
                <a:latin typeface="Carlito"/>
                <a:cs typeface="Carlito"/>
              </a:rPr>
              <a:t>au</a:t>
            </a:r>
            <a:r>
              <a:rPr sz="1200" spc="-65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questionnement,</a:t>
            </a:r>
            <a:endParaRPr sz="1200">
              <a:latin typeface="Carlito"/>
              <a:cs typeface="Carlito"/>
            </a:endParaRPr>
          </a:p>
          <a:p>
            <a:pPr marL="392430" indent="-343535">
              <a:lnSpc>
                <a:spcPct val="100000"/>
              </a:lnSpc>
              <a:buSzPct val="83333"/>
              <a:buFont typeface="Times New Roman"/>
              <a:buChar char="-"/>
              <a:tabLst>
                <a:tab pos="392430" algn="l"/>
                <a:tab pos="393065" algn="l"/>
              </a:tabLst>
            </a:pPr>
            <a:r>
              <a:rPr sz="1200" spc="-5" dirty="0">
                <a:latin typeface="Carlito"/>
                <a:cs typeface="Carlito"/>
              </a:rPr>
              <a:t>renseignera </a:t>
            </a:r>
            <a:r>
              <a:rPr sz="1200" dirty="0">
                <a:latin typeface="Carlito"/>
                <a:cs typeface="Carlito"/>
              </a:rPr>
              <a:t>les</a:t>
            </a:r>
            <a:r>
              <a:rPr sz="1200" spc="-2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documents.</a:t>
            </a:r>
            <a:endParaRPr sz="1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1400" spc="-10" dirty="0">
                <a:latin typeface="Carlito"/>
                <a:cs typeface="Carlito"/>
              </a:rPr>
              <a:t>Par conséquent, </a:t>
            </a:r>
            <a:r>
              <a:rPr sz="1400" dirty="0">
                <a:latin typeface="Carlito"/>
                <a:cs typeface="Carlito"/>
              </a:rPr>
              <a:t>le </a:t>
            </a:r>
            <a:r>
              <a:rPr sz="1400" spc="-10" dirty="0">
                <a:latin typeface="Carlito"/>
                <a:cs typeface="Carlito"/>
              </a:rPr>
              <a:t>candidat </a:t>
            </a:r>
            <a:r>
              <a:rPr sz="1400" spc="-5" dirty="0">
                <a:latin typeface="Carlito"/>
                <a:cs typeface="Carlito"/>
              </a:rPr>
              <a:t>peut </a:t>
            </a:r>
            <a:r>
              <a:rPr sz="1400" spc="-10" dirty="0">
                <a:latin typeface="Carlito"/>
                <a:cs typeface="Carlito"/>
              </a:rPr>
              <a:t>être </a:t>
            </a:r>
            <a:r>
              <a:rPr sz="1400" spc="-5" dirty="0">
                <a:latin typeface="Carlito"/>
                <a:cs typeface="Carlito"/>
              </a:rPr>
              <a:t>amené </a:t>
            </a:r>
            <a:r>
              <a:rPr sz="1400" dirty="0">
                <a:latin typeface="Carlito"/>
                <a:cs typeface="Carlito"/>
              </a:rPr>
              <a:t>à</a:t>
            </a:r>
            <a:r>
              <a:rPr sz="1400" spc="11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:</a:t>
            </a:r>
            <a:endParaRPr sz="1400">
              <a:latin typeface="Carlito"/>
              <a:cs typeface="Carlito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301997" y="3983482"/>
            <a:ext cx="1968500" cy="788670"/>
            <a:chOff x="4301997" y="3983482"/>
            <a:chExt cx="1968500" cy="788670"/>
          </a:xfrm>
        </p:grpSpPr>
        <p:sp>
          <p:nvSpPr>
            <p:cNvPr id="6" name="object 6"/>
            <p:cNvSpPr/>
            <p:nvPr/>
          </p:nvSpPr>
          <p:spPr>
            <a:xfrm>
              <a:off x="4308347" y="3989832"/>
              <a:ext cx="1955800" cy="775970"/>
            </a:xfrm>
            <a:custGeom>
              <a:avLst/>
              <a:gdLst/>
              <a:ahLst/>
              <a:cxnLst/>
              <a:rect l="l" t="t" r="r" b="b"/>
              <a:pathLst>
                <a:path w="1955800" h="775970">
                  <a:moveTo>
                    <a:pt x="1640713" y="0"/>
                  </a:moveTo>
                  <a:lnTo>
                    <a:pt x="314578" y="0"/>
                  </a:lnTo>
                  <a:lnTo>
                    <a:pt x="271892" y="3539"/>
                  </a:lnTo>
                  <a:lnTo>
                    <a:pt x="230951" y="13851"/>
                  </a:lnTo>
                  <a:lnTo>
                    <a:pt x="192131" y="30474"/>
                  </a:lnTo>
                  <a:lnTo>
                    <a:pt x="155805" y="52944"/>
                  </a:lnTo>
                  <a:lnTo>
                    <a:pt x="122349" y="80802"/>
                  </a:lnTo>
                  <a:lnTo>
                    <a:pt x="92138" y="113585"/>
                  </a:lnTo>
                  <a:lnTo>
                    <a:pt x="65546" y="150832"/>
                  </a:lnTo>
                  <a:lnTo>
                    <a:pt x="42949" y="192080"/>
                  </a:lnTo>
                  <a:lnTo>
                    <a:pt x="24721" y="236868"/>
                  </a:lnTo>
                  <a:lnTo>
                    <a:pt x="11237" y="284735"/>
                  </a:lnTo>
                  <a:lnTo>
                    <a:pt x="2871" y="335219"/>
                  </a:lnTo>
                  <a:lnTo>
                    <a:pt x="0" y="387858"/>
                  </a:lnTo>
                  <a:lnTo>
                    <a:pt x="2871" y="440496"/>
                  </a:lnTo>
                  <a:lnTo>
                    <a:pt x="11237" y="490980"/>
                  </a:lnTo>
                  <a:lnTo>
                    <a:pt x="24721" y="538847"/>
                  </a:lnTo>
                  <a:lnTo>
                    <a:pt x="42949" y="583635"/>
                  </a:lnTo>
                  <a:lnTo>
                    <a:pt x="65546" y="624883"/>
                  </a:lnTo>
                  <a:lnTo>
                    <a:pt x="92138" y="662130"/>
                  </a:lnTo>
                  <a:lnTo>
                    <a:pt x="122349" y="694913"/>
                  </a:lnTo>
                  <a:lnTo>
                    <a:pt x="155805" y="722771"/>
                  </a:lnTo>
                  <a:lnTo>
                    <a:pt x="192131" y="745241"/>
                  </a:lnTo>
                  <a:lnTo>
                    <a:pt x="230951" y="761864"/>
                  </a:lnTo>
                  <a:lnTo>
                    <a:pt x="271892" y="772176"/>
                  </a:lnTo>
                  <a:lnTo>
                    <a:pt x="314578" y="775716"/>
                  </a:lnTo>
                  <a:lnTo>
                    <a:pt x="1640713" y="775716"/>
                  </a:lnTo>
                  <a:lnTo>
                    <a:pt x="1683399" y="772176"/>
                  </a:lnTo>
                  <a:lnTo>
                    <a:pt x="1724340" y="761864"/>
                  </a:lnTo>
                  <a:lnTo>
                    <a:pt x="1763160" y="745241"/>
                  </a:lnTo>
                  <a:lnTo>
                    <a:pt x="1799486" y="722771"/>
                  </a:lnTo>
                  <a:lnTo>
                    <a:pt x="1832942" y="694913"/>
                  </a:lnTo>
                  <a:lnTo>
                    <a:pt x="1863153" y="662130"/>
                  </a:lnTo>
                  <a:lnTo>
                    <a:pt x="1889745" y="624883"/>
                  </a:lnTo>
                  <a:lnTo>
                    <a:pt x="1912342" y="583635"/>
                  </a:lnTo>
                  <a:lnTo>
                    <a:pt x="1930570" y="538847"/>
                  </a:lnTo>
                  <a:lnTo>
                    <a:pt x="1944054" y="490980"/>
                  </a:lnTo>
                  <a:lnTo>
                    <a:pt x="1952420" y="440496"/>
                  </a:lnTo>
                  <a:lnTo>
                    <a:pt x="1955291" y="387858"/>
                  </a:lnTo>
                  <a:lnTo>
                    <a:pt x="1952420" y="335219"/>
                  </a:lnTo>
                  <a:lnTo>
                    <a:pt x="1944054" y="284735"/>
                  </a:lnTo>
                  <a:lnTo>
                    <a:pt x="1930570" y="236868"/>
                  </a:lnTo>
                  <a:lnTo>
                    <a:pt x="1912342" y="192080"/>
                  </a:lnTo>
                  <a:lnTo>
                    <a:pt x="1889745" y="150832"/>
                  </a:lnTo>
                  <a:lnTo>
                    <a:pt x="1863153" y="113585"/>
                  </a:lnTo>
                  <a:lnTo>
                    <a:pt x="1832942" y="80802"/>
                  </a:lnTo>
                  <a:lnTo>
                    <a:pt x="1799486" y="52944"/>
                  </a:lnTo>
                  <a:lnTo>
                    <a:pt x="1763160" y="30474"/>
                  </a:lnTo>
                  <a:lnTo>
                    <a:pt x="1724340" y="13851"/>
                  </a:lnTo>
                  <a:lnTo>
                    <a:pt x="1683399" y="3539"/>
                  </a:lnTo>
                  <a:lnTo>
                    <a:pt x="1640713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308347" y="3989832"/>
              <a:ext cx="1955800" cy="775970"/>
            </a:xfrm>
            <a:custGeom>
              <a:avLst/>
              <a:gdLst/>
              <a:ahLst/>
              <a:cxnLst/>
              <a:rect l="l" t="t" r="r" b="b"/>
              <a:pathLst>
                <a:path w="1955800" h="775970">
                  <a:moveTo>
                    <a:pt x="314578" y="0"/>
                  </a:moveTo>
                  <a:lnTo>
                    <a:pt x="1640713" y="0"/>
                  </a:lnTo>
                  <a:lnTo>
                    <a:pt x="1683399" y="3539"/>
                  </a:lnTo>
                  <a:lnTo>
                    <a:pt x="1724340" y="13851"/>
                  </a:lnTo>
                  <a:lnTo>
                    <a:pt x="1763160" y="30474"/>
                  </a:lnTo>
                  <a:lnTo>
                    <a:pt x="1799486" y="52944"/>
                  </a:lnTo>
                  <a:lnTo>
                    <a:pt x="1832942" y="80802"/>
                  </a:lnTo>
                  <a:lnTo>
                    <a:pt x="1863153" y="113585"/>
                  </a:lnTo>
                  <a:lnTo>
                    <a:pt x="1889745" y="150832"/>
                  </a:lnTo>
                  <a:lnTo>
                    <a:pt x="1912342" y="192080"/>
                  </a:lnTo>
                  <a:lnTo>
                    <a:pt x="1930570" y="236868"/>
                  </a:lnTo>
                  <a:lnTo>
                    <a:pt x="1944054" y="284735"/>
                  </a:lnTo>
                  <a:lnTo>
                    <a:pt x="1952420" y="335219"/>
                  </a:lnTo>
                  <a:lnTo>
                    <a:pt x="1955291" y="387858"/>
                  </a:lnTo>
                  <a:lnTo>
                    <a:pt x="1952420" y="440496"/>
                  </a:lnTo>
                  <a:lnTo>
                    <a:pt x="1944054" y="490980"/>
                  </a:lnTo>
                  <a:lnTo>
                    <a:pt x="1930570" y="538847"/>
                  </a:lnTo>
                  <a:lnTo>
                    <a:pt x="1912342" y="583635"/>
                  </a:lnTo>
                  <a:lnTo>
                    <a:pt x="1889745" y="624883"/>
                  </a:lnTo>
                  <a:lnTo>
                    <a:pt x="1863153" y="662130"/>
                  </a:lnTo>
                  <a:lnTo>
                    <a:pt x="1832942" y="694913"/>
                  </a:lnTo>
                  <a:lnTo>
                    <a:pt x="1799486" y="722771"/>
                  </a:lnTo>
                  <a:lnTo>
                    <a:pt x="1763160" y="745241"/>
                  </a:lnTo>
                  <a:lnTo>
                    <a:pt x="1724340" y="761864"/>
                  </a:lnTo>
                  <a:lnTo>
                    <a:pt x="1683399" y="772176"/>
                  </a:lnTo>
                  <a:lnTo>
                    <a:pt x="1640713" y="775716"/>
                  </a:lnTo>
                  <a:lnTo>
                    <a:pt x="314578" y="775716"/>
                  </a:lnTo>
                  <a:lnTo>
                    <a:pt x="271892" y="772176"/>
                  </a:lnTo>
                  <a:lnTo>
                    <a:pt x="230951" y="761864"/>
                  </a:lnTo>
                  <a:lnTo>
                    <a:pt x="192131" y="745241"/>
                  </a:lnTo>
                  <a:lnTo>
                    <a:pt x="155805" y="722771"/>
                  </a:lnTo>
                  <a:lnTo>
                    <a:pt x="122349" y="694913"/>
                  </a:lnTo>
                  <a:lnTo>
                    <a:pt x="92138" y="662130"/>
                  </a:lnTo>
                  <a:lnTo>
                    <a:pt x="65546" y="624883"/>
                  </a:lnTo>
                  <a:lnTo>
                    <a:pt x="42949" y="583635"/>
                  </a:lnTo>
                  <a:lnTo>
                    <a:pt x="24721" y="538847"/>
                  </a:lnTo>
                  <a:lnTo>
                    <a:pt x="11237" y="490980"/>
                  </a:lnTo>
                  <a:lnTo>
                    <a:pt x="2871" y="440496"/>
                  </a:lnTo>
                  <a:lnTo>
                    <a:pt x="0" y="387858"/>
                  </a:lnTo>
                  <a:lnTo>
                    <a:pt x="2871" y="335219"/>
                  </a:lnTo>
                  <a:lnTo>
                    <a:pt x="11237" y="284735"/>
                  </a:lnTo>
                  <a:lnTo>
                    <a:pt x="24721" y="236868"/>
                  </a:lnTo>
                  <a:lnTo>
                    <a:pt x="42949" y="192080"/>
                  </a:lnTo>
                  <a:lnTo>
                    <a:pt x="65546" y="150832"/>
                  </a:lnTo>
                  <a:lnTo>
                    <a:pt x="92138" y="113585"/>
                  </a:lnTo>
                  <a:lnTo>
                    <a:pt x="122349" y="80802"/>
                  </a:lnTo>
                  <a:lnTo>
                    <a:pt x="155805" y="52944"/>
                  </a:lnTo>
                  <a:lnTo>
                    <a:pt x="192131" y="30474"/>
                  </a:lnTo>
                  <a:lnTo>
                    <a:pt x="230951" y="13851"/>
                  </a:lnTo>
                  <a:lnTo>
                    <a:pt x="271892" y="3539"/>
                  </a:lnTo>
                  <a:lnTo>
                    <a:pt x="314578" y="0"/>
                  </a:lnTo>
                  <a:close/>
                </a:path>
              </a:pathLst>
            </a:custGeom>
            <a:ln w="127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397121" y="4129532"/>
            <a:ext cx="1777364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rlito"/>
                <a:cs typeface="Carlito"/>
              </a:rPr>
              <a:t>Prendre connaissance, analyser</a:t>
            </a:r>
            <a:r>
              <a:rPr sz="1000" spc="-25" dirty="0">
                <a:latin typeface="Carlito"/>
                <a:cs typeface="Carlito"/>
              </a:rPr>
              <a:t> </a:t>
            </a:r>
            <a:r>
              <a:rPr sz="1000" spc="-5" dirty="0">
                <a:latin typeface="Carlito"/>
                <a:cs typeface="Carlito"/>
              </a:rPr>
              <a:t>et  exploiter les données techniques  </a:t>
            </a:r>
            <a:r>
              <a:rPr sz="1000" spc="-30" dirty="0">
                <a:latin typeface="Arial"/>
                <a:cs typeface="Arial"/>
              </a:rPr>
              <a:t>d’une</a:t>
            </a:r>
            <a:r>
              <a:rPr sz="1000" spc="-7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installation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6417309" y="3965194"/>
            <a:ext cx="2296160" cy="723265"/>
            <a:chOff x="6417309" y="3965194"/>
            <a:chExt cx="2296160" cy="723265"/>
          </a:xfrm>
        </p:grpSpPr>
        <p:sp>
          <p:nvSpPr>
            <p:cNvPr id="10" name="object 10"/>
            <p:cNvSpPr/>
            <p:nvPr/>
          </p:nvSpPr>
          <p:spPr>
            <a:xfrm>
              <a:off x="6423659" y="3971544"/>
              <a:ext cx="2283460" cy="710565"/>
            </a:xfrm>
            <a:custGeom>
              <a:avLst/>
              <a:gdLst/>
              <a:ahLst/>
              <a:cxnLst/>
              <a:rect l="l" t="t" r="r" b="b"/>
              <a:pathLst>
                <a:path w="2283459" h="710564">
                  <a:moveTo>
                    <a:pt x="1915667" y="0"/>
                  </a:moveTo>
                  <a:lnTo>
                    <a:pt x="367284" y="0"/>
                  </a:lnTo>
                  <a:lnTo>
                    <a:pt x="317451" y="3242"/>
                  </a:lnTo>
                  <a:lnTo>
                    <a:pt x="269654" y="12685"/>
                  </a:lnTo>
                  <a:lnTo>
                    <a:pt x="224331" y="27908"/>
                  </a:lnTo>
                  <a:lnTo>
                    <a:pt x="181920" y="48485"/>
                  </a:lnTo>
                  <a:lnTo>
                    <a:pt x="142858" y="73995"/>
                  </a:lnTo>
                  <a:lnTo>
                    <a:pt x="107584" y="104012"/>
                  </a:lnTo>
                  <a:lnTo>
                    <a:pt x="76536" y="138116"/>
                  </a:lnTo>
                  <a:lnTo>
                    <a:pt x="50150" y="175880"/>
                  </a:lnTo>
                  <a:lnTo>
                    <a:pt x="28866" y="216884"/>
                  </a:lnTo>
                  <a:lnTo>
                    <a:pt x="13121" y="260702"/>
                  </a:lnTo>
                  <a:lnTo>
                    <a:pt x="3353" y="306913"/>
                  </a:lnTo>
                  <a:lnTo>
                    <a:pt x="0" y="355091"/>
                  </a:lnTo>
                  <a:lnTo>
                    <a:pt x="3353" y="403270"/>
                  </a:lnTo>
                  <a:lnTo>
                    <a:pt x="13121" y="449481"/>
                  </a:lnTo>
                  <a:lnTo>
                    <a:pt x="28866" y="493299"/>
                  </a:lnTo>
                  <a:lnTo>
                    <a:pt x="50150" y="534303"/>
                  </a:lnTo>
                  <a:lnTo>
                    <a:pt x="76536" y="572067"/>
                  </a:lnTo>
                  <a:lnTo>
                    <a:pt x="107584" y="606170"/>
                  </a:lnTo>
                  <a:lnTo>
                    <a:pt x="142858" y="636188"/>
                  </a:lnTo>
                  <a:lnTo>
                    <a:pt x="181920" y="661698"/>
                  </a:lnTo>
                  <a:lnTo>
                    <a:pt x="224331" y="682275"/>
                  </a:lnTo>
                  <a:lnTo>
                    <a:pt x="269654" y="697498"/>
                  </a:lnTo>
                  <a:lnTo>
                    <a:pt x="317451" y="706941"/>
                  </a:lnTo>
                  <a:lnTo>
                    <a:pt x="367284" y="710183"/>
                  </a:lnTo>
                  <a:lnTo>
                    <a:pt x="1915667" y="710183"/>
                  </a:lnTo>
                  <a:lnTo>
                    <a:pt x="1965500" y="706941"/>
                  </a:lnTo>
                  <a:lnTo>
                    <a:pt x="2013297" y="697498"/>
                  </a:lnTo>
                  <a:lnTo>
                    <a:pt x="2058620" y="682275"/>
                  </a:lnTo>
                  <a:lnTo>
                    <a:pt x="2101031" y="661698"/>
                  </a:lnTo>
                  <a:lnTo>
                    <a:pt x="2140093" y="636188"/>
                  </a:lnTo>
                  <a:lnTo>
                    <a:pt x="2175367" y="606170"/>
                  </a:lnTo>
                  <a:lnTo>
                    <a:pt x="2206415" y="572067"/>
                  </a:lnTo>
                  <a:lnTo>
                    <a:pt x="2232801" y="534303"/>
                  </a:lnTo>
                  <a:lnTo>
                    <a:pt x="2254085" y="493299"/>
                  </a:lnTo>
                  <a:lnTo>
                    <a:pt x="2269830" y="449481"/>
                  </a:lnTo>
                  <a:lnTo>
                    <a:pt x="2279598" y="403270"/>
                  </a:lnTo>
                  <a:lnTo>
                    <a:pt x="2282951" y="355091"/>
                  </a:lnTo>
                  <a:lnTo>
                    <a:pt x="2279598" y="306913"/>
                  </a:lnTo>
                  <a:lnTo>
                    <a:pt x="2269830" y="260702"/>
                  </a:lnTo>
                  <a:lnTo>
                    <a:pt x="2254085" y="216884"/>
                  </a:lnTo>
                  <a:lnTo>
                    <a:pt x="2232801" y="175880"/>
                  </a:lnTo>
                  <a:lnTo>
                    <a:pt x="2206415" y="138116"/>
                  </a:lnTo>
                  <a:lnTo>
                    <a:pt x="2175367" y="104012"/>
                  </a:lnTo>
                  <a:lnTo>
                    <a:pt x="2140093" y="73995"/>
                  </a:lnTo>
                  <a:lnTo>
                    <a:pt x="2101031" y="48485"/>
                  </a:lnTo>
                  <a:lnTo>
                    <a:pt x="2058620" y="27908"/>
                  </a:lnTo>
                  <a:lnTo>
                    <a:pt x="2013297" y="12685"/>
                  </a:lnTo>
                  <a:lnTo>
                    <a:pt x="1965500" y="3242"/>
                  </a:lnTo>
                  <a:lnTo>
                    <a:pt x="1915667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423659" y="3971544"/>
              <a:ext cx="2283460" cy="710565"/>
            </a:xfrm>
            <a:custGeom>
              <a:avLst/>
              <a:gdLst/>
              <a:ahLst/>
              <a:cxnLst/>
              <a:rect l="l" t="t" r="r" b="b"/>
              <a:pathLst>
                <a:path w="2283459" h="710564">
                  <a:moveTo>
                    <a:pt x="367284" y="0"/>
                  </a:moveTo>
                  <a:lnTo>
                    <a:pt x="1915667" y="0"/>
                  </a:lnTo>
                  <a:lnTo>
                    <a:pt x="1965500" y="3242"/>
                  </a:lnTo>
                  <a:lnTo>
                    <a:pt x="2013297" y="12685"/>
                  </a:lnTo>
                  <a:lnTo>
                    <a:pt x="2058620" y="27908"/>
                  </a:lnTo>
                  <a:lnTo>
                    <a:pt x="2101031" y="48485"/>
                  </a:lnTo>
                  <a:lnTo>
                    <a:pt x="2140093" y="73995"/>
                  </a:lnTo>
                  <a:lnTo>
                    <a:pt x="2175367" y="104012"/>
                  </a:lnTo>
                  <a:lnTo>
                    <a:pt x="2206415" y="138116"/>
                  </a:lnTo>
                  <a:lnTo>
                    <a:pt x="2232801" y="175880"/>
                  </a:lnTo>
                  <a:lnTo>
                    <a:pt x="2254085" y="216884"/>
                  </a:lnTo>
                  <a:lnTo>
                    <a:pt x="2269830" y="260702"/>
                  </a:lnTo>
                  <a:lnTo>
                    <a:pt x="2279598" y="306913"/>
                  </a:lnTo>
                  <a:lnTo>
                    <a:pt x="2282951" y="355091"/>
                  </a:lnTo>
                  <a:lnTo>
                    <a:pt x="2279598" y="403270"/>
                  </a:lnTo>
                  <a:lnTo>
                    <a:pt x="2269830" y="449481"/>
                  </a:lnTo>
                  <a:lnTo>
                    <a:pt x="2254085" y="493299"/>
                  </a:lnTo>
                  <a:lnTo>
                    <a:pt x="2232801" y="534303"/>
                  </a:lnTo>
                  <a:lnTo>
                    <a:pt x="2206415" y="572067"/>
                  </a:lnTo>
                  <a:lnTo>
                    <a:pt x="2175367" y="606170"/>
                  </a:lnTo>
                  <a:lnTo>
                    <a:pt x="2140093" y="636188"/>
                  </a:lnTo>
                  <a:lnTo>
                    <a:pt x="2101031" y="661698"/>
                  </a:lnTo>
                  <a:lnTo>
                    <a:pt x="2058620" y="682275"/>
                  </a:lnTo>
                  <a:lnTo>
                    <a:pt x="2013297" y="697498"/>
                  </a:lnTo>
                  <a:lnTo>
                    <a:pt x="1965500" y="706941"/>
                  </a:lnTo>
                  <a:lnTo>
                    <a:pt x="1915667" y="710183"/>
                  </a:lnTo>
                  <a:lnTo>
                    <a:pt x="367284" y="710183"/>
                  </a:lnTo>
                  <a:lnTo>
                    <a:pt x="317451" y="706941"/>
                  </a:lnTo>
                  <a:lnTo>
                    <a:pt x="269654" y="697498"/>
                  </a:lnTo>
                  <a:lnTo>
                    <a:pt x="224331" y="682275"/>
                  </a:lnTo>
                  <a:lnTo>
                    <a:pt x="181920" y="661698"/>
                  </a:lnTo>
                  <a:lnTo>
                    <a:pt x="142858" y="636188"/>
                  </a:lnTo>
                  <a:lnTo>
                    <a:pt x="107584" y="606170"/>
                  </a:lnTo>
                  <a:lnTo>
                    <a:pt x="76536" y="572067"/>
                  </a:lnTo>
                  <a:lnTo>
                    <a:pt x="50150" y="534303"/>
                  </a:lnTo>
                  <a:lnTo>
                    <a:pt x="28866" y="493299"/>
                  </a:lnTo>
                  <a:lnTo>
                    <a:pt x="13121" y="449481"/>
                  </a:lnTo>
                  <a:lnTo>
                    <a:pt x="3353" y="403270"/>
                  </a:lnTo>
                  <a:lnTo>
                    <a:pt x="0" y="355091"/>
                  </a:lnTo>
                  <a:lnTo>
                    <a:pt x="3353" y="306913"/>
                  </a:lnTo>
                  <a:lnTo>
                    <a:pt x="13121" y="260702"/>
                  </a:lnTo>
                  <a:lnTo>
                    <a:pt x="28866" y="216884"/>
                  </a:lnTo>
                  <a:lnTo>
                    <a:pt x="50150" y="175880"/>
                  </a:lnTo>
                  <a:lnTo>
                    <a:pt x="76536" y="138116"/>
                  </a:lnTo>
                  <a:lnTo>
                    <a:pt x="107584" y="104012"/>
                  </a:lnTo>
                  <a:lnTo>
                    <a:pt x="142858" y="73995"/>
                  </a:lnTo>
                  <a:lnTo>
                    <a:pt x="181920" y="48485"/>
                  </a:lnTo>
                  <a:lnTo>
                    <a:pt x="224331" y="27908"/>
                  </a:lnTo>
                  <a:lnTo>
                    <a:pt x="269654" y="12685"/>
                  </a:lnTo>
                  <a:lnTo>
                    <a:pt x="317451" y="3242"/>
                  </a:lnTo>
                  <a:lnTo>
                    <a:pt x="367284" y="0"/>
                  </a:lnTo>
                  <a:close/>
                </a:path>
              </a:pathLst>
            </a:custGeom>
            <a:ln w="127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6531102" y="4078604"/>
            <a:ext cx="2067560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Arial"/>
                <a:cs typeface="Arial"/>
              </a:rPr>
              <a:t>mettre </a:t>
            </a:r>
            <a:r>
              <a:rPr sz="1000" spc="-50" dirty="0">
                <a:latin typeface="Arial"/>
                <a:cs typeface="Arial"/>
              </a:rPr>
              <a:t>en </a:t>
            </a:r>
            <a:r>
              <a:rPr sz="1000" spc="-25" dirty="0">
                <a:latin typeface="Arial"/>
                <a:cs typeface="Arial"/>
              </a:rPr>
              <a:t>fonctionnement</a:t>
            </a:r>
            <a:r>
              <a:rPr sz="1000" spc="-9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l’installation  </a:t>
            </a:r>
            <a:r>
              <a:rPr sz="1000" spc="-5" dirty="0">
                <a:latin typeface="Carlito"/>
                <a:cs typeface="Carlito"/>
              </a:rPr>
              <a:t>conformément au cahier des charges  ou des</a:t>
            </a:r>
            <a:r>
              <a:rPr sz="1000" spc="-10" dirty="0">
                <a:latin typeface="Carlito"/>
                <a:cs typeface="Carlito"/>
              </a:rPr>
              <a:t> </a:t>
            </a:r>
            <a:r>
              <a:rPr sz="1000" spc="-5" dirty="0">
                <a:latin typeface="Carlito"/>
                <a:cs typeface="Carlito"/>
              </a:rPr>
              <a:t>consignes</a:t>
            </a:r>
            <a:endParaRPr sz="1000">
              <a:latin typeface="Carlito"/>
              <a:cs typeface="Carlito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2116582" y="4128261"/>
            <a:ext cx="2075180" cy="587375"/>
            <a:chOff x="2116582" y="4128261"/>
            <a:chExt cx="2075180" cy="587375"/>
          </a:xfrm>
        </p:grpSpPr>
        <p:sp>
          <p:nvSpPr>
            <p:cNvPr id="14" name="object 14"/>
            <p:cNvSpPr/>
            <p:nvPr/>
          </p:nvSpPr>
          <p:spPr>
            <a:xfrm>
              <a:off x="2122932" y="4134611"/>
              <a:ext cx="2062480" cy="574675"/>
            </a:xfrm>
            <a:custGeom>
              <a:avLst/>
              <a:gdLst/>
              <a:ahLst/>
              <a:cxnLst/>
              <a:rect l="l" t="t" r="r" b="b"/>
              <a:pathLst>
                <a:path w="2062479" h="574675">
                  <a:moveTo>
                    <a:pt x="1730247" y="0"/>
                  </a:moveTo>
                  <a:lnTo>
                    <a:pt x="331724" y="0"/>
                  </a:lnTo>
                  <a:lnTo>
                    <a:pt x="282691" y="3115"/>
                  </a:lnTo>
                  <a:lnTo>
                    <a:pt x="235897" y="12165"/>
                  </a:lnTo>
                  <a:lnTo>
                    <a:pt x="191853" y="26705"/>
                  </a:lnTo>
                  <a:lnTo>
                    <a:pt x="151072" y="46290"/>
                  </a:lnTo>
                  <a:lnTo>
                    <a:pt x="114066" y="70474"/>
                  </a:lnTo>
                  <a:lnTo>
                    <a:pt x="81347" y="98814"/>
                  </a:lnTo>
                  <a:lnTo>
                    <a:pt x="53428" y="130865"/>
                  </a:lnTo>
                  <a:lnTo>
                    <a:pt x="30822" y="166181"/>
                  </a:lnTo>
                  <a:lnTo>
                    <a:pt x="14040" y="204317"/>
                  </a:lnTo>
                  <a:lnTo>
                    <a:pt x="3595" y="244830"/>
                  </a:lnTo>
                  <a:lnTo>
                    <a:pt x="0" y="287274"/>
                  </a:lnTo>
                  <a:lnTo>
                    <a:pt x="3595" y="329717"/>
                  </a:lnTo>
                  <a:lnTo>
                    <a:pt x="14040" y="370230"/>
                  </a:lnTo>
                  <a:lnTo>
                    <a:pt x="30822" y="408366"/>
                  </a:lnTo>
                  <a:lnTo>
                    <a:pt x="53428" y="443682"/>
                  </a:lnTo>
                  <a:lnTo>
                    <a:pt x="81347" y="475733"/>
                  </a:lnTo>
                  <a:lnTo>
                    <a:pt x="114066" y="504073"/>
                  </a:lnTo>
                  <a:lnTo>
                    <a:pt x="151072" y="528257"/>
                  </a:lnTo>
                  <a:lnTo>
                    <a:pt x="191853" y="547842"/>
                  </a:lnTo>
                  <a:lnTo>
                    <a:pt x="235897" y="562382"/>
                  </a:lnTo>
                  <a:lnTo>
                    <a:pt x="282691" y="571432"/>
                  </a:lnTo>
                  <a:lnTo>
                    <a:pt x="331724" y="574548"/>
                  </a:lnTo>
                  <a:lnTo>
                    <a:pt x="1730247" y="574548"/>
                  </a:lnTo>
                  <a:lnTo>
                    <a:pt x="1779280" y="571432"/>
                  </a:lnTo>
                  <a:lnTo>
                    <a:pt x="1826074" y="562382"/>
                  </a:lnTo>
                  <a:lnTo>
                    <a:pt x="1870118" y="547842"/>
                  </a:lnTo>
                  <a:lnTo>
                    <a:pt x="1910899" y="528257"/>
                  </a:lnTo>
                  <a:lnTo>
                    <a:pt x="1947905" y="504073"/>
                  </a:lnTo>
                  <a:lnTo>
                    <a:pt x="1980624" y="475733"/>
                  </a:lnTo>
                  <a:lnTo>
                    <a:pt x="2008543" y="443682"/>
                  </a:lnTo>
                  <a:lnTo>
                    <a:pt x="2031149" y="408366"/>
                  </a:lnTo>
                  <a:lnTo>
                    <a:pt x="2047931" y="370230"/>
                  </a:lnTo>
                  <a:lnTo>
                    <a:pt x="2058376" y="329717"/>
                  </a:lnTo>
                  <a:lnTo>
                    <a:pt x="2061971" y="287274"/>
                  </a:lnTo>
                  <a:lnTo>
                    <a:pt x="2058376" y="244830"/>
                  </a:lnTo>
                  <a:lnTo>
                    <a:pt x="2047931" y="204317"/>
                  </a:lnTo>
                  <a:lnTo>
                    <a:pt x="2031149" y="166181"/>
                  </a:lnTo>
                  <a:lnTo>
                    <a:pt x="2008543" y="130865"/>
                  </a:lnTo>
                  <a:lnTo>
                    <a:pt x="1980624" y="98814"/>
                  </a:lnTo>
                  <a:lnTo>
                    <a:pt x="1947905" y="70474"/>
                  </a:lnTo>
                  <a:lnTo>
                    <a:pt x="1910899" y="46290"/>
                  </a:lnTo>
                  <a:lnTo>
                    <a:pt x="1870118" y="26705"/>
                  </a:lnTo>
                  <a:lnTo>
                    <a:pt x="1826074" y="12165"/>
                  </a:lnTo>
                  <a:lnTo>
                    <a:pt x="1779280" y="3115"/>
                  </a:lnTo>
                  <a:lnTo>
                    <a:pt x="1730247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122932" y="4134611"/>
              <a:ext cx="2062480" cy="574675"/>
            </a:xfrm>
            <a:custGeom>
              <a:avLst/>
              <a:gdLst/>
              <a:ahLst/>
              <a:cxnLst/>
              <a:rect l="l" t="t" r="r" b="b"/>
              <a:pathLst>
                <a:path w="2062479" h="574675">
                  <a:moveTo>
                    <a:pt x="331724" y="0"/>
                  </a:moveTo>
                  <a:lnTo>
                    <a:pt x="1730247" y="0"/>
                  </a:lnTo>
                  <a:lnTo>
                    <a:pt x="1779280" y="3115"/>
                  </a:lnTo>
                  <a:lnTo>
                    <a:pt x="1826074" y="12165"/>
                  </a:lnTo>
                  <a:lnTo>
                    <a:pt x="1870118" y="26705"/>
                  </a:lnTo>
                  <a:lnTo>
                    <a:pt x="1910899" y="46290"/>
                  </a:lnTo>
                  <a:lnTo>
                    <a:pt x="1947905" y="70474"/>
                  </a:lnTo>
                  <a:lnTo>
                    <a:pt x="1980624" y="98814"/>
                  </a:lnTo>
                  <a:lnTo>
                    <a:pt x="2008543" y="130865"/>
                  </a:lnTo>
                  <a:lnTo>
                    <a:pt x="2031149" y="166181"/>
                  </a:lnTo>
                  <a:lnTo>
                    <a:pt x="2047931" y="204317"/>
                  </a:lnTo>
                  <a:lnTo>
                    <a:pt x="2058376" y="244830"/>
                  </a:lnTo>
                  <a:lnTo>
                    <a:pt x="2061971" y="287274"/>
                  </a:lnTo>
                  <a:lnTo>
                    <a:pt x="2058376" y="329717"/>
                  </a:lnTo>
                  <a:lnTo>
                    <a:pt x="2047931" y="370230"/>
                  </a:lnTo>
                  <a:lnTo>
                    <a:pt x="2031149" y="408366"/>
                  </a:lnTo>
                  <a:lnTo>
                    <a:pt x="2008543" y="443682"/>
                  </a:lnTo>
                  <a:lnTo>
                    <a:pt x="1980624" y="475733"/>
                  </a:lnTo>
                  <a:lnTo>
                    <a:pt x="1947905" y="504073"/>
                  </a:lnTo>
                  <a:lnTo>
                    <a:pt x="1910899" y="528257"/>
                  </a:lnTo>
                  <a:lnTo>
                    <a:pt x="1870118" y="547842"/>
                  </a:lnTo>
                  <a:lnTo>
                    <a:pt x="1826074" y="562382"/>
                  </a:lnTo>
                  <a:lnTo>
                    <a:pt x="1779280" y="571432"/>
                  </a:lnTo>
                  <a:lnTo>
                    <a:pt x="1730247" y="574548"/>
                  </a:lnTo>
                  <a:lnTo>
                    <a:pt x="331724" y="574548"/>
                  </a:lnTo>
                  <a:lnTo>
                    <a:pt x="282691" y="571432"/>
                  </a:lnTo>
                  <a:lnTo>
                    <a:pt x="235897" y="562382"/>
                  </a:lnTo>
                  <a:lnTo>
                    <a:pt x="191853" y="547842"/>
                  </a:lnTo>
                  <a:lnTo>
                    <a:pt x="151072" y="528257"/>
                  </a:lnTo>
                  <a:lnTo>
                    <a:pt x="114066" y="504073"/>
                  </a:lnTo>
                  <a:lnTo>
                    <a:pt x="81347" y="475733"/>
                  </a:lnTo>
                  <a:lnTo>
                    <a:pt x="53428" y="443682"/>
                  </a:lnTo>
                  <a:lnTo>
                    <a:pt x="30822" y="408366"/>
                  </a:lnTo>
                  <a:lnTo>
                    <a:pt x="14040" y="370230"/>
                  </a:lnTo>
                  <a:lnTo>
                    <a:pt x="3595" y="329717"/>
                  </a:lnTo>
                  <a:lnTo>
                    <a:pt x="0" y="287274"/>
                  </a:lnTo>
                  <a:lnTo>
                    <a:pt x="3595" y="244830"/>
                  </a:lnTo>
                  <a:lnTo>
                    <a:pt x="14040" y="204317"/>
                  </a:lnTo>
                  <a:lnTo>
                    <a:pt x="30822" y="166181"/>
                  </a:lnTo>
                  <a:lnTo>
                    <a:pt x="53428" y="130865"/>
                  </a:lnTo>
                  <a:lnTo>
                    <a:pt x="81347" y="98814"/>
                  </a:lnTo>
                  <a:lnTo>
                    <a:pt x="114066" y="70474"/>
                  </a:lnTo>
                  <a:lnTo>
                    <a:pt x="151072" y="46290"/>
                  </a:lnTo>
                  <a:lnTo>
                    <a:pt x="191853" y="26705"/>
                  </a:lnTo>
                  <a:lnTo>
                    <a:pt x="235897" y="12165"/>
                  </a:lnTo>
                  <a:lnTo>
                    <a:pt x="282691" y="3115"/>
                  </a:lnTo>
                  <a:lnTo>
                    <a:pt x="331724" y="0"/>
                  </a:lnTo>
                  <a:close/>
                </a:path>
              </a:pathLst>
            </a:custGeom>
            <a:ln w="127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2219960" y="4173728"/>
            <a:ext cx="1866264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rlito"/>
                <a:cs typeface="Carlito"/>
              </a:rPr>
              <a:t>organiser les activités et le poste de  travail en tenant compte</a:t>
            </a:r>
            <a:r>
              <a:rPr sz="1000" dirty="0">
                <a:latin typeface="Carlito"/>
                <a:cs typeface="Carlito"/>
              </a:rPr>
              <a:t> </a:t>
            </a:r>
            <a:r>
              <a:rPr sz="1000" spc="-5" dirty="0">
                <a:latin typeface="Carlito"/>
                <a:cs typeface="Carlito"/>
              </a:rPr>
              <a:t>des</a:t>
            </a:r>
            <a:endParaRPr sz="100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</a:pPr>
            <a:r>
              <a:rPr sz="1000" spc="-40" dirty="0">
                <a:latin typeface="Arial"/>
                <a:cs typeface="Arial"/>
              </a:rPr>
              <a:t>spécificités </a:t>
            </a:r>
            <a:r>
              <a:rPr sz="1000" spc="-35" dirty="0">
                <a:latin typeface="Arial"/>
                <a:cs typeface="Arial"/>
              </a:rPr>
              <a:t>du </a:t>
            </a:r>
            <a:r>
              <a:rPr sz="1000" spc="-25" dirty="0">
                <a:latin typeface="Arial"/>
                <a:cs typeface="Arial"/>
              </a:rPr>
              <a:t>lieu</a:t>
            </a:r>
            <a:r>
              <a:rPr sz="1000" spc="-9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d’intervention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9023350" y="5320029"/>
            <a:ext cx="3032125" cy="374015"/>
            <a:chOff x="9023350" y="5320029"/>
            <a:chExt cx="3032125" cy="374015"/>
          </a:xfrm>
        </p:grpSpPr>
        <p:sp>
          <p:nvSpPr>
            <p:cNvPr id="18" name="object 18"/>
            <p:cNvSpPr/>
            <p:nvPr/>
          </p:nvSpPr>
          <p:spPr>
            <a:xfrm>
              <a:off x="9029700" y="5326379"/>
              <a:ext cx="3019425" cy="361315"/>
            </a:xfrm>
            <a:custGeom>
              <a:avLst/>
              <a:gdLst/>
              <a:ahLst/>
              <a:cxnLst/>
              <a:rect l="l" t="t" r="r" b="b"/>
              <a:pathLst>
                <a:path w="3019425" h="361314">
                  <a:moveTo>
                    <a:pt x="2533396" y="0"/>
                  </a:moveTo>
                  <a:lnTo>
                    <a:pt x="485648" y="0"/>
                  </a:lnTo>
                  <a:lnTo>
                    <a:pt x="419746" y="1649"/>
                  </a:lnTo>
                  <a:lnTo>
                    <a:pt x="356540" y="6454"/>
                  </a:lnTo>
                  <a:lnTo>
                    <a:pt x="296608" y="14198"/>
                  </a:lnTo>
                  <a:lnTo>
                    <a:pt x="240528" y="24666"/>
                  </a:lnTo>
                  <a:lnTo>
                    <a:pt x="188879" y="37642"/>
                  </a:lnTo>
                  <a:lnTo>
                    <a:pt x="142240" y="52911"/>
                  </a:lnTo>
                  <a:lnTo>
                    <a:pt x="101188" y="70257"/>
                  </a:lnTo>
                  <a:lnTo>
                    <a:pt x="66303" y="89464"/>
                  </a:lnTo>
                  <a:lnTo>
                    <a:pt x="17347" y="132600"/>
                  </a:lnTo>
                  <a:lnTo>
                    <a:pt x="0" y="180594"/>
                  </a:lnTo>
                  <a:lnTo>
                    <a:pt x="4433" y="205098"/>
                  </a:lnTo>
                  <a:lnTo>
                    <a:pt x="38163" y="250886"/>
                  </a:lnTo>
                  <a:lnTo>
                    <a:pt x="101188" y="290946"/>
                  </a:lnTo>
                  <a:lnTo>
                    <a:pt x="142240" y="308290"/>
                  </a:lnTo>
                  <a:lnTo>
                    <a:pt x="188879" y="323557"/>
                  </a:lnTo>
                  <a:lnTo>
                    <a:pt x="240528" y="336530"/>
                  </a:lnTo>
                  <a:lnTo>
                    <a:pt x="296608" y="346995"/>
                  </a:lnTo>
                  <a:lnTo>
                    <a:pt x="356540" y="354736"/>
                  </a:lnTo>
                  <a:lnTo>
                    <a:pt x="419746" y="359539"/>
                  </a:lnTo>
                  <a:lnTo>
                    <a:pt x="485648" y="361188"/>
                  </a:lnTo>
                  <a:lnTo>
                    <a:pt x="2533396" y="361188"/>
                  </a:lnTo>
                  <a:lnTo>
                    <a:pt x="2599297" y="359539"/>
                  </a:lnTo>
                  <a:lnTo>
                    <a:pt x="2662503" y="354736"/>
                  </a:lnTo>
                  <a:lnTo>
                    <a:pt x="2722435" y="346995"/>
                  </a:lnTo>
                  <a:lnTo>
                    <a:pt x="2778515" y="336530"/>
                  </a:lnTo>
                  <a:lnTo>
                    <a:pt x="2830164" y="323557"/>
                  </a:lnTo>
                  <a:lnTo>
                    <a:pt x="2876804" y="308290"/>
                  </a:lnTo>
                  <a:lnTo>
                    <a:pt x="2917855" y="290946"/>
                  </a:lnTo>
                  <a:lnTo>
                    <a:pt x="2952740" y="271740"/>
                  </a:lnTo>
                  <a:lnTo>
                    <a:pt x="3001696" y="228600"/>
                  </a:lnTo>
                  <a:lnTo>
                    <a:pt x="3019044" y="180594"/>
                  </a:lnTo>
                  <a:lnTo>
                    <a:pt x="3014610" y="156097"/>
                  </a:lnTo>
                  <a:lnTo>
                    <a:pt x="2980880" y="110317"/>
                  </a:lnTo>
                  <a:lnTo>
                    <a:pt x="2917855" y="70257"/>
                  </a:lnTo>
                  <a:lnTo>
                    <a:pt x="2876804" y="52911"/>
                  </a:lnTo>
                  <a:lnTo>
                    <a:pt x="2830164" y="37642"/>
                  </a:lnTo>
                  <a:lnTo>
                    <a:pt x="2778515" y="24666"/>
                  </a:lnTo>
                  <a:lnTo>
                    <a:pt x="2722435" y="14198"/>
                  </a:lnTo>
                  <a:lnTo>
                    <a:pt x="2662503" y="6454"/>
                  </a:lnTo>
                  <a:lnTo>
                    <a:pt x="2599297" y="1649"/>
                  </a:lnTo>
                  <a:lnTo>
                    <a:pt x="2533396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9029700" y="5326379"/>
              <a:ext cx="3019425" cy="361315"/>
            </a:xfrm>
            <a:custGeom>
              <a:avLst/>
              <a:gdLst/>
              <a:ahLst/>
              <a:cxnLst/>
              <a:rect l="l" t="t" r="r" b="b"/>
              <a:pathLst>
                <a:path w="3019425" h="361314">
                  <a:moveTo>
                    <a:pt x="485648" y="0"/>
                  </a:moveTo>
                  <a:lnTo>
                    <a:pt x="2533396" y="0"/>
                  </a:lnTo>
                  <a:lnTo>
                    <a:pt x="2599297" y="1649"/>
                  </a:lnTo>
                  <a:lnTo>
                    <a:pt x="2662503" y="6454"/>
                  </a:lnTo>
                  <a:lnTo>
                    <a:pt x="2722435" y="14198"/>
                  </a:lnTo>
                  <a:lnTo>
                    <a:pt x="2778515" y="24666"/>
                  </a:lnTo>
                  <a:lnTo>
                    <a:pt x="2830164" y="37642"/>
                  </a:lnTo>
                  <a:lnTo>
                    <a:pt x="2876804" y="52911"/>
                  </a:lnTo>
                  <a:lnTo>
                    <a:pt x="2917855" y="70257"/>
                  </a:lnTo>
                  <a:lnTo>
                    <a:pt x="2952740" y="89464"/>
                  </a:lnTo>
                  <a:lnTo>
                    <a:pt x="3001696" y="132600"/>
                  </a:lnTo>
                  <a:lnTo>
                    <a:pt x="3019044" y="180594"/>
                  </a:lnTo>
                  <a:lnTo>
                    <a:pt x="3014610" y="205098"/>
                  </a:lnTo>
                  <a:lnTo>
                    <a:pt x="2980880" y="250886"/>
                  </a:lnTo>
                  <a:lnTo>
                    <a:pt x="2917855" y="290946"/>
                  </a:lnTo>
                  <a:lnTo>
                    <a:pt x="2876804" y="308290"/>
                  </a:lnTo>
                  <a:lnTo>
                    <a:pt x="2830164" y="323557"/>
                  </a:lnTo>
                  <a:lnTo>
                    <a:pt x="2778515" y="336530"/>
                  </a:lnTo>
                  <a:lnTo>
                    <a:pt x="2722435" y="346995"/>
                  </a:lnTo>
                  <a:lnTo>
                    <a:pt x="2662503" y="354736"/>
                  </a:lnTo>
                  <a:lnTo>
                    <a:pt x="2599297" y="359539"/>
                  </a:lnTo>
                  <a:lnTo>
                    <a:pt x="2533396" y="361188"/>
                  </a:lnTo>
                  <a:lnTo>
                    <a:pt x="485648" y="361188"/>
                  </a:lnTo>
                  <a:lnTo>
                    <a:pt x="419746" y="359539"/>
                  </a:lnTo>
                  <a:lnTo>
                    <a:pt x="356540" y="354736"/>
                  </a:lnTo>
                  <a:lnTo>
                    <a:pt x="296608" y="346995"/>
                  </a:lnTo>
                  <a:lnTo>
                    <a:pt x="240528" y="336530"/>
                  </a:lnTo>
                  <a:lnTo>
                    <a:pt x="188879" y="323557"/>
                  </a:lnTo>
                  <a:lnTo>
                    <a:pt x="142240" y="308290"/>
                  </a:lnTo>
                  <a:lnTo>
                    <a:pt x="101188" y="290946"/>
                  </a:lnTo>
                  <a:lnTo>
                    <a:pt x="66303" y="271740"/>
                  </a:lnTo>
                  <a:lnTo>
                    <a:pt x="17347" y="228600"/>
                  </a:lnTo>
                  <a:lnTo>
                    <a:pt x="0" y="180594"/>
                  </a:lnTo>
                  <a:lnTo>
                    <a:pt x="4433" y="156097"/>
                  </a:lnTo>
                  <a:lnTo>
                    <a:pt x="38163" y="110317"/>
                  </a:lnTo>
                  <a:lnTo>
                    <a:pt x="101188" y="70257"/>
                  </a:lnTo>
                  <a:lnTo>
                    <a:pt x="142240" y="52911"/>
                  </a:lnTo>
                  <a:lnTo>
                    <a:pt x="188879" y="37642"/>
                  </a:lnTo>
                  <a:lnTo>
                    <a:pt x="240528" y="24666"/>
                  </a:lnTo>
                  <a:lnTo>
                    <a:pt x="296608" y="14198"/>
                  </a:lnTo>
                  <a:lnTo>
                    <a:pt x="356540" y="6454"/>
                  </a:lnTo>
                  <a:lnTo>
                    <a:pt x="419746" y="1649"/>
                  </a:lnTo>
                  <a:lnTo>
                    <a:pt x="485648" y="0"/>
                  </a:lnTo>
                  <a:close/>
                </a:path>
              </a:pathLst>
            </a:custGeom>
            <a:ln w="127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9247123" y="5335015"/>
            <a:ext cx="258635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rlito"/>
                <a:cs typeface="Carlito"/>
              </a:rPr>
              <a:t>consigner les informations, rendre compte de</a:t>
            </a:r>
            <a:r>
              <a:rPr sz="1000" spc="30" dirty="0">
                <a:latin typeface="Carlito"/>
                <a:cs typeface="Carlito"/>
              </a:rPr>
              <a:t> </a:t>
            </a:r>
            <a:r>
              <a:rPr sz="1000" spc="-10" dirty="0">
                <a:latin typeface="Carlito"/>
                <a:cs typeface="Carlito"/>
              </a:rPr>
              <a:t>son</a:t>
            </a:r>
            <a:endParaRPr sz="100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</a:pPr>
            <a:r>
              <a:rPr sz="1000" spc="-15" dirty="0">
                <a:latin typeface="Arial"/>
                <a:cs typeface="Arial"/>
              </a:rPr>
              <a:t>intervention </a:t>
            </a:r>
            <a:r>
              <a:rPr sz="1000" spc="-80" dirty="0">
                <a:latin typeface="Arial"/>
                <a:cs typeface="Arial"/>
              </a:rPr>
              <a:t>à </a:t>
            </a:r>
            <a:r>
              <a:rPr sz="1000" spc="-10" dirty="0">
                <a:latin typeface="Arial"/>
                <a:cs typeface="Arial"/>
              </a:rPr>
              <a:t>l’oral </a:t>
            </a:r>
            <a:r>
              <a:rPr sz="1000" spc="-35" dirty="0">
                <a:latin typeface="Arial"/>
                <a:cs typeface="Arial"/>
              </a:rPr>
              <a:t>ou </a:t>
            </a:r>
            <a:r>
              <a:rPr sz="1000" spc="-80" dirty="0">
                <a:latin typeface="Arial"/>
                <a:cs typeface="Arial"/>
              </a:rPr>
              <a:t>à</a:t>
            </a:r>
            <a:r>
              <a:rPr sz="1000" spc="-1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l’écrit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370077" y="4779009"/>
            <a:ext cx="1701800" cy="572135"/>
            <a:chOff x="370077" y="4779009"/>
            <a:chExt cx="1701800" cy="572135"/>
          </a:xfrm>
        </p:grpSpPr>
        <p:sp>
          <p:nvSpPr>
            <p:cNvPr id="22" name="object 22"/>
            <p:cNvSpPr/>
            <p:nvPr/>
          </p:nvSpPr>
          <p:spPr>
            <a:xfrm>
              <a:off x="376427" y="4785359"/>
              <a:ext cx="1689100" cy="559435"/>
            </a:xfrm>
            <a:custGeom>
              <a:avLst/>
              <a:gdLst/>
              <a:ahLst/>
              <a:cxnLst/>
              <a:rect l="l" t="t" r="r" b="b"/>
              <a:pathLst>
                <a:path w="1689100" h="559435">
                  <a:moveTo>
                    <a:pt x="1416939" y="0"/>
                  </a:moveTo>
                  <a:lnTo>
                    <a:pt x="271665" y="0"/>
                  </a:lnTo>
                  <a:lnTo>
                    <a:pt x="222833" y="4506"/>
                  </a:lnTo>
                  <a:lnTo>
                    <a:pt x="176872" y="17497"/>
                  </a:lnTo>
                  <a:lnTo>
                    <a:pt x="134550" y="38184"/>
                  </a:lnTo>
                  <a:lnTo>
                    <a:pt x="96634" y="65776"/>
                  </a:lnTo>
                  <a:lnTo>
                    <a:pt x="63892" y="99483"/>
                  </a:lnTo>
                  <a:lnTo>
                    <a:pt x="37090" y="138514"/>
                  </a:lnTo>
                  <a:lnTo>
                    <a:pt x="16995" y="182080"/>
                  </a:lnTo>
                  <a:lnTo>
                    <a:pt x="4376" y="229390"/>
                  </a:lnTo>
                  <a:lnTo>
                    <a:pt x="0" y="279653"/>
                  </a:lnTo>
                  <a:lnTo>
                    <a:pt x="4376" y="329917"/>
                  </a:lnTo>
                  <a:lnTo>
                    <a:pt x="16995" y="377227"/>
                  </a:lnTo>
                  <a:lnTo>
                    <a:pt x="37090" y="420793"/>
                  </a:lnTo>
                  <a:lnTo>
                    <a:pt x="63892" y="459824"/>
                  </a:lnTo>
                  <a:lnTo>
                    <a:pt x="96634" y="493531"/>
                  </a:lnTo>
                  <a:lnTo>
                    <a:pt x="134550" y="521123"/>
                  </a:lnTo>
                  <a:lnTo>
                    <a:pt x="176872" y="541810"/>
                  </a:lnTo>
                  <a:lnTo>
                    <a:pt x="222833" y="554801"/>
                  </a:lnTo>
                  <a:lnTo>
                    <a:pt x="271665" y="559307"/>
                  </a:lnTo>
                  <a:lnTo>
                    <a:pt x="1416939" y="559307"/>
                  </a:lnTo>
                  <a:lnTo>
                    <a:pt x="1465757" y="554801"/>
                  </a:lnTo>
                  <a:lnTo>
                    <a:pt x="1511710" y="541810"/>
                  </a:lnTo>
                  <a:lnTo>
                    <a:pt x="1554028" y="521123"/>
                  </a:lnTo>
                  <a:lnTo>
                    <a:pt x="1591943" y="493531"/>
                  </a:lnTo>
                  <a:lnTo>
                    <a:pt x="1624688" y="459824"/>
                  </a:lnTo>
                  <a:lnTo>
                    <a:pt x="1651493" y="420793"/>
                  </a:lnTo>
                  <a:lnTo>
                    <a:pt x="1671591" y="377227"/>
                  </a:lnTo>
                  <a:lnTo>
                    <a:pt x="1684213" y="329917"/>
                  </a:lnTo>
                  <a:lnTo>
                    <a:pt x="1688591" y="279653"/>
                  </a:lnTo>
                  <a:lnTo>
                    <a:pt x="1684213" y="229390"/>
                  </a:lnTo>
                  <a:lnTo>
                    <a:pt x="1671591" y="182080"/>
                  </a:lnTo>
                  <a:lnTo>
                    <a:pt x="1651493" y="138514"/>
                  </a:lnTo>
                  <a:lnTo>
                    <a:pt x="1624688" y="99483"/>
                  </a:lnTo>
                  <a:lnTo>
                    <a:pt x="1591943" y="65776"/>
                  </a:lnTo>
                  <a:lnTo>
                    <a:pt x="1554028" y="38184"/>
                  </a:lnTo>
                  <a:lnTo>
                    <a:pt x="1511710" y="17497"/>
                  </a:lnTo>
                  <a:lnTo>
                    <a:pt x="1465757" y="4506"/>
                  </a:lnTo>
                  <a:lnTo>
                    <a:pt x="1416939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76427" y="4785359"/>
              <a:ext cx="1689100" cy="559435"/>
            </a:xfrm>
            <a:custGeom>
              <a:avLst/>
              <a:gdLst/>
              <a:ahLst/>
              <a:cxnLst/>
              <a:rect l="l" t="t" r="r" b="b"/>
              <a:pathLst>
                <a:path w="1689100" h="559435">
                  <a:moveTo>
                    <a:pt x="271665" y="0"/>
                  </a:moveTo>
                  <a:lnTo>
                    <a:pt x="1416939" y="0"/>
                  </a:lnTo>
                  <a:lnTo>
                    <a:pt x="1465757" y="4506"/>
                  </a:lnTo>
                  <a:lnTo>
                    <a:pt x="1511710" y="17497"/>
                  </a:lnTo>
                  <a:lnTo>
                    <a:pt x="1554028" y="38184"/>
                  </a:lnTo>
                  <a:lnTo>
                    <a:pt x="1591943" y="65776"/>
                  </a:lnTo>
                  <a:lnTo>
                    <a:pt x="1624688" y="99483"/>
                  </a:lnTo>
                  <a:lnTo>
                    <a:pt x="1651493" y="138514"/>
                  </a:lnTo>
                  <a:lnTo>
                    <a:pt x="1671591" y="182080"/>
                  </a:lnTo>
                  <a:lnTo>
                    <a:pt x="1684213" y="229390"/>
                  </a:lnTo>
                  <a:lnTo>
                    <a:pt x="1688591" y="279653"/>
                  </a:lnTo>
                  <a:lnTo>
                    <a:pt x="1684213" y="329917"/>
                  </a:lnTo>
                  <a:lnTo>
                    <a:pt x="1671591" y="377227"/>
                  </a:lnTo>
                  <a:lnTo>
                    <a:pt x="1651493" y="420793"/>
                  </a:lnTo>
                  <a:lnTo>
                    <a:pt x="1624688" y="459824"/>
                  </a:lnTo>
                  <a:lnTo>
                    <a:pt x="1591943" y="493531"/>
                  </a:lnTo>
                  <a:lnTo>
                    <a:pt x="1554028" y="521123"/>
                  </a:lnTo>
                  <a:lnTo>
                    <a:pt x="1511710" y="541810"/>
                  </a:lnTo>
                  <a:lnTo>
                    <a:pt x="1465757" y="554801"/>
                  </a:lnTo>
                  <a:lnTo>
                    <a:pt x="1416939" y="559307"/>
                  </a:lnTo>
                  <a:lnTo>
                    <a:pt x="271665" y="559307"/>
                  </a:lnTo>
                  <a:lnTo>
                    <a:pt x="222833" y="554801"/>
                  </a:lnTo>
                  <a:lnTo>
                    <a:pt x="176872" y="541810"/>
                  </a:lnTo>
                  <a:lnTo>
                    <a:pt x="134550" y="521123"/>
                  </a:lnTo>
                  <a:lnTo>
                    <a:pt x="96634" y="493531"/>
                  </a:lnTo>
                  <a:lnTo>
                    <a:pt x="63892" y="459824"/>
                  </a:lnTo>
                  <a:lnTo>
                    <a:pt x="37090" y="420793"/>
                  </a:lnTo>
                  <a:lnTo>
                    <a:pt x="16995" y="377227"/>
                  </a:lnTo>
                  <a:lnTo>
                    <a:pt x="4376" y="329917"/>
                  </a:lnTo>
                  <a:lnTo>
                    <a:pt x="0" y="279653"/>
                  </a:lnTo>
                  <a:lnTo>
                    <a:pt x="4376" y="229390"/>
                  </a:lnTo>
                  <a:lnTo>
                    <a:pt x="16995" y="182080"/>
                  </a:lnTo>
                  <a:lnTo>
                    <a:pt x="37090" y="138514"/>
                  </a:lnTo>
                  <a:lnTo>
                    <a:pt x="63892" y="99483"/>
                  </a:lnTo>
                  <a:lnTo>
                    <a:pt x="96634" y="65776"/>
                  </a:lnTo>
                  <a:lnTo>
                    <a:pt x="134550" y="38184"/>
                  </a:lnTo>
                  <a:lnTo>
                    <a:pt x="176872" y="17497"/>
                  </a:lnTo>
                  <a:lnTo>
                    <a:pt x="222833" y="4506"/>
                  </a:lnTo>
                  <a:lnTo>
                    <a:pt x="271665" y="0"/>
                  </a:lnTo>
                  <a:close/>
                </a:path>
              </a:pathLst>
            </a:custGeom>
            <a:ln w="127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550875" y="4893055"/>
            <a:ext cx="133921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3820" marR="5080" indent="-71755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rlito"/>
                <a:cs typeface="Carlito"/>
              </a:rPr>
              <a:t>implanter, poser, </a:t>
            </a:r>
            <a:r>
              <a:rPr sz="1000" spc="-10" dirty="0">
                <a:latin typeface="Carlito"/>
                <a:cs typeface="Carlito"/>
              </a:rPr>
              <a:t>fixer </a:t>
            </a:r>
            <a:r>
              <a:rPr sz="1000" spc="-5" dirty="0">
                <a:latin typeface="Carlito"/>
                <a:cs typeface="Carlito"/>
              </a:rPr>
              <a:t>les  appareils, les</a:t>
            </a:r>
            <a:r>
              <a:rPr sz="1000" spc="-45" dirty="0">
                <a:latin typeface="Carlito"/>
                <a:cs typeface="Carlito"/>
              </a:rPr>
              <a:t> </a:t>
            </a:r>
            <a:r>
              <a:rPr sz="1000" spc="-5" dirty="0">
                <a:latin typeface="Carlito"/>
                <a:cs typeface="Carlito"/>
              </a:rPr>
              <a:t>systèmes</a:t>
            </a:r>
            <a:endParaRPr sz="1000">
              <a:latin typeface="Carlito"/>
              <a:cs typeface="Carlito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293877" y="4149597"/>
            <a:ext cx="1565910" cy="552450"/>
            <a:chOff x="293877" y="4149597"/>
            <a:chExt cx="1565910" cy="552450"/>
          </a:xfrm>
        </p:grpSpPr>
        <p:sp>
          <p:nvSpPr>
            <p:cNvPr id="26" name="object 26"/>
            <p:cNvSpPr/>
            <p:nvPr/>
          </p:nvSpPr>
          <p:spPr>
            <a:xfrm>
              <a:off x="300227" y="4155947"/>
              <a:ext cx="1553210" cy="539750"/>
            </a:xfrm>
            <a:custGeom>
              <a:avLst/>
              <a:gdLst/>
              <a:ahLst/>
              <a:cxnLst/>
              <a:rect l="l" t="t" r="r" b="b"/>
              <a:pathLst>
                <a:path w="1553210" h="539750">
                  <a:moveTo>
                    <a:pt x="1303147" y="0"/>
                  </a:moveTo>
                  <a:lnTo>
                    <a:pt x="249834" y="0"/>
                  </a:lnTo>
                  <a:lnTo>
                    <a:pt x="204928" y="4346"/>
                  </a:lnTo>
                  <a:lnTo>
                    <a:pt x="162661" y="16876"/>
                  </a:lnTo>
                  <a:lnTo>
                    <a:pt x="123741" y="36830"/>
                  </a:lnTo>
                  <a:lnTo>
                    <a:pt x="88872" y="63443"/>
                  </a:lnTo>
                  <a:lnTo>
                    <a:pt x="58760" y="95955"/>
                  </a:lnTo>
                  <a:lnTo>
                    <a:pt x="34111" y="133604"/>
                  </a:lnTo>
                  <a:lnTo>
                    <a:pt x="15631" y="175626"/>
                  </a:lnTo>
                  <a:lnTo>
                    <a:pt x="4025" y="221262"/>
                  </a:lnTo>
                  <a:lnTo>
                    <a:pt x="0" y="269747"/>
                  </a:lnTo>
                  <a:lnTo>
                    <a:pt x="4025" y="318233"/>
                  </a:lnTo>
                  <a:lnTo>
                    <a:pt x="15631" y="363869"/>
                  </a:lnTo>
                  <a:lnTo>
                    <a:pt x="34111" y="405891"/>
                  </a:lnTo>
                  <a:lnTo>
                    <a:pt x="58760" y="443540"/>
                  </a:lnTo>
                  <a:lnTo>
                    <a:pt x="88872" y="476052"/>
                  </a:lnTo>
                  <a:lnTo>
                    <a:pt x="123741" y="502665"/>
                  </a:lnTo>
                  <a:lnTo>
                    <a:pt x="162661" y="522619"/>
                  </a:lnTo>
                  <a:lnTo>
                    <a:pt x="204928" y="535149"/>
                  </a:lnTo>
                  <a:lnTo>
                    <a:pt x="249834" y="539495"/>
                  </a:lnTo>
                  <a:lnTo>
                    <a:pt x="1303147" y="539495"/>
                  </a:lnTo>
                  <a:lnTo>
                    <a:pt x="1348038" y="535149"/>
                  </a:lnTo>
                  <a:lnTo>
                    <a:pt x="1390295" y="522619"/>
                  </a:lnTo>
                  <a:lnTo>
                    <a:pt x="1429210" y="502666"/>
                  </a:lnTo>
                  <a:lnTo>
                    <a:pt x="1464077" y="476052"/>
                  </a:lnTo>
                  <a:lnTo>
                    <a:pt x="1494189" y="443540"/>
                  </a:lnTo>
                  <a:lnTo>
                    <a:pt x="1518840" y="405892"/>
                  </a:lnTo>
                  <a:lnTo>
                    <a:pt x="1537322" y="363869"/>
                  </a:lnTo>
                  <a:lnTo>
                    <a:pt x="1548929" y="318233"/>
                  </a:lnTo>
                  <a:lnTo>
                    <a:pt x="1552955" y="269747"/>
                  </a:lnTo>
                  <a:lnTo>
                    <a:pt x="1548929" y="221262"/>
                  </a:lnTo>
                  <a:lnTo>
                    <a:pt x="1537322" y="175626"/>
                  </a:lnTo>
                  <a:lnTo>
                    <a:pt x="1518840" y="133604"/>
                  </a:lnTo>
                  <a:lnTo>
                    <a:pt x="1494189" y="95955"/>
                  </a:lnTo>
                  <a:lnTo>
                    <a:pt x="1464077" y="63443"/>
                  </a:lnTo>
                  <a:lnTo>
                    <a:pt x="1429210" y="36830"/>
                  </a:lnTo>
                  <a:lnTo>
                    <a:pt x="1390295" y="16876"/>
                  </a:lnTo>
                  <a:lnTo>
                    <a:pt x="1348038" y="4346"/>
                  </a:lnTo>
                  <a:lnTo>
                    <a:pt x="1303147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00227" y="4155947"/>
              <a:ext cx="1553210" cy="539750"/>
            </a:xfrm>
            <a:custGeom>
              <a:avLst/>
              <a:gdLst/>
              <a:ahLst/>
              <a:cxnLst/>
              <a:rect l="l" t="t" r="r" b="b"/>
              <a:pathLst>
                <a:path w="1553210" h="539750">
                  <a:moveTo>
                    <a:pt x="249834" y="0"/>
                  </a:moveTo>
                  <a:lnTo>
                    <a:pt x="1303147" y="0"/>
                  </a:lnTo>
                  <a:lnTo>
                    <a:pt x="1348038" y="4346"/>
                  </a:lnTo>
                  <a:lnTo>
                    <a:pt x="1390295" y="16876"/>
                  </a:lnTo>
                  <a:lnTo>
                    <a:pt x="1429210" y="36830"/>
                  </a:lnTo>
                  <a:lnTo>
                    <a:pt x="1464077" y="63443"/>
                  </a:lnTo>
                  <a:lnTo>
                    <a:pt x="1494189" y="95955"/>
                  </a:lnTo>
                  <a:lnTo>
                    <a:pt x="1518840" y="133604"/>
                  </a:lnTo>
                  <a:lnTo>
                    <a:pt x="1537322" y="175626"/>
                  </a:lnTo>
                  <a:lnTo>
                    <a:pt x="1548929" y="221262"/>
                  </a:lnTo>
                  <a:lnTo>
                    <a:pt x="1552955" y="269747"/>
                  </a:lnTo>
                  <a:lnTo>
                    <a:pt x="1548929" y="318233"/>
                  </a:lnTo>
                  <a:lnTo>
                    <a:pt x="1537322" y="363869"/>
                  </a:lnTo>
                  <a:lnTo>
                    <a:pt x="1518840" y="405892"/>
                  </a:lnTo>
                  <a:lnTo>
                    <a:pt x="1494189" y="443540"/>
                  </a:lnTo>
                  <a:lnTo>
                    <a:pt x="1464077" y="476052"/>
                  </a:lnTo>
                  <a:lnTo>
                    <a:pt x="1429210" y="502666"/>
                  </a:lnTo>
                  <a:lnTo>
                    <a:pt x="1390295" y="522619"/>
                  </a:lnTo>
                  <a:lnTo>
                    <a:pt x="1348038" y="535149"/>
                  </a:lnTo>
                  <a:lnTo>
                    <a:pt x="1303147" y="539495"/>
                  </a:lnTo>
                  <a:lnTo>
                    <a:pt x="249834" y="539495"/>
                  </a:lnTo>
                  <a:lnTo>
                    <a:pt x="204928" y="535149"/>
                  </a:lnTo>
                  <a:lnTo>
                    <a:pt x="162661" y="522619"/>
                  </a:lnTo>
                  <a:lnTo>
                    <a:pt x="123741" y="502665"/>
                  </a:lnTo>
                  <a:lnTo>
                    <a:pt x="88872" y="476052"/>
                  </a:lnTo>
                  <a:lnTo>
                    <a:pt x="58760" y="443540"/>
                  </a:lnTo>
                  <a:lnTo>
                    <a:pt x="34111" y="405891"/>
                  </a:lnTo>
                  <a:lnTo>
                    <a:pt x="15631" y="363869"/>
                  </a:lnTo>
                  <a:lnTo>
                    <a:pt x="4025" y="318233"/>
                  </a:lnTo>
                  <a:lnTo>
                    <a:pt x="0" y="269747"/>
                  </a:lnTo>
                  <a:lnTo>
                    <a:pt x="4025" y="221262"/>
                  </a:lnTo>
                  <a:lnTo>
                    <a:pt x="15631" y="175626"/>
                  </a:lnTo>
                  <a:lnTo>
                    <a:pt x="34111" y="133604"/>
                  </a:lnTo>
                  <a:lnTo>
                    <a:pt x="58760" y="95955"/>
                  </a:lnTo>
                  <a:lnTo>
                    <a:pt x="88872" y="63443"/>
                  </a:lnTo>
                  <a:lnTo>
                    <a:pt x="123741" y="36830"/>
                  </a:lnTo>
                  <a:lnTo>
                    <a:pt x="162661" y="16876"/>
                  </a:lnTo>
                  <a:lnTo>
                    <a:pt x="204928" y="4346"/>
                  </a:lnTo>
                  <a:lnTo>
                    <a:pt x="249834" y="0"/>
                  </a:lnTo>
                  <a:close/>
                </a:path>
              </a:pathLst>
            </a:custGeom>
            <a:ln w="127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367690" y="4178046"/>
            <a:ext cx="1416050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209" algn="ctr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rlito"/>
                <a:cs typeface="Carlito"/>
              </a:rPr>
              <a:t>réceptionner,</a:t>
            </a:r>
            <a:r>
              <a:rPr sz="1000" dirty="0">
                <a:latin typeface="Carlito"/>
                <a:cs typeface="Carlito"/>
              </a:rPr>
              <a:t> </a:t>
            </a:r>
            <a:r>
              <a:rPr sz="1000" spc="-5" dirty="0">
                <a:latin typeface="Carlito"/>
                <a:cs typeface="Carlito"/>
              </a:rPr>
              <a:t>vérifier</a:t>
            </a:r>
            <a:endParaRPr sz="1000">
              <a:latin typeface="Carlito"/>
              <a:cs typeface="Carlito"/>
            </a:endParaRPr>
          </a:p>
          <a:p>
            <a:pPr marL="12700" marR="5080" algn="ctr">
              <a:lnSpc>
                <a:spcPct val="100000"/>
              </a:lnSpc>
            </a:pPr>
            <a:r>
              <a:rPr sz="1000" spc="-20" dirty="0">
                <a:latin typeface="Arial"/>
                <a:cs typeface="Arial"/>
              </a:rPr>
              <a:t>l’outillage, </a:t>
            </a:r>
            <a:r>
              <a:rPr sz="1000" spc="-40" dirty="0">
                <a:latin typeface="Arial"/>
                <a:cs typeface="Arial"/>
              </a:rPr>
              <a:t>la </a:t>
            </a:r>
            <a:r>
              <a:rPr sz="1000" spc="-35" dirty="0">
                <a:latin typeface="Arial"/>
                <a:cs typeface="Arial"/>
              </a:rPr>
              <a:t>livraison </a:t>
            </a:r>
            <a:r>
              <a:rPr sz="1000" spc="-50" dirty="0">
                <a:latin typeface="Arial"/>
                <a:cs typeface="Arial"/>
              </a:rPr>
              <a:t>de</a:t>
            </a:r>
            <a:r>
              <a:rPr sz="1000" spc="-180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la  </a:t>
            </a:r>
            <a:r>
              <a:rPr sz="1000" spc="-25" dirty="0">
                <a:latin typeface="Arial"/>
                <a:cs typeface="Arial"/>
              </a:rPr>
              <a:t>matière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d’œuvre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8765793" y="3981958"/>
            <a:ext cx="1517015" cy="483870"/>
            <a:chOff x="8765793" y="3981958"/>
            <a:chExt cx="1517015" cy="483870"/>
          </a:xfrm>
        </p:grpSpPr>
        <p:sp>
          <p:nvSpPr>
            <p:cNvPr id="30" name="object 30"/>
            <p:cNvSpPr/>
            <p:nvPr/>
          </p:nvSpPr>
          <p:spPr>
            <a:xfrm>
              <a:off x="8772143" y="3988308"/>
              <a:ext cx="1504315" cy="471170"/>
            </a:xfrm>
            <a:custGeom>
              <a:avLst/>
              <a:gdLst/>
              <a:ahLst/>
              <a:cxnLst/>
              <a:rect l="l" t="t" r="r" b="b"/>
              <a:pathLst>
                <a:path w="1504315" h="471170">
                  <a:moveTo>
                    <a:pt x="1262252" y="0"/>
                  </a:moveTo>
                  <a:lnTo>
                    <a:pt x="241934" y="0"/>
                  </a:lnTo>
                  <a:lnTo>
                    <a:pt x="193180" y="4783"/>
                  </a:lnTo>
                  <a:lnTo>
                    <a:pt x="147768" y="18502"/>
                  </a:lnTo>
                  <a:lnTo>
                    <a:pt x="106672" y="40210"/>
                  </a:lnTo>
                  <a:lnTo>
                    <a:pt x="70866" y="68961"/>
                  </a:lnTo>
                  <a:lnTo>
                    <a:pt x="41322" y="103807"/>
                  </a:lnTo>
                  <a:lnTo>
                    <a:pt x="19014" y="143803"/>
                  </a:lnTo>
                  <a:lnTo>
                    <a:pt x="4915" y="188002"/>
                  </a:lnTo>
                  <a:lnTo>
                    <a:pt x="0" y="235458"/>
                  </a:lnTo>
                  <a:lnTo>
                    <a:pt x="4915" y="282913"/>
                  </a:lnTo>
                  <a:lnTo>
                    <a:pt x="19014" y="327112"/>
                  </a:lnTo>
                  <a:lnTo>
                    <a:pt x="41322" y="367108"/>
                  </a:lnTo>
                  <a:lnTo>
                    <a:pt x="70866" y="401955"/>
                  </a:lnTo>
                  <a:lnTo>
                    <a:pt x="106672" y="430705"/>
                  </a:lnTo>
                  <a:lnTo>
                    <a:pt x="147768" y="452413"/>
                  </a:lnTo>
                  <a:lnTo>
                    <a:pt x="193180" y="466132"/>
                  </a:lnTo>
                  <a:lnTo>
                    <a:pt x="241934" y="470916"/>
                  </a:lnTo>
                  <a:lnTo>
                    <a:pt x="1262252" y="470916"/>
                  </a:lnTo>
                  <a:lnTo>
                    <a:pt x="1311007" y="466132"/>
                  </a:lnTo>
                  <a:lnTo>
                    <a:pt x="1356419" y="452413"/>
                  </a:lnTo>
                  <a:lnTo>
                    <a:pt x="1397515" y="430705"/>
                  </a:lnTo>
                  <a:lnTo>
                    <a:pt x="1433321" y="401955"/>
                  </a:lnTo>
                  <a:lnTo>
                    <a:pt x="1462865" y="367108"/>
                  </a:lnTo>
                  <a:lnTo>
                    <a:pt x="1485173" y="327112"/>
                  </a:lnTo>
                  <a:lnTo>
                    <a:pt x="1499272" y="282913"/>
                  </a:lnTo>
                  <a:lnTo>
                    <a:pt x="1504187" y="235458"/>
                  </a:lnTo>
                  <a:lnTo>
                    <a:pt x="1499272" y="188002"/>
                  </a:lnTo>
                  <a:lnTo>
                    <a:pt x="1485173" y="143803"/>
                  </a:lnTo>
                  <a:lnTo>
                    <a:pt x="1462865" y="103807"/>
                  </a:lnTo>
                  <a:lnTo>
                    <a:pt x="1433321" y="68961"/>
                  </a:lnTo>
                  <a:lnTo>
                    <a:pt x="1397515" y="40210"/>
                  </a:lnTo>
                  <a:lnTo>
                    <a:pt x="1356419" y="18502"/>
                  </a:lnTo>
                  <a:lnTo>
                    <a:pt x="1311007" y="4783"/>
                  </a:lnTo>
                  <a:lnTo>
                    <a:pt x="1262252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8772143" y="3988308"/>
              <a:ext cx="1504315" cy="471170"/>
            </a:xfrm>
            <a:custGeom>
              <a:avLst/>
              <a:gdLst/>
              <a:ahLst/>
              <a:cxnLst/>
              <a:rect l="l" t="t" r="r" b="b"/>
              <a:pathLst>
                <a:path w="1504315" h="471170">
                  <a:moveTo>
                    <a:pt x="241934" y="0"/>
                  </a:moveTo>
                  <a:lnTo>
                    <a:pt x="1262252" y="0"/>
                  </a:lnTo>
                  <a:lnTo>
                    <a:pt x="1311007" y="4783"/>
                  </a:lnTo>
                  <a:lnTo>
                    <a:pt x="1356419" y="18502"/>
                  </a:lnTo>
                  <a:lnTo>
                    <a:pt x="1397515" y="40210"/>
                  </a:lnTo>
                  <a:lnTo>
                    <a:pt x="1433321" y="68961"/>
                  </a:lnTo>
                  <a:lnTo>
                    <a:pt x="1462865" y="103807"/>
                  </a:lnTo>
                  <a:lnTo>
                    <a:pt x="1485173" y="143803"/>
                  </a:lnTo>
                  <a:lnTo>
                    <a:pt x="1499272" y="188002"/>
                  </a:lnTo>
                  <a:lnTo>
                    <a:pt x="1504187" y="235458"/>
                  </a:lnTo>
                  <a:lnTo>
                    <a:pt x="1499272" y="282913"/>
                  </a:lnTo>
                  <a:lnTo>
                    <a:pt x="1485173" y="327112"/>
                  </a:lnTo>
                  <a:lnTo>
                    <a:pt x="1462865" y="367108"/>
                  </a:lnTo>
                  <a:lnTo>
                    <a:pt x="1433321" y="401955"/>
                  </a:lnTo>
                  <a:lnTo>
                    <a:pt x="1397515" y="430705"/>
                  </a:lnTo>
                  <a:lnTo>
                    <a:pt x="1356419" y="452413"/>
                  </a:lnTo>
                  <a:lnTo>
                    <a:pt x="1311007" y="466132"/>
                  </a:lnTo>
                  <a:lnTo>
                    <a:pt x="1262252" y="470916"/>
                  </a:lnTo>
                  <a:lnTo>
                    <a:pt x="241934" y="470916"/>
                  </a:lnTo>
                  <a:lnTo>
                    <a:pt x="193180" y="466132"/>
                  </a:lnTo>
                  <a:lnTo>
                    <a:pt x="147768" y="452413"/>
                  </a:lnTo>
                  <a:lnTo>
                    <a:pt x="106672" y="430705"/>
                  </a:lnTo>
                  <a:lnTo>
                    <a:pt x="70866" y="401955"/>
                  </a:lnTo>
                  <a:lnTo>
                    <a:pt x="41322" y="367108"/>
                  </a:lnTo>
                  <a:lnTo>
                    <a:pt x="19014" y="327112"/>
                  </a:lnTo>
                  <a:lnTo>
                    <a:pt x="4915" y="282913"/>
                  </a:lnTo>
                  <a:lnTo>
                    <a:pt x="0" y="235458"/>
                  </a:lnTo>
                  <a:lnTo>
                    <a:pt x="4915" y="188002"/>
                  </a:lnTo>
                  <a:lnTo>
                    <a:pt x="19014" y="143803"/>
                  </a:lnTo>
                  <a:lnTo>
                    <a:pt x="41322" y="103807"/>
                  </a:lnTo>
                  <a:lnTo>
                    <a:pt x="70866" y="68961"/>
                  </a:lnTo>
                  <a:lnTo>
                    <a:pt x="106672" y="40210"/>
                  </a:lnTo>
                  <a:lnTo>
                    <a:pt x="147768" y="18502"/>
                  </a:lnTo>
                  <a:lnTo>
                    <a:pt x="193180" y="4783"/>
                  </a:lnTo>
                  <a:lnTo>
                    <a:pt x="241934" y="0"/>
                  </a:lnTo>
                  <a:close/>
                </a:path>
              </a:pathLst>
            </a:custGeom>
            <a:ln w="127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8881998" y="4051553"/>
            <a:ext cx="131635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4970" marR="5080" indent="-382905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rlito"/>
                <a:cs typeface="Carlito"/>
              </a:rPr>
              <a:t>interpréter les grandeurs  </a:t>
            </a:r>
            <a:r>
              <a:rPr sz="1000" spc="-10" dirty="0">
                <a:latin typeface="Carlito"/>
                <a:cs typeface="Carlito"/>
              </a:rPr>
              <a:t>mesurées</a:t>
            </a:r>
            <a:endParaRPr sz="1000">
              <a:latin typeface="Carlito"/>
              <a:cs typeface="Carlito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4068826" y="4849114"/>
            <a:ext cx="1482090" cy="403225"/>
            <a:chOff x="4068826" y="4849114"/>
            <a:chExt cx="1482090" cy="403225"/>
          </a:xfrm>
        </p:grpSpPr>
        <p:sp>
          <p:nvSpPr>
            <p:cNvPr id="34" name="object 34"/>
            <p:cNvSpPr/>
            <p:nvPr/>
          </p:nvSpPr>
          <p:spPr>
            <a:xfrm>
              <a:off x="4075176" y="4855464"/>
              <a:ext cx="1469390" cy="390525"/>
            </a:xfrm>
            <a:custGeom>
              <a:avLst/>
              <a:gdLst/>
              <a:ahLst/>
              <a:cxnLst/>
              <a:rect l="l" t="t" r="r" b="b"/>
              <a:pathLst>
                <a:path w="1469389" h="390525">
                  <a:moveTo>
                    <a:pt x="1232789" y="0"/>
                  </a:moveTo>
                  <a:lnTo>
                    <a:pt x="236347" y="0"/>
                  </a:lnTo>
                  <a:lnTo>
                    <a:pt x="182146" y="5154"/>
                  </a:lnTo>
                  <a:lnTo>
                    <a:pt x="132396" y="19834"/>
                  </a:lnTo>
                  <a:lnTo>
                    <a:pt x="88513" y="42867"/>
                  </a:lnTo>
                  <a:lnTo>
                    <a:pt x="51914" y="73080"/>
                  </a:lnTo>
                  <a:lnTo>
                    <a:pt x="24018" y="109301"/>
                  </a:lnTo>
                  <a:lnTo>
                    <a:pt x="6240" y="150356"/>
                  </a:lnTo>
                  <a:lnTo>
                    <a:pt x="0" y="195072"/>
                  </a:lnTo>
                  <a:lnTo>
                    <a:pt x="6240" y="239787"/>
                  </a:lnTo>
                  <a:lnTo>
                    <a:pt x="24018" y="280842"/>
                  </a:lnTo>
                  <a:lnTo>
                    <a:pt x="51914" y="317063"/>
                  </a:lnTo>
                  <a:lnTo>
                    <a:pt x="88513" y="347276"/>
                  </a:lnTo>
                  <a:lnTo>
                    <a:pt x="132396" y="370309"/>
                  </a:lnTo>
                  <a:lnTo>
                    <a:pt x="182146" y="384989"/>
                  </a:lnTo>
                  <a:lnTo>
                    <a:pt x="236347" y="390144"/>
                  </a:lnTo>
                  <a:lnTo>
                    <a:pt x="1232789" y="390144"/>
                  </a:lnTo>
                  <a:lnTo>
                    <a:pt x="1286989" y="384989"/>
                  </a:lnTo>
                  <a:lnTo>
                    <a:pt x="1336739" y="370309"/>
                  </a:lnTo>
                  <a:lnTo>
                    <a:pt x="1380622" y="347276"/>
                  </a:lnTo>
                  <a:lnTo>
                    <a:pt x="1417221" y="317063"/>
                  </a:lnTo>
                  <a:lnTo>
                    <a:pt x="1445117" y="280842"/>
                  </a:lnTo>
                  <a:lnTo>
                    <a:pt x="1462895" y="239787"/>
                  </a:lnTo>
                  <a:lnTo>
                    <a:pt x="1469136" y="195072"/>
                  </a:lnTo>
                  <a:lnTo>
                    <a:pt x="1462895" y="150356"/>
                  </a:lnTo>
                  <a:lnTo>
                    <a:pt x="1445117" y="109301"/>
                  </a:lnTo>
                  <a:lnTo>
                    <a:pt x="1417221" y="73080"/>
                  </a:lnTo>
                  <a:lnTo>
                    <a:pt x="1380622" y="42867"/>
                  </a:lnTo>
                  <a:lnTo>
                    <a:pt x="1336739" y="19834"/>
                  </a:lnTo>
                  <a:lnTo>
                    <a:pt x="1286989" y="5154"/>
                  </a:lnTo>
                  <a:lnTo>
                    <a:pt x="1232789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075176" y="4855464"/>
              <a:ext cx="1469390" cy="390525"/>
            </a:xfrm>
            <a:custGeom>
              <a:avLst/>
              <a:gdLst/>
              <a:ahLst/>
              <a:cxnLst/>
              <a:rect l="l" t="t" r="r" b="b"/>
              <a:pathLst>
                <a:path w="1469389" h="390525">
                  <a:moveTo>
                    <a:pt x="236347" y="0"/>
                  </a:moveTo>
                  <a:lnTo>
                    <a:pt x="1232789" y="0"/>
                  </a:lnTo>
                  <a:lnTo>
                    <a:pt x="1286989" y="5154"/>
                  </a:lnTo>
                  <a:lnTo>
                    <a:pt x="1336739" y="19834"/>
                  </a:lnTo>
                  <a:lnTo>
                    <a:pt x="1380622" y="42867"/>
                  </a:lnTo>
                  <a:lnTo>
                    <a:pt x="1417221" y="73080"/>
                  </a:lnTo>
                  <a:lnTo>
                    <a:pt x="1445117" y="109301"/>
                  </a:lnTo>
                  <a:lnTo>
                    <a:pt x="1462895" y="150356"/>
                  </a:lnTo>
                  <a:lnTo>
                    <a:pt x="1469136" y="195072"/>
                  </a:lnTo>
                  <a:lnTo>
                    <a:pt x="1462895" y="239787"/>
                  </a:lnTo>
                  <a:lnTo>
                    <a:pt x="1445117" y="280842"/>
                  </a:lnTo>
                  <a:lnTo>
                    <a:pt x="1417221" y="317063"/>
                  </a:lnTo>
                  <a:lnTo>
                    <a:pt x="1380622" y="347276"/>
                  </a:lnTo>
                  <a:lnTo>
                    <a:pt x="1336739" y="370309"/>
                  </a:lnTo>
                  <a:lnTo>
                    <a:pt x="1286989" y="384989"/>
                  </a:lnTo>
                  <a:lnTo>
                    <a:pt x="1232789" y="390144"/>
                  </a:lnTo>
                  <a:lnTo>
                    <a:pt x="236347" y="390144"/>
                  </a:lnTo>
                  <a:lnTo>
                    <a:pt x="182146" y="384989"/>
                  </a:lnTo>
                  <a:lnTo>
                    <a:pt x="132396" y="370309"/>
                  </a:lnTo>
                  <a:lnTo>
                    <a:pt x="88513" y="347276"/>
                  </a:lnTo>
                  <a:lnTo>
                    <a:pt x="51914" y="317063"/>
                  </a:lnTo>
                  <a:lnTo>
                    <a:pt x="24018" y="280842"/>
                  </a:lnTo>
                  <a:lnTo>
                    <a:pt x="6240" y="239787"/>
                  </a:lnTo>
                  <a:lnTo>
                    <a:pt x="0" y="195072"/>
                  </a:lnTo>
                  <a:lnTo>
                    <a:pt x="6240" y="150356"/>
                  </a:lnTo>
                  <a:lnTo>
                    <a:pt x="24018" y="109301"/>
                  </a:lnTo>
                  <a:lnTo>
                    <a:pt x="51914" y="73080"/>
                  </a:lnTo>
                  <a:lnTo>
                    <a:pt x="88513" y="42867"/>
                  </a:lnTo>
                  <a:lnTo>
                    <a:pt x="132396" y="19834"/>
                  </a:lnTo>
                  <a:lnTo>
                    <a:pt x="182146" y="5154"/>
                  </a:lnTo>
                  <a:lnTo>
                    <a:pt x="236347" y="0"/>
                  </a:lnTo>
                  <a:close/>
                </a:path>
              </a:pathLst>
            </a:custGeom>
            <a:ln w="127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4260850" y="4878704"/>
            <a:ext cx="109664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0645" marR="5080" indent="-6858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rlito"/>
                <a:cs typeface="Carlito"/>
              </a:rPr>
              <a:t>façonner, réaliser</a:t>
            </a:r>
            <a:r>
              <a:rPr sz="1000" spc="-55" dirty="0">
                <a:latin typeface="Carlito"/>
                <a:cs typeface="Carlito"/>
              </a:rPr>
              <a:t> </a:t>
            </a:r>
            <a:r>
              <a:rPr sz="1000" spc="-5" dirty="0">
                <a:latin typeface="Carlito"/>
                <a:cs typeface="Carlito"/>
              </a:rPr>
              <a:t>les  réseaux</a:t>
            </a:r>
            <a:r>
              <a:rPr sz="1000" spc="-15" dirty="0">
                <a:latin typeface="Carlito"/>
                <a:cs typeface="Carlito"/>
              </a:rPr>
              <a:t> </a:t>
            </a:r>
            <a:r>
              <a:rPr sz="1000" spc="-5" dirty="0">
                <a:latin typeface="Carlito"/>
                <a:cs typeface="Carlito"/>
              </a:rPr>
              <a:t>fluidiques</a:t>
            </a:r>
            <a:endParaRPr sz="1000">
              <a:latin typeface="Carlito"/>
              <a:cs typeface="Carlito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6853173" y="4721097"/>
            <a:ext cx="2038350" cy="594995"/>
            <a:chOff x="6853173" y="4721097"/>
            <a:chExt cx="2038350" cy="594995"/>
          </a:xfrm>
        </p:grpSpPr>
        <p:sp>
          <p:nvSpPr>
            <p:cNvPr id="38" name="object 38"/>
            <p:cNvSpPr/>
            <p:nvPr/>
          </p:nvSpPr>
          <p:spPr>
            <a:xfrm>
              <a:off x="6859523" y="4727447"/>
              <a:ext cx="2025650" cy="582295"/>
            </a:xfrm>
            <a:custGeom>
              <a:avLst/>
              <a:gdLst/>
              <a:ahLst/>
              <a:cxnLst/>
              <a:rect l="l" t="t" r="r" b="b"/>
              <a:pathLst>
                <a:path w="2025650" h="582295">
                  <a:moveTo>
                    <a:pt x="1699514" y="0"/>
                  </a:moveTo>
                  <a:lnTo>
                    <a:pt x="325881" y="0"/>
                  </a:lnTo>
                  <a:lnTo>
                    <a:pt x="277730" y="3155"/>
                  </a:lnTo>
                  <a:lnTo>
                    <a:pt x="231770" y="12322"/>
                  </a:lnTo>
                  <a:lnTo>
                    <a:pt x="188507" y="27050"/>
                  </a:lnTo>
                  <a:lnTo>
                    <a:pt x="148444" y="46890"/>
                  </a:lnTo>
                  <a:lnTo>
                    <a:pt x="112087" y="71390"/>
                  </a:lnTo>
                  <a:lnTo>
                    <a:pt x="79940" y="100103"/>
                  </a:lnTo>
                  <a:lnTo>
                    <a:pt x="52506" y="132576"/>
                  </a:lnTo>
                  <a:lnTo>
                    <a:pt x="30291" y="168361"/>
                  </a:lnTo>
                  <a:lnTo>
                    <a:pt x="13799" y="207007"/>
                  </a:lnTo>
                  <a:lnTo>
                    <a:pt x="3533" y="248065"/>
                  </a:lnTo>
                  <a:lnTo>
                    <a:pt x="0" y="291083"/>
                  </a:lnTo>
                  <a:lnTo>
                    <a:pt x="3533" y="334102"/>
                  </a:lnTo>
                  <a:lnTo>
                    <a:pt x="13799" y="375160"/>
                  </a:lnTo>
                  <a:lnTo>
                    <a:pt x="30291" y="413806"/>
                  </a:lnTo>
                  <a:lnTo>
                    <a:pt x="52506" y="449591"/>
                  </a:lnTo>
                  <a:lnTo>
                    <a:pt x="79940" y="482064"/>
                  </a:lnTo>
                  <a:lnTo>
                    <a:pt x="112087" y="510777"/>
                  </a:lnTo>
                  <a:lnTo>
                    <a:pt x="148444" y="535277"/>
                  </a:lnTo>
                  <a:lnTo>
                    <a:pt x="188507" y="555117"/>
                  </a:lnTo>
                  <a:lnTo>
                    <a:pt x="231770" y="569845"/>
                  </a:lnTo>
                  <a:lnTo>
                    <a:pt x="277730" y="579012"/>
                  </a:lnTo>
                  <a:lnTo>
                    <a:pt x="325881" y="582167"/>
                  </a:lnTo>
                  <a:lnTo>
                    <a:pt x="1699514" y="582167"/>
                  </a:lnTo>
                  <a:lnTo>
                    <a:pt x="1747665" y="579012"/>
                  </a:lnTo>
                  <a:lnTo>
                    <a:pt x="1793625" y="569845"/>
                  </a:lnTo>
                  <a:lnTo>
                    <a:pt x="1836888" y="555117"/>
                  </a:lnTo>
                  <a:lnTo>
                    <a:pt x="1876951" y="535277"/>
                  </a:lnTo>
                  <a:lnTo>
                    <a:pt x="1913308" y="510777"/>
                  </a:lnTo>
                  <a:lnTo>
                    <a:pt x="1945455" y="482064"/>
                  </a:lnTo>
                  <a:lnTo>
                    <a:pt x="1972889" y="449591"/>
                  </a:lnTo>
                  <a:lnTo>
                    <a:pt x="1995104" y="413806"/>
                  </a:lnTo>
                  <a:lnTo>
                    <a:pt x="2011596" y="375160"/>
                  </a:lnTo>
                  <a:lnTo>
                    <a:pt x="2021862" y="334102"/>
                  </a:lnTo>
                  <a:lnTo>
                    <a:pt x="2025396" y="291083"/>
                  </a:lnTo>
                  <a:lnTo>
                    <a:pt x="2021862" y="248065"/>
                  </a:lnTo>
                  <a:lnTo>
                    <a:pt x="2011596" y="207007"/>
                  </a:lnTo>
                  <a:lnTo>
                    <a:pt x="1995104" y="168361"/>
                  </a:lnTo>
                  <a:lnTo>
                    <a:pt x="1972889" y="132576"/>
                  </a:lnTo>
                  <a:lnTo>
                    <a:pt x="1945455" y="100103"/>
                  </a:lnTo>
                  <a:lnTo>
                    <a:pt x="1913308" y="71390"/>
                  </a:lnTo>
                  <a:lnTo>
                    <a:pt x="1876951" y="46890"/>
                  </a:lnTo>
                  <a:lnTo>
                    <a:pt x="1836888" y="27050"/>
                  </a:lnTo>
                  <a:lnTo>
                    <a:pt x="1793625" y="12322"/>
                  </a:lnTo>
                  <a:lnTo>
                    <a:pt x="1747665" y="3155"/>
                  </a:lnTo>
                  <a:lnTo>
                    <a:pt x="1699514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859523" y="4727447"/>
              <a:ext cx="2025650" cy="582295"/>
            </a:xfrm>
            <a:custGeom>
              <a:avLst/>
              <a:gdLst/>
              <a:ahLst/>
              <a:cxnLst/>
              <a:rect l="l" t="t" r="r" b="b"/>
              <a:pathLst>
                <a:path w="2025650" h="582295">
                  <a:moveTo>
                    <a:pt x="325881" y="0"/>
                  </a:moveTo>
                  <a:lnTo>
                    <a:pt x="1699514" y="0"/>
                  </a:lnTo>
                  <a:lnTo>
                    <a:pt x="1747665" y="3155"/>
                  </a:lnTo>
                  <a:lnTo>
                    <a:pt x="1793625" y="12322"/>
                  </a:lnTo>
                  <a:lnTo>
                    <a:pt x="1836888" y="27050"/>
                  </a:lnTo>
                  <a:lnTo>
                    <a:pt x="1876951" y="46890"/>
                  </a:lnTo>
                  <a:lnTo>
                    <a:pt x="1913308" y="71390"/>
                  </a:lnTo>
                  <a:lnTo>
                    <a:pt x="1945455" y="100103"/>
                  </a:lnTo>
                  <a:lnTo>
                    <a:pt x="1972889" y="132576"/>
                  </a:lnTo>
                  <a:lnTo>
                    <a:pt x="1995104" y="168361"/>
                  </a:lnTo>
                  <a:lnTo>
                    <a:pt x="2011596" y="207007"/>
                  </a:lnTo>
                  <a:lnTo>
                    <a:pt x="2021862" y="248065"/>
                  </a:lnTo>
                  <a:lnTo>
                    <a:pt x="2025396" y="291083"/>
                  </a:lnTo>
                  <a:lnTo>
                    <a:pt x="2021862" y="334102"/>
                  </a:lnTo>
                  <a:lnTo>
                    <a:pt x="2011596" y="375160"/>
                  </a:lnTo>
                  <a:lnTo>
                    <a:pt x="1995104" y="413806"/>
                  </a:lnTo>
                  <a:lnTo>
                    <a:pt x="1972889" y="449591"/>
                  </a:lnTo>
                  <a:lnTo>
                    <a:pt x="1945455" y="482064"/>
                  </a:lnTo>
                  <a:lnTo>
                    <a:pt x="1913308" y="510777"/>
                  </a:lnTo>
                  <a:lnTo>
                    <a:pt x="1876951" y="535277"/>
                  </a:lnTo>
                  <a:lnTo>
                    <a:pt x="1836888" y="555117"/>
                  </a:lnTo>
                  <a:lnTo>
                    <a:pt x="1793625" y="569845"/>
                  </a:lnTo>
                  <a:lnTo>
                    <a:pt x="1747665" y="579012"/>
                  </a:lnTo>
                  <a:lnTo>
                    <a:pt x="1699514" y="582167"/>
                  </a:lnTo>
                  <a:lnTo>
                    <a:pt x="325881" y="582167"/>
                  </a:lnTo>
                  <a:lnTo>
                    <a:pt x="277730" y="579012"/>
                  </a:lnTo>
                  <a:lnTo>
                    <a:pt x="231770" y="569845"/>
                  </a:lnTo>
                  <a:lnTo>
                    <a:pt x="188507" y="555117"/>
                  </a:lnTo>
                  <a:lnTo>
                    <a:pt x="148444" y="535277"/>
                  </a:lnTo>
                  <a:lnTo>
                    <a:pt x="112087" y="510777"/>
                  </a:lnTo>
                  <a:lnTo>
                    <a:pt x="79940" y="482064"/>
                  </a:lnTo>
                  <a:lnTo>
                    <a:pt x="52506" y="449591"/>
                  </a:lnTo>
                  <a:lnTo>
                    <a:pt x="30291" y="413806"/>
                  </a:lnTo>
                  <a:lnTo>
                    <a:pt x="13799" y="375160"/>
                  </a:lnTo>
                  <a:lnTo>
                    <a:pt x="3533" y="334102"/>
                  </a:lnTo>
                  <a:lnTo>
                    <a:pt x="0" y="291083"/>
                  </a:lnTo>
                  <a:lnTo>
                    <a:pt x="3533" y="248065"/>
                  </a:lnTo>
                  <a:lnTo>
                    <a:pt x="13799" y="207007"/>
                  </a:lnTo>
                  <a:lnTo>
                    <a:pt x="30291" y="168361"/>
                  </a:lnTo>
                  <a:lnTo>
                    <a:pt x="52506" y="132576"/>
                  </a:lnTo>
                  <a:lnTo>
                    <a:pt x="79940" y="100103"/>
                  </a:lnTo>
                  <a:lnTo>
                    <a:pt x="112087" y="71390"/>
                  </a:lnTo>
                  <a:lnTo>
                    <a:pt x="148444" y="46890"/>
                  </a:lnTo>
                  <a:lnTo>
                    <a:pt x="188507" y="27050"/>
                  </a:lnTo>
                  <a:lnTo>
                    <a:pt x="231770" y="12322"/>
                  </a:lnTo>
                  <a:lnTo>
                    <a:pt x="277730" y="3155"/>
                  </a:lnTo>
                  <a:lnTo>
                    <a:pt x="325881" y="0"/>
                  </a:lnTo>
                  <a:close/>
                </a:path>
              </a:pathLst>
            </a:custGeom>
            <a:ln w="127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7211948" y="4847082"/>
            <a:ext cx="132080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7160" marR="5080" indent="-125095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rlito"/>
                <a:cs typeface="Carlito"/>
              </a:rPr>
              <a:t>réaliser des </a:t>
            </a:r>
            <a:r>
              <a:rPr sz="1000" spc="-10" dirty="0">
                <a:latin typeface="Carlito"/>
                <a:cs typeface="Carlito"/>
              </a:rPr>
              <a:t>mesures, </a:t>
            </a:r>
            <a:r>
              <a:rPr sz="1000" spc="-5" dirty="0">
                <a:latin typeface="Carlito"/>
                <a:cs typeface="Carlito"/>
              </a:rPr>
              <a:t>des  contrôles, des</a:t>
            </a:r>
            <a:r>
              <a:rPr sz="1000" spc="-25" dirty="0">
                <a:latin typeface="Carlito"/>
                <a:cs typeface="Carlito"/>
              </a:rPr>
              <a:t> </a:t>
            </a:r>
            <a:r>
              <a:rPr sz="1000" spc="-10" dirty="0">
                <a:latin typeface="Carlito"/>
                <a:cs typeface="Carlito"/>
              </a:rPr>
              <a:t>essais</a:t>
            </a:r>
            <a:endParaRPr sz="1000">
              <a:latin typeface="Carlito"/>
              <a:cs typeface="Carlito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8971533" y="4498594"/>
            <a:ext cx="2850515" cy="662305"/>
            <a:chOff x="8971533" y="4498594"/>
            <a:chExt cx="2850515" cy="662305"/>
          </a:xfrm>
        </p:grpSpPr>
        <p:sp>
          <p:nvSpPr>
            <p:cNvPr id="42" name="object 42"/>
            <p:cNvSpPr/>
            <p:nvPr/>
          </p:nvSpPr>
          <p:spPr>
            <a:xfrm>
              <a:off x="8977883" y="4504944"/>
              <a:ext cx="2837815" cy="649605"/>
            </a:xfrm>
            <a:custGeom>
              <a:avLst/>
              <a:gdLst/>
              <a:ahLst/>
              <a:cxnLst/>
              <a:rect l="l" t="t" r="r" b="b"/>
              <a:pathLst>
                <a:path w="2837815" h="649604">
                  <a:moveTo>
                    <a:pt x="2381123" y="0"/>
                  </a:moveTo>
                  <a:lnTo>
                    <a:pt x="456565" y="0"/>
                  </a:lnTo>
                  <a:lnTo>
                    <a:pt x="399281" y="2528"/>
                  </a:lnTo>
                  <a:lnTo>
                    <a:pt x="344124" y="9911"/>
                  </a:lnTo>
                  <a:lnTo>
                    <a:pt x="291521" y="21844"/>
                  </a:lnTo>
                  <a:lnTo>
                    <a:pt x="241901" y="38024"/>
                  </a:lnTo>
                  <a:lnTo>
                    <a:pt x="195689" y="58147"/>
                  </a:lnTo>
                  <a:lnTo>
                    <a:pt x="153314" y="81908"/>
                  </a:lnTo>
                  <a:lnTo>
                    <a:pt x="115203" y="109005"/>
                  </a:lnTo>
                  <a:lnTo>
                    <a:pt x="81782" y="139134"/>
                  </a:lnTo>
                  <a:lnTo>
                    <a:pt x="53480" y="171990"/>
                  </a:lnTo>
                  <a:lnTo>
                    <a:pt x="30723" y="207269"/>
                  </a:lnTo>
                  <a:lnTo>
                    <a:pt x="13939" y="244668"/>
                  </a:lnTo>
                  <a:lnTo>
                    <a:pt x="3556" y="283884"/>
                  </a:lnTo>
                  <a:lnTo>
                    <a:pt x="0" y="324611"/>
                  </a:lnTo>
                  <a:lnTo>
                    <a:pt x="3556" y="365339"/>
                  </a:lnTo>
                  <a:lnTo>
                    <a:pt x="13939" y="404555"/>
                  </a:lnTo>
                  <a:lnTo>
                    <a:pt x="30723" y="441954"/>
                  </a:lnTo>
                  <a:lnTo>
                    <a:pt x="53480" y="477233"/>
                  </a:lnTo>
                  <a:lnTo>
                    <a:pt x="81782" y="510089"/>
                  </a:lnTo>
                  <a:lnTo>
                    <a:pt x="115203" y="540218"/>
                  </a:lnTo>
                  <a:lnTo>
                    <a:pt x="153314" y="567315"/>
                  </a:lnTo>
                  <a:lnTo>
                    <a:pt x="195689" y="591076"/>
                  </a:lnTo>
                  <a:lnTo>
                    <a:pt x="241901" y="611199"/>
                  </a:lnTo>
                  <a:lnTo>
                    <a:pt x="291521" y="627379"/>
                  </a:lnTo>
                  <a:lnTo>
                    <a:pt x="344124" y="639312"/>
                  </a:lnTo>
                  <a:lnTo>
                    <a:pt x="399281" y="646695"/>
                  </a:lnTo>
                  <a:lnTo>
                    <a:pt x="456565" y="649223"/>
                  </a:lnTo>
                  <a:lnTo>
                    <a:pt x="2381123" y="649223"/>
                  </a:lnTo>
                  <a:lnTo>
                    <a:pt x="2438406" y="646695"/>
                  </a:lnTo>
                  <a:lnTo>
                    <a:pt x="2493563" y="639312"/>
                  </a:lnTo>
                  <a:lnTo>
                    <a:pt x="2546166" y="627379"/>
                  </a:lnTo>
                  <a:lnTo>
                    <a:pt x="2595786" y="611199"/>
                  </a:lnTo>
                  <a:lnTo>
                    <a:pt x="2641998" y="591076"/>
                  </a:lnTo>
                  <a:lnTo>
                    <a:pt x="2684373" y="567315"/>
                  </a:lnTo>
                  <a:lnTo>
                    <a:pt x="2722484" y="540218"/>
                  </a:lnTo>
                  <a:lnTo>
                    <a:pt x="2755905" y="510089"/>
                  </a:lnTo>
                  <a:lnTo>
                    <a:pt x="2784207" y="477233"/>
                  </a:lnTo>
                  <a:lnTo>
                    <a:pt x="2806964" y="441954"/>
                  </a:lnTo>
                  <a:lnTo>
                    <a:pt x="2823748" y="404555"/>
                  </a:lnTo>
                  <a:lnTo>
                    <a:pt x="2834131" y="365339"/>
                  </a:lnTo>
                  <a:lnTo>
                    <a:pt x="2837688" y="324611"/>
                  </a:lnTo>
                  <a:lnTo>
                    <a:pt x="2834131" y="283884"/>
                  </a:lnTo>
                  <a:lnTo>
                    <a:pt x="2823748" y="244668"/>
                  </a:lnTo>
                  <a:lnTo>
                    <a:pt x="2806964" y="207269"/>
                  </a:lnTo>
                  <a:lnTo>
                    <a:pt x="2784207" y="171990"/>
                  </a:lnTo>
                  <a:lnTo>
                    <a:pt x="2755905" y="139134"/>
                  </a:lnTo>
                  <a:lnTo>
                    <a:pt x="2722484" y="109005"/>
                  </a:lnTo>
                  <a:lnTo>
                    <a:pt x="2684373" y="81908"/>
                  </a:lnTo>
                  <a:lnTo>
                    <a:pt x="2641998" y="58147"/>
                  </a:lnTo>
                  <a:lnTo>
                    <a:pt x="2595786" y="38024"/>
                  </a:lnTo>
                  <a:lnTo>
                    <a:pt x="2546166" y="21844"/>
                  </a:lnTo>
                  <a:lnTo>
                    <a:pt x="2493563" y="9911"/>
                  </a:lnTo>
                  <a:lnTo>
                    <a:pt x="2438406" y="2528"/>
                  </a:lnTo>
                  <a:lnTo>
                    <a:pt x="2381123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8977883" y="4504944"/>
              <a:ext cx="2837815" cy="649605"/>
            </a:xfrm>
            <a:custGeom>
              <a:avLst/>
              <a:gdLst/>
              <a:ahLst/>
              <a:cxnLst/>
              <a:rect l="l" t="t" r="r" b="b"/>
              <a:pathLst>
                <a:path w="2837815" h="649604">
                  <a:moveTo>
                    <a:pt x="456565" y="0"/>
                  </a:moveTo>
                  <a:lnTo>
                    <a:pt x="2381123" y="0"/>
                  </a:lnTo>
                  <a:lnTo>
                    <a:pt x="2438406" y="2528"/>
                  </a:lnTo>
                  <a:lnTo>
                    <a:pt x="2493563" y="9911"/>
                  </a:lnTo>
                  <a:lnTo>
                    <a:pt x="2546166" y="21844"/>
                  </a:lnTo>
                  <a:lnTo>
                    <a:pt x="2595786" y="38024"/>
                  </a:lnTo>
                  <a:lnTo>
                    <a:pt x="2641998" y="58147"/>
                  </a:lnTo>
                  <a:lnTo>
                    <a:pt x="2684373" y="81908"/>
                  </a:lnTo>
                  <a:lnTo>
                    <a:pt x="2722484" y="109005"/>
                  </a:lnTo>
                  <a:lnTo>
                    <a:pt x="2755905" y="139134"/>
                  </a:lnTo>
                  <a:lnTo>
                    <a:pt x="2784207" y="171990"/>
                  </a:lnTo>
                  <a:lnTo>
                    <a:pt x="2806964" y="207269"/>
                  </a:lnTo>
                  <a:lnTo>
                    <a:pt x="2823748" y="244668"/>
                  </a:lnTo>
                  <a:lnTo>
                    <a:pt x="2834131" y="283884"/>
                  </a:lnTo>
                  <a:lnTo>
                    <a:pt x="2837688" y="324611"/>
                  </a:lnTo>
                  <a:lnTo>
                    <a:pt x="2834131" y="365339"/>
                  </a:lnTo>
                  <a:lnTo>
                    <a:pt x="2823748" y="404555"/>
                  </a:lnTo>
                  <a:lnTo>
                    <a:pt x="2806964" y="441954"/>
                  </a:lnTo>
                  <a:lnTo>
                    <a:pt x="2784207" y="477233"/>
                  </a:lnTo>
                  <a:lnTo>
                    <a:pt x="2755905" y="510089"/>
                  </a:lnTo>
                  <a:lnTo>
                    <a:pt x="2722484" y="540218"/>
                  </a:lnTo>
                  <a:lnTo>
                    <a:pt x="2684373" y="567315"/>
                  </a:lnTo>
                  <a:lnTo>
                    <a:pt x="2641998" y="591076"/>
                  </a:lnTo>
                  <a:lnTo>
                    <a:pt x="2595786" y="611199"/>
                  </a:lnTo>
                  <a:lnTo>
                    <a:pt x="2546166" y="627379"/>
                  </a:lnTo>
                  <a:lnTo>
                    <a:pt x="2493563" y="639312"/>
                  </a:lnTo>
                  <a:lnTo>
                    <a:pt x="2438406" y="646695"/>
                  </a:lnTo>
                  <a:lnTo>
                    <a:pt x="2381123" y="649223"/>
                  </a:lnTo>
                  <a:lnTo>
                    <a:pt x="456565" y="649223"/>
                  </a:lnTo>
                  <a:lnTo>
                    <a:pt x="399281" y="646695"/>
                  </a:lnTo>
                  <a:lnTo>
                    <a:pt x="344124" y="639312"/>
                  </a:lnTo>
                  <a:lnTo>
                    <a:pt x="291521" y="627379"/>
                  </a:lnTo>
                  <a:lnTo>
                    <a:pt x="241901" y="611199"/>
                  </a:lnTo>
                  <a:lnTo>
                    <a:pt x="195689" y="591076"/>
                  </a:lnTo>
                  <a:lnTo>
                    <a:pt x="153314" y="567315"/>
                  </a:lnTo>
                  <a:lnTo>
                    <a:pt x="115203" y="540218"/>
                  </a:lnTo>
                  <a:lnTo>
                    <a:pt x="81782" y="510089"/>
                  </a:lnTo>
                  <a:lnTo>
                    <a:pt x="53480" y="477233"/>
                  </a:lnTo>
                  <a:lnTo>
                    <a:pt x="30723" y="441954"/>
                  </a:lnTo>
                  <a:lnTo>
                    <a:pt x="13939" y="404555"/>
                  </a:lnTo>
                  <a:lnTo>
                    <a:pt x="3556" y="365339"/>
                  </a:lnTo>
                  <a:lnTo>
                    <a:pt x="0" y="324611"/>
                  </a:lnTo>
                  <a:lnTo>
                    <a:pt x="3556" y="283884"/>
                  </a:lnTo>
                  <a:lnTo>
                    <a:pt x="13939" y="244668"/>
                  </a:lnTo>
                  <a:lnTo>
                    <a:pt x="30723" y="207269"/>
                  </a:lnTo>
                  <a:lnTo>
                    <a:pt x="53480" y="171990"/>
                  </a:lnTo>
                  <a:lnTo>
                    <a:pt x="81782" y="139134"/>
                  </a:lnTo>
                  <a:lnTo>
                    <a:pt x="115203" y="109005"/>
                  </a:lnTo>
                  <a:lnTo>
                    <a:pt x="153314" y="81908"/>
                  </a:lnTo>
                  <a:lnTo>
                    <a:pt x="195689" y="58147"/>
                  </a:lnTo>
                  <a:lnTo>
                    <a:pt x="241901" y="38024"/>
                  </a:lnTo>
                  <a:lnTo>
                    <a:pt x="291521" y="21844"/>
                  </a:lnTo>
                  <a:lnTo>
                    <a:pt x="344124" y="9911"/>
                  </a:lnTo>
                  <a:lnTo>
                    <a:pt x="399281" y="2528"/>
                  </a:lnTo>
                  <a:lnTo>
                    <a:pt x="456565" y="0"/>
                  </a:lnTo>
                  <a:close/>
                </a:path>
              </a:pathLst>
            </a:custGeom>
            <a:ln w="127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9142221" y="4582159"/>
            <a:ext cx="2509520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4605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rlito"/>
                <a:cs typeface="Carlito"/>
              </a:rPr>
              <a:t>réaliser des réglages, en tenant compte de  données techniques de consignes orales et de</a:t>
            </a:r>
            <a:r>
              <a:rPr sz="1000" spc="10" dirty="0">
                <a:latin typeface="Carlito"/>
                <a:cs typeface="Carlito"/>
              </a:rPr>
              <a:t> </a:t>
            </a:r>
            <a:r>
              <a:rPr sz="1000" spc="-5" dirty="0">
                <a:latin typeface="Carlito"/>
                <a:cs typeface="Carlito"/>
              </a:rPr>
              <a:t>la</a:t>
            </a:r>
            <a:endParaRPr sz="1000">
              <a:latin typeface="Carlito"/>
              <a:cs typeface="Carlito"/>
            </a:endParaRPr>
          </a:p>
          <a:p>
            <a:pPr marL="339725">
              <a:lnSpc>
                <a:spcPct val="100000"/>
              </a:lnSpc>
            </a:pPr>
            <a:r>
              <a:rPr sz="1000" spc="-5" dirty="0">
                <a:latin typeface="Carlito"/>
                <a:cs typeface="Carlito"/>
              </a:rPr>
              <a:t>performance</a:t>
            </a:r>
            <a:r>
              <a:rPr sz="1000" spc="-45" dirty="0">
                <a:latin typeface="Carlito"/>
                <a:cs typeface="Carlito"/>
              </a:rPr>
              <a:t> </a:t>
            </a:r>
            <a:r>
              <a:rPr sz="1000" spc="-5" dirty="0">
                <a:latin typeface="Carlito"/>
                <a:cs typeface="Carlito"/>
              </a:rPr>
              <a:t>énergétique</a:t>
            </a:r>
            <a:endParaRPr sz="1000">
              <a:latin typeface="Carlito"/>
              <a:cs typeface="Carlito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2186685" y="4826253"/>
            <a:ext cx="1858645" cy="525145"/>
            <a:chOff x="2186685" y="4826253"/>
            <a:chExt cx="1858645" cy="525145"/>
          </a:xfrm>
        </p:grpSpPr>
        <p:sp>
          <p:nvSpPr>
            <p:cNvPr id="46" name="object 46"/>
            <p:cNvSpPr/>
            <p:nvPr/>
          </p:nvSpPr>
          <p:spPr>
            <a:xfrm>
              <a:off x="2193035" y="4832603"/>
              <a:ext cx="1845945" cy="512445"/>
            </a:xfrm>
            <a:custGeom>
              <a:avLst/>
              <a:gdLst/>
              <a:ahLst/>
              <a:cxnLst/>
              <a:rect l="l" t="t" r="r" b="b"/>
              <a:pathLst>
                <a:path w="1845945" h="512445">
                  <a:moveTo>
                    <a:pt x="1548638" y="0"/>
                  </a:moveTo>
                  <a:lnTo>
                    <a:pt x="296925" y="0"/>
                  </a:lnTo>
                  <a:lnTo>
                    <a:pt x="243561" y="4126"/>
                  </a:lnTo>
                  <a:lnTo>
                    <a:pt x="193331" y="16023"/>
                  </a:lnTo>
                  <a:lnTo>
                    <a:pt x="147075" y="34967"/>
                  </a:lnTo>
                  <a:lnTo>
                    <a:pt x="105632" y="60232"/>
                  </a:lnTo>
                  <a:lnTo>
                    <a:pt x="69843" y="91095"/>
                  </a:lnTo>
                  <a:lnTo>
                    <a:pt x="40545" y="126830"/>
                  </a:lnTo>
                  <a:lnTo>
                    <a:pt x="18579" y="166714"/>
                  </a:lnTo>
                  <a:lnTo>
                    <a:pt x="4784" y="210023"/>
                  </a:lnTo>
                  <a:lnTo>
                    <a:pt x="0" y="256032"/>
                  </a:lnTo>
                  <a:lnTo>
                    <a:pt x="4784" y="302040"/>
                  </a:lnTo>
                  <a:lnTo>
                    <a:pt x="18579" y="345349"/>
                  </a:lnTo>
                  <a:lnTo>
                    <a:pt x="40545" y="385233"/>
                  </a:lnTo>
                  <a:lnTo>
                    <a:pt x="69843" y="420968"/>
                  </a:lnTo>
                  <a:lnTo>
                    <a:pt x="105632" y="451831"/>
                  </a:lnTo>
                  <a:lnTo>
                    <a:pt x="147075" y="477096"/>
                  </a:lnTo>
                  <a:lnTo>
                    <a:pt x="193331" y="496040"/>
                  </a:lnTo>
                  <a:lnTo>
                    <a:pt x="243561" y="507937"/>
                  </a:lnTo>
                  <a:lnTo>
                    <a:pt x="296925" y="512064"/>
                  </a:lnTo>
                  <a:lnTo>
                    <a:pt x="1548638" y="512064"/>
                  </a:lnTo>
                  <a:lnTo>
                    <a:pt x="1602002" y="507937"/>
                  </a:lnTo>
                  <a:lnTo>
                    <a:pt x="1652232" y="496040"/>
                  </a:lnTo>
                  <a:lnTo>
                    <a:pt x="1698488" y="477096"/>
                  </a:lnTo>
                  <a:lnTo>
                    <a:pt x="1739931" y="451831"/>
                  </a:lnTo>
                  <a:lnTo>
                    <a:pt x="1775720" y="420968"/>
                  </a:lnTo>
                  <a:lnTo>
                    <a:pt x="1805018" y="385233"/>
                  </a:lnTo>
                  <a:lnTo>
                    <a:pt x="1826984" y="345349"/>
                  </a:lnTo>
                  <a:lnTo>
                    <a:pt x="1840779" y="302040"/>
                  </a:lnTo>
                  <a:lnTo>
                    <a:pt x="1845564" y="256032"/>
                  </a:lnTo>
                  <a:lnTo>
                    <a:pt x="1840779" y="210023"/>
                  </a:lnTo>
                  <a:lnTo>
                    <a:pt x="1826984" y="166714"/>
                  </a:lnTo>
                  <a:lnTo>
                    <a:pt x="1805018" y="126830"/>
                  </a:lnTo>
                  <a:lnTo>
                    <a:pt x="1775720" y="91095"/>
                  </a:lnTo>
                  <a:lnTo>
                    <a:pt x="1739931" y="60232"/>
                  </a:lnTo>
                  <a:lnTo>
                    <a:pt x="1698488" y="34967"/>
                  </a:lnTo>
                  <a:lnTo>
                    <a:pt x="1652232" y="16023"/>
                  </a:lnTo>
                  <a:lnTo>
                    <a:pt x="1602002" y="4126"/>
                  </a:lnTo>
                  <a:lnTo>
                    <a:pt x="1548638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2193035" y="4832603"/>
              <a:ext cx="1845945" cy="512445"/>
            </a:xfrm>
            <a:custGeom>
              <a:avLst/>
              <a:gdLst/>
              <a:ahLst/>
              <a:cxnLst/>
              <a:rect l="l" t="t" r="r" b="b"/>
              <a:pathLst>
                <a:path w="1845945" h="512445">
                  <a:moveTo>
                    <a:pt x="296925" y="0"/>
                  </a:moveTo>
                  <a:lnTo>
                    <a:pt x="1548638" y="0"/>
                  </a:lnTo>
                  <a:lnTo>
                    <a:pt x="1602002" y="4126"/>
                  </a:lnTo>
                  <a:lnTo>
                    <a:pt x="1652232" y="16023"/>
                  </a:lnTo>
                  <a:lnTo>
                    <a:pt x="1698488" y="34967"/>
                  </a:lnTo>
                  <a:lnTo>
                    <a:pt x="1739931" y="60232"/>
                  </a:lnTo>
                  <a:lnTo>
                    <a:pt x="1775720" y="91095"/>
                  </a:lnTo>
                  <a:lnTo>
                    <a:pt x="1805018" y="126830"/>
                  </a:lnTo>
                  <a:lnTo>
                    <a:pt x="1826984" y="166714"/>
                  </a:lnTo>
                  <a:lnTo>
                    <a:pt x="1840779" y="210023"/>
                  </a:lnTo>
                  <a:lnTo>
                    <a:pt x="1845564" y="256032"/>
                  </a:lnTo>
                  <a:lnTo>
                    <a:pt x="1840779" y="302040"/>
                  </a:lnTo>
                  <a:lnTo>
                    <a:pt x="1826984" y="345349"/>
                  </a:lnTo>
                  <a:lnTo>
                    <a:pt x="1805018" y="385233"/>
                  </a:lnTo>
                  <a:lnTo>
                    <a:pt x="1775720" y="420968"/>
                  </a:lnTo>
                  <a:lnTo>
                    <a:pt x="1739931" y="451831"/>
                  </a:lnTo>
                  <a:lnTo>
                    <a:pt x="1698488" y="477096"/>
                  </a:lnTo>
                  <a:lnTo>
                    <a:pt x="1652232" y="496040"/>
                  </a:lnTo>
                  <a:lnTo>
                    <a:pt x="1602002" y="507937"/>
                  </a:lnTo>
                  <a:lnTo>
                    <a:pt x="1548638" y="512064"/>
                  </a:lnTo>
                  <a:lnTo>
                    <a:pt x="296925" y="512064"/>
                  </a:lnTo>
                  <a:lnTo>
                    <a:pt x="243561" y="507937"/>
                  </a:lnTo>
                  <a:lnTo>
                    <a:pt x="193331" y="496040"/>
                  </a:lnTo>
                  <a:lnTo>
                    <a:pt x="147075" y="477096"/>
                  </a:lnTo>
                  <a:lnTo>
                    <a:pt x="105632" y="451831"/>
                  </a:lnTo>
                  <a:lnTo>
                    <a:pt x="69843" y="420968"/>
                  </a:lnTo>
                  <a:lnTo>
                    <a:pt x="40545" y="385233"/>
                  </a:lnTo>
                  <a:lnTo>
                    <a:pt x="18579" y="345349"/>
                  </a:lnTo>
                  <a:lnTo>
                    <a:pt x="4784" y="302040"/>
                  </a:lnTo>
                  <a:lnTo>
                    <a:pt x="0" y="256032"/>
                  </a:lnTo>
                  <a:lnTo>
                    <a:pt x="4784" y="210023"/>
                  </a:lnTo>
                  <a:lnTo>
                    <a:pt x="18579" y="166714"/>
                  </a:lnTo>
                  <a:lnTo>
                    <a:pt x="40545" y="126830"/>
                  </a:lnTo>
                  <a:lnTo>
                    <a:pt x="69843" y="91095"/>
                  </a:lnTo>
                  <a:lnTo>
                    <a:pt x="105632" y="60232"/>
                  </a:lnTo>
                  <a:lnTo>
                    <a:pt x="147075" y="34967"/>
                  </a:lnTo>
                  <a:lnTo>
                    <a:pt x="193331" y="16023"/>
                  </a:lnTo>
                  <a:lnTo>
                    <a:pt x="243561" y="4126"/>
                  </a:lnTo>
                  <a:lnTo>
                    <a:pt x="296925" y="0"/>
                  </a:lnTo>
                  <a:close/>
                </a:path>
              </a:pathLst>
            </a:custGeom>
            <a:ln w="127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2492120" y="4840351"/>
            <a:ext cx="1244600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rlito"/>
                <a:cs typeface="Carlito"/>
              </a:rPr>
              <a:t>poser, façonner,</a:t>
            </a:r>
            <a:r>
              <a:rPr sz="1000" spc="-60" dirty="0">
                <a:latin typeface="Carlito"/>
                <a:cs typeface="Carlito"/>
              </a:rPr>
              <a:t> </a:t>
            </a:r>
            <a:r>
              <a:rPr sz="1000" spc="-5" dirty="0">
                <a:latin typeface="Carlito"/>
                <a:cs typeface="Carlito"/>
              </a:rPr>
              <a:t>câbler,  raccorder, les matériels  électriques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9316973" y="328041"/>
            <a:ext cx="2594610" cy="45212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marR="5080" indent="1270" algn="ctr">
              <a:lnSpc>
                <a:spcPts val="1080"/>
              </a:lnSpc>
              <a:spcBef>
                <a:spcPts val="229"/>
              </a:spcBef>
            </a:pPr>
            <a:r>
              <a:rPr sz="1000" spc="-60" dirty="0">
                <a:latin typeface="Trebuchet MS"/>
                <a:cs typeface="Trebuchet MS"/>
              </a:rPr>
              <a:t>Baccalauréat </a:t>
            </a:r>
            <a:r>
              <a:rPr sz="1000" spc="-45" dirty="0">
                <a:latin typeface="Trebuchet MS"/>
                <a:cs typeface="Trebuchet MS"/>
              </a:rPr>
              <a:t>professionnel </a:t>
            </a:r>
            <a:r>
              <a:rPr sz="1000" spc="-60" dirty="0">
                <a:latin typeface="Trebuchet MS"/>
                <a:cs typeface="Trebuchet MS"/>
              </a:rPr>
              <a:t>installateur </a:t>
            </a:r>
            <a:r>
              <a:rPr sz="1000" spc="-50" dirty="0">
                <a:latin typeface="Trebuchet MS"/>
                <a:cs typeface="Trebuchet MS"/>
              </a:rPr>
              <a:t>en  </a:t>
            </a:r>
            <a:r>
              <a:rPr sz="1000" spc="-65" dirty="0">
                <a:latin typeface="Trebuchet MS"/>
                <a:cs typeface="Trebuchet MS"/>
              </a:rPr>
              <a:t>chauffage, </a:t>
            </a:r>
            <a:r>
              <a:rPr sz="1000" spc="-60" dirty="0">
                <a:latin typeface="Trebuchet MS"/>
                <a:cs typeface="Trebuchet MS"/>
              </a:rPr>
              <a:t>climatisation </a:t>
            </a:r>
            <a:r>
              <a:rPr sz="1000" spc="-65" dirty="0">
                <a:latin typeface="Trebuchet MS"/>
                <a:cs typeface="Trebuchet MS"/>
              </a:rPr>
              <a:t>et </a:t>
            </a:r>
            <a:r>
              <a:rPr sz="1000" spc="-50" dirty="0">
                <a:latin typeface="Trebuchet MS"/>
                <a:cs typeface="Trebuchet MS"/>
              </a:rPr>
              <a:t>énergies</a:t>
            </a:r>
            <a:r>
              <a:rPr sz="1000" spc="80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renouvelables</a:t>
            </a:r>
            <a:endParaRPr sz="1000">
              <a:latin typeface="Trebuchet MS"/>
              <a:cs typeface="Trebuchet MS"/>
            </a:endParaRPr>
          </a:p>
          <a:p>
            <a:pPr marL="29845" algn="ctr">
              <a:lnSpc>
                <a:spcPts val="1065"/>
              </a:lnSpc>
            </a:pPr>
            <a:r>
              <a:rPr sz="1000" spc="-30" dirty="0">
                <a:latin typeface="Trebuchet MS"/>
                <a:cs typeface="Trebuchet MS"/>
              </a:rPr>
              <a:t>« </a:t>
            </a:r>
            <a:r>
              <a:rPr sz="1000" spc="-60" dirty="0">
                <a:latin typeface="Trebuchet MS"/>
                <a:cs typeface="Trebuchet MS"/>
              </a:rPr>
              <a:t>ICCER </a:t>
            </a:r>
            <a:r>
              <a:rPr sz="1000" spc="-30" dirty="0">
                <a:latin typeface="Trebuchet MS"/>
                <a:cs typeface="Trebuchet MS"/>
              </a:rPr>
              <a:t>» </a:t>
            </a:r>
            <a:r>
              <a:rPr sz="1000" spc="-35" dirty="0">
                <a:latin typeface="Trebuchet MS"/>
                <a:cs typeface="Trebuchet MS"/>
              </a:rPr>
              <a:t>session</a:t>
            </a:r>
            <a:r>
              <a:rPr sz="1000" spc="-135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2024</a:t>
            </a:r>
            <a:endParaRPr sz="1000">
              <a:latin typeface="Trebuchet MS"/>
              <a:cs typeface="Trebuchet MS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2892551" y="181330"/>
            <a:ext cx="5676265" cy="513080"/>
            <a:chOff x="2892551" y="181330"/>
            <a:chExt cx="5676265" cy="513080"/>
          </a:xfrm>
        </p:grpSpPr>
        <p:sp>
          <p:nvSpPr>
            <p:cNvPr id="51" name="object 51"/>
            <p:cNvSpPr/>
            <p:nvPr/>
          </p:nvSpPr>
          <p:spPr>
            <a:xfrm>
              <a:off x="2892551" y="181330"/>
              <a:ext cx="5676138" cy="51285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2894075" y="182892"/>
              <a:ext cx="816101" cy="51128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 txBox="1">
            <a:spLocks noGrp="1"/>
          </p:cNvSpPr>
          <p:nvPr>
            <p:ph type="title"/>
          </p:nvPr>
        </p:nvSpPr>
        <p:spPr>
          <a:xfrm>
            <a:off x="3026155" y="231394"/>
            <a:ext cx="5026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Carlito"/>
                <a:cs typeface="Carlito"/>
              </a:rPr>
              <a:t>E31 : </a:t>
            </a:r>
            <a:r>
              <a:rPr b="1" spc="-125" dirty="0">
                <a:latin typeface="Arial"/>
                <a:cs typeface="Arial"/>
              </a:rPr>
              <a:t>Réalisation </a:t>
            </a:r>
            <a:r>
              <a:rPr b="1" spc="-40" dirty="0">
                <a:latin typeface="Arial"/>
                <a:cs typeface="Arial"/>
              </a:rPr>
              <a:t>et </a:t>
            </a:r>
            <a:r>
              <a:rPr b="1" spc="-150" dirty="0">
                <a:latin typeface="Arial"/>
                <a:cs typeface="Arial"/>
              </a:rPr>
              <a:t>mise </a:t>
            </a:r>
            <a:r>
              <a:rPr b="1" spc="-114" dirty="0">
                <a:latin typeface="Arial"/>
                <a:cs typeface="Arial"/>
              </a:rPr>
              <a:t>en </a:t>
            </a:r>
            <a:r>
              <a:rPr b="1" spc="-145" dirty="0">
                <a:latin typeface="Arial"/>
                <a:cs typeface="Arial"/>
              </a:rPr>
              <a:t>service </a:t>
            </a:r>
            <a:r>
              <a:rPr b="1" spc="-120" dirty="0">
                <a:latin typeface="Arial"/>
                <a:cs typeface="Arial"/>
              </a:rPr>
              <a:t>d’une</a:t>
            </a:r>
            <a:r>
              <a:rPr b="1" spc="-80" dirty="0">
                <a:latin typeface="Arial"/>
                <a:cs typeface="Arial"/>
              </a:rPr>
              <a:t> </a:t>
            </a:r>
            <a:r>
              <a:rPr b="1" spc="-100" dirty="0">
                <a:latin typeface="Arial"/>
                <a:cs typeface="Arial"/>
              </a:rPr>
              <a:t>installation</a:t>
            </a:r>
          </a:p>
        </p:txBody>
      </p:sp>
      <p:grpSp>
        <p:nvGrpSpPr>
          <p:cNvPr id="54" name="object 54"/>
          <p:cNvGrpSpPr/>
          <p:nvPr/>
        </p:nvGrpSpPr>
        <p:grpSpPr>
          <a:xfrm>
            <a:off x="5606541" y="4862829"/>
            <a:ext cx="1125220" cy="431800"/>
            <a:chOff x="5606541" y="4862829"/>
            <a:chExt cx="1125220" cy="431800"/>
          </a:xfrm>
        </p:grpSpPr>
        <p:sp>
          <p:nvSpPr>
            <p:cNvPr id="55" name="object 55"/>
            <p:cNvSpPr/>
            <p:nvPr/>
          </p:nvSpPr>
          <p:spPr>
            <a:xfrm>
              <a:off x="5612891" y="4869179"/>
              <a:ext cx="1112520" cy="419100"/>
            </a:xfrm>
            <a:custGeom>
              <a:avLst/>
              <a:gdLst/>
              <a:ahLst/>
              <a:cxnLst/>
              <a:rect l="l" t="t" r="r" b="b"/>
              <a:pathLst>
                <a:path w="1112520" h="419100">
                  <a:moveTo>
                    <a:pt x="933577" y="0"/>
                  </a:moveTo>
                  <a:lnTo>
                    <a:pt x="178943" y="0"/>
                  </a:lnTo>
                  <a:lnTo>
                    <a:pt x="137919" y="5536"/>
                  </a:lnTo>
                  <a:lnTo>
                    <a:pt x="100257" y="21304"/>
                  </a:lnTo>
                  <a:lnTo>
                    <a:pt x="67032" y="46046"/>
                  </a:lnTo>
                  <a:lnTo>
                    <a:pt x="39318" y="78501"/>
                  </a:lnTo>
                  <a:lnTo>
                    <a:pt x="18191" y="117410"/>
                  </a:lnTo>
                  <a:lnTo>
                    <a:pt x="4727" y="161512"/>
                  </a:lnTo>
                  <a:lnTo>
                    <a:pt x="0" y="209550"/>
                  </a:lnTo>
                  <a:lnTo>
                    <a:pt x="4727" y="257587"/>
                  </a:lnTo>
                  <a:lnTo>
                    <a:pt x="18191" y="301689"/>
                  </a:lnTo>
                  <a:lnTo>
                    <a:pt x="39318" y="340598"/>
                  </a:lnTo>
                  <a:lnTo>
                    <a:pt x="67032" y="373053"/>
                  </a:lnTo>
                  <a:lnTo>
                    <a:pt x="100257" y="397795"/>
                  </a:lnTo>
                  <a:lnTo>
                    <a:pt x="137919" y="413563"/>
                  </a:lnTo>
                  <a:lnTo>
                    <a:pt x="178943" y="419100"/>
                  </a:lnTo>
                  <a:lnTo>
                    <a:pt x="933577" y="419100"/>
                  </a:lnTo>
                  <a:lnTo>
                    <a:pt x="974600" y="413563"/>
                  </a:lnTo>
                  <a:lnTo>
                    <a:pt x="1012262" y="397795"/>
                  </a:lnTo>
                  <a:lnTo>
                    <a:pt x="1045487" y="373053"/>
                  </a:lnTo>
                  <a:lnTo>
                    <a:pt x="1073201" y="340598"/>
                  </a:lnTo>
                  <a:lnTo>
                    <a:pt x="1094328" y="301689"/>
                  </a:lnTo>
                  <a:lnTo>
                    <a:pt x="1107792" y="257587"/>
                  </a:lnTo>
                  <a:lnTo>
                    <a:pt x="1112519" y="209550"/>
                  </a:lnTo>
                  <a:lnTo>
                    <a:pt x="1107792" y="161512"/>
                  </a:lnTo>
                  <a:lnTo>
                    <a:pt x="1094328" y="117410"/>
                  </a:lnTo>
                  <a:lnTo>
                    <a:pt x="1073201" y="78501"/>
                  </a:lnTo>
                  <a:lnTo>
                    <a:pt x="1045487" y="46046"/>
                  </a:lnTo>
                  <a:lnTo>
                    <a:pt x="1012262" y="21304"/>
                  </a:lnTo>
                  <a:lnTo>
                    <a:pt x="974600" y="5536"/>
                  </a:lnTo>
                  <a:lnTo>
                    <a:pt x="933577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5612891" y="4869179"/>
              <a:ext cx="1112520" cy="419100"/>
            </a:xfrm>
            <a:custGeom>
              <a:avLst/>
              <a:gdLst/>
              <a:ahLst/>
              <a:cxnLst/>
              <a:rect l="l" t="t" r="r" b="b"/>
              <a:pathLst>
                <a:path w="1112520" h="419100">
                  <a:moveTo>
                    <a:pt x="178943" y="0"/>
                  </a:moveTo>
                  <a:lnTo>
                    <a:pt x="933577" y="0"/>
                  </a:lnTo>
                  <a:lnTo>
                    <a:pt x="974600" y="5536"/>
                  </a:lnTo>
                  <a:lnTo>
                    <a:pt x="1012262" y="21304"/>
                  </a:lnTo>
                  <a:lnTo>
                    <a:pt x="1045487" y="46046"/>
                  </a:lnTo>
                  <a:lnTo>
                    <a:pt x="1073201" y="78501"/>
                  </a:lnTo>
                  <a:lnTo>
                    <a:pt x="1094328" y="117410"/>
                  </a:lnTo>
                  <a:lnTo>
                    <a:pt x="1107792" y="161512"/>
                  </a:lnTo>
                  <a:lnTo>
                    <a:pt x="1112519" y="209550"/>
                  </a:lnTo>
                  <a:lnTo>
                    <a:pt x="1107792" y="257587"/>
                  </a:lnTo>
                  <a:lnTo>
                    <a:pt x="1094328" y="301689"/>
                  </a:lnTo>
                  <a:lnTo>
                    <a:pt x="1073201" y="340598"/>
                  </a:lnTo>
                  <a:lnTo>
                    <a:pt x="1045487" y="373053"/>
                  </a:lnTo>
                  <a:lnTo>
                    <a:pt x="1012262" y="397795"/>
                  </a:lnTo>
                  <a:lnTo>
                    <a:pt x="974600" y="413563"/>
                  </a:lnTo>
                  <a:lnTo>
                    <a:pt x="933577" y="419100"/>
                  </a:lnTo>
                  <a:lnTo>
                    <a:pt x="178943" y="419100"/>
                  </a:lnTo>
                  <a:lnTo>
                    <a:pt x="137919" y="413563"/>
                  </a:lnTo>
                  <a:lnTo>
                    <a:pt x="100257" y="397795"/>
                  </a:lnTo>
                  <a:lnTo>
                    <a:pt x="67032" y="373053"/>
                  </a:lnTo>
                  <a:lnTo>
                    <a:pt x="39318" y="340598"/>
                  </a:lnTo>
                  <a:lnTo>
                    <a:pt x="18191" y="301689"/>
                  </a:lnTo>
                  <a:lnTo>
                    <a:pt x="4727" y="257587"/>
                  </a:lnTo>
                  <a:lnTo>
                    <a:pt x="0" y="209550"/>
                  </a:lnTo>
                  <a:lnTo>
                    <a:pt x="4727" y="161512"/>
                  </a:lnTo>
                  <a:lnTo>
                    <a:pt x="18191" y="117410"/>
                  </a:lnTo>
                  <a:lnTo>
                    <a:pt x="39318" y="78501"/>
                  </a:lnTo>
                  <a:lnTo>
                    <a:pt x="67032" y="46046"/>
                  </a:lnTo>
                  <a:lnTo>
                    <a:pt x="100257" y="21304"/>
                  </a:lnTo>
                  <a:lnTo>
                    <a:pt x="137919" y="5536"/>
                  </a:lnTo>
                  <a:lnTo>
                    <a:pt x="178943" y="0"/>
                  </a:lnTo>
                  <a:close/>
                </a:path>
              </a:pathLst>
            </a:custGeom>
            <a:ln w="127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 txBox="1"/>
          <p:nvPr/>
        </p:nvSpPr>
        <p:spPr>
          <a:xfrm>
            <a:off x="5772658" y="4982717"/>
            <a:ext cx="8210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5" dirty="0">
                <a:latin typeface="Arial"/>
                <a:cs typeface="Arial"/>
              </a:rPr>
              <a:t>s’autocontrôler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3616197" y="5338317"/>
            <a:ext cx="4952365" cy="342265"/>
            <a:chOff x="3616197" y="5338317"/>
            <a:chExt cx="4952365" cy="342265"/>
          </a:xfrm>
        </p:grpSpPr>
        <p:sp>
          <p:nvSpPr>
            <p:cNvPr id="59" name="object 59"/>
            <p:cNvSpPr/>
            <p:nvPr/>
          </p:nvSpPr>
          <p:spPr>
            <a:xfrm>
              <a:off x="3622547" y="5344667"/>
              <a:ext cx="4939665" cy="329565"/>
            </a:xfrm>
            <a:custGeom>
              <a:avLst/>
              <a:gdLst/>
              <a:ahLst/>
              <a:cxnLst/>
              <a:rect l="l" t="t" r="r" b="b"/>
              <a:pathLst>
                <a:path w="4939665" h="329564">
                  <a:moveTo>
                    <a:pt x="4144645" y="0"/>
                  </a:moveTo>
                  <a:lnTo>
                    <a:pt x="794638" y="0"/>
                  </a:lnTo>
                  <a:lnTo>
                    <a:pt x="722303" y="672"/>
                  </a:lnTo>
                  <a:lnTo>
                    <a:pt x="651789" y="2650"/>
                  </a:lnTo>
                  <a:lnTo>
                    <a:pt x="583376" y="5877"/>
                  </a:lnTo>
                  <a:lnTo>
                    <a:pt x="517345" y="10293"/>
                  </a:lnTo>
                  <a:lnTo>
                    <a:pt x="453976" y="15842"/>
                  </a:lnTo>
                  <a:lnTo>
                    <a:pt x="393549" y="22464"/>
                  </a:lnTo>
                  <a:lnTo>
                    <a:pt x="336345" y="30103"/>
                  </a:lnTo>
                  <a:lnTo>
                    <a:pt x="282644" y="38699"/>
                  </a:lnTo>
                  <a:lnTo>
                    <a:pt x="232727" y="48196"/>
                  </a:lnTo>
                  <a:lnTo>
                    <a:pt x="186874" y="58534"/>
                  </a:lnTo>
                  <a:lnTo>
                    <a:pt x="145365" y="69657"/>
                  </a:lnTo>
                  <a:lnTo>
                    <a:pt x="108481" y="81505"/>
                  </a:lnTo>
                  <a:lnTo>
                    <a:pt x="49709" y="107148"/>
                  </a:lnTo>
                  <a:lnTo>
                    <a:pt x="12801" y="134998"/>
                  </a:lnTo>
                  <a:lnTo>
                    <a:pt x="0" y="164591"/>
                  </a:lnTo>
                  <a:lnTo>
                    <a:pt x="3247" y="179573"/>
                  </a:lnTo>
                  <a:lnTo>
                    <a:pt x="28382" y="208348"/>
                  </a:lnTo>
                  <a:lnTo>
                    <a:pt x="76502" y="235150"/>
                  </a:lnTo>
                  <a:lnTo>
                    <a:pt x="145365" y="259515"/>
                  </a:lnTo>
                  <a:lnTo>
                    <a:pt x="186874" y="270638"/>
                  </a:lnTo>
                  <a:lnTo>
                    <a:pt x="232727" y="280977"/>
                  </a:lnTo>
                  <a:lnTo>
                    <a:pt x="282644" y="290475"/>
                  </a:lnTo>
                  <a:lnTo>
                    <a:pt x="336345" y="299073"/>
                  </a:lnTo>
                  <a:lnTo>
                    <a:pt x="393549" y="306713"/>
                  </a:lnTo>
                  <a:lnTo>
                    <a:pt x="453976" y="313337"/>
                  </a:lnTo>
                  <a:lnTo>
                    <a:pt x="517345" y="318887"/>
                  </a:lnTo>
                  <a:lnTo>
                    <a:pt x="583376" y="323304"/>
                  </a:lnTo>
                  <a:lnTo>
                    <a:pt x="651789" y="326532"/>
                  </a:lnTo>
                  <a:lnTo>
                    <a:pt x="722303" y="328511"/>
                  </a:lnTo>
                  <a:lnTo>
                    <a:pt x="794638" y="329183"/>
                  </a:lnTo>
                  <a:lnTo>
                    <a:pt x="4144645" y="329183"/>
                  </a:lnTo>
                  <a:lnTo>
                    <a:pt x="4216980" y="328511"/>
                  </a:lnTo>
                  <a:lnTo>
                    <a:pt x="4287494" y="326532"/>
                  </a:lnTo>
                  <a:lnTo>
                    <a:pt x="4355907" y="323304"/>
                  </a:lnTo>
                  <a:lnTo>
                    <a:pt x="4421938" y="318887"/>
                  </a:lnTo>
                  <a:lnTo>
                    <a:pt x="4485307" y="313337"/>
                  </a:lnTo>
                  <a:lnTo>
                    <a:pt x="4545734" y="306713"/>
                  </a:lnTo>
                  <a:lnTo>
                    <a:pt x="4602938" y="299073"/>
                  </a:lnTo>
                  <a:lnTo>
                    <a:pt x="4656639" y="290475"/>
                  </a:lnTo>
                  <a:lnTo>
                    <a:pt x="4706556" y="280977"/>
                  </a:lnTo>
                  <a:lnTo>
                    <a:pt x="4752409" y="270638"/>
                  </a:lnTo>
                  <a:lnTo>
                    <a:pt x="4793918" y="259515"/>
                  </a:lnTo>
                  <a:lnTo>
                    <a:pt x="4830802" y="247666"/>
                  </a:lnTo>
                  <a:lnTo>
                    <a:pt x="4889574" y="222025"/>
                  </a:lnTo>
                  <a:lnTo>
                    <a:pt x="4926482" y="194178"/>
                  </a:lnTo>
                  <a:lnTo>
                    <a:pt x="4939283" y="164591"/>
                  </a:lnTo>
                  <a:lnTo>
                    <a:pt x="4936036" y="149606"/>
                  </a:lnTo>
                  <a:lnTo>
                    <a:pt x="4910901" y="120826"/>
                  </a:lnTo>
                  <a:lnTo>
                    <a:pt x="4862781" y="94022"/>
                  </a:lnTo>
                  <a:lnTo>
                    <a:pt x="4793918" y="69657"/>
                  </a:lnTo>
                  <a:lnTo>
                    <a:pt x="4752409" y="58534"/>
                  </a:lnTo>
                  <a:lnTo>
                    <a:pt x="4706556" y="48196"/>
                  </a:lnTo>
                  <a:lnTo>
                    <a:pt x="4656639" y="38699"/>
                  </a:lnTo>
                  <a:lnTo>
                    <a:pt x="4602938" y="30103"/>
                  </a:lnTo>
                  <a:lnTo>
                    <a:pt x="4545734" y="22464"/>
                  </a:lnTo>
                  <a:lnTo>
                    <a:pt x="4485307" y="15842"/>
                  </a:lnTo>
                  <a:lnTo>
                    <a:pt x="4421938" y="10293"/>
                  </a:lnTo>
                  <a:lnTo>
                    <a:pt x="4355907" y="5877"/>
                  </a:lnTo>
                  <a:lnTo>
                    <a:pt x="4287494" y="2650"/>
                  </a:lnTo>
                  <a:lnTo>
                    <a:pt x="4216980" y="672"/>
                  </a:lnTo>
                  <a:lnTo>
                    <a:pt x="4144645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3622547" y="5344667"/>
              <a:ext cx="4939665" cy="329565"/>
            </a:xfrm>
            <a:custGeom>
              <a:avLst/>
              <a:gdLst/>
              <a:ahLst/>
              <a:cxnLst/>
              <a:rect l="l" t="t" r="r" b="b"/>
              <a:pathLst>
                <a:path w="4939665" h="329564">
                  <a:moveTo>
                    <a:pt x="794638" y="0"/>
                  </a:moveTo>
                  <a:lnTo>
                    <a:pt x="4144645" y="0"/>
                  </a:lnTo>
                  <a:lnTo>
                    <a:pt x="4216980" y="672"/>
                  </a:lnTo>
                  <a:lnTo>
                    <a:pt x="4287494" y="2650"/>
                  </a:lnTo>
                  <a:lnTo>
                    <a:pt x="4355907" y="5877"/>
                  </a:lnTo>
                  <a:lnTo>
                    <a:pt x="4421938" y="10293"/>
                  </a:lnTo>
                  <a:lnTo>
                    <a:pt x="4485307" y="15842"/>
                  </a:lnTo>
                  <a:lnTo>
                    <a:pt x="4545734" y="22464"/>
                  </a:lnTo>
                  <a:lnTo>
                    <a:pt x="4602938" y="30103"/>
                  </a:lnTo>
                  <a:lnTo>
                    <a:pt x="4656639" y="38699"/>
                  </a:lnTo>
                  <a:lnTo>
                    <a:pt x="4706556" y="48196"/>
                  </a:lnTo>
                  <a:lnTo>
                    <a:pt x="4752409" y="58534"/>
                  </a:lnTo>
                  <a:lnTo>
                    <a:pt x="4793918" y="69657"/>
                  </a:lnTo>
                  <a:lnTo>
                    <a:pt x="4830802" y="81505"/>
                  </a:lnTo>
                  <a:lnTo>
                    <a:pt x="4889574" y="107148"/>
                  </a:lnTo>
                  <a:lnTo>
                    <a:pt x="4926482" y="134998"/>
                  </a:lnTo>
                  <a:lnTo>
                    <a:pt x="4939283" y="164591"/>
                  </a:lnTo>
                  <a:lnTo>
                    <a:pt x="4936036" y="179573"/>
                  </a:lnTo>
                  <a:lnTo>
                    <a:pt x="4910901" y="208348"/>
                  </a:lnTo>
                  <a:lnTo>
                    <a:pt x="4862781" y="235150"/>
                  </a:lnTo>
                  <a:lnTo>
                    <a:pt x="4793918" y="259515"/>
                  </a:lnTo>
                  <a:lnTo>
                    <a:pt x="4752409" y="270638"/>
                  </a:lnTo>
                  <a:lnTo>
                    <a:pt x="4706556" y="280977"/>
                  </a:lnTo>
                  <a:lnTo>
                    <a:pt x="4656639" y="290475"/>
                  </a:lnTo>
                  <a:lnTo>
                    <a:pt x="4602938" y="299073"/>
                  </a:lnTo>
                  <a:lnTo>
                    <a:pt x="4545734" y="306713"/>
                  </a:lnTo>
                  <a:lnTo>
                    <a:pt x="4485307" y="313337"/>
                  </a:lnTo>
                  <a:lnTo>
                    <a:pt x="4421938" y="318887"/>
                  </a:lnTo>
                  <a:lnTo>
                    <a:pt x="4355907" y="323304"/>
                  </a:lnTo>
                  <a:lnTo>
                    <a:pt x="4287494" y="326532"/>
                  </a:lnTo>
                  <a:lnTo>
                    <a:pt x="4216980" y="328511"/>
                  </a:lnTo>
                  <a:lnTo>
                    <a:pt x="4144645" y="329183"/>
                  </a:lnTo>
                  <a:lnTo>
                    <a:pt x="794638" y="329183"/>
                  </a:lnTo>
                  <a:lnTo>
                    <a:pt x="722303" y="328511"/>
                  </a:lnTo>
                  <a:lnTo>
                    <a:pt x="651789" y="326532"/>
                  </a:lnTo>
                  <a:lnTo>
                    <a:pt x="583376" y="323304"/>
                  </a:lnTo>
                  <a:lnTo>
                    <a:pt x="517345" y="318887"/>
                  </a:lnTo>
                  <a:lnTo>
                    <a:pt x="453976" y="313337"/>
                  </a:lnTo>
                  <a:lnTo>
                    <a:pt x="393549" y="306713"/>
                  </a:lnTo>
                  <a:lnTo>
                    <a:pt x="336345" y="299073"/>
                  </a:lnTo>
                  <a:lnTo>
                    <a:pt x="282644" y="290475"/>
                  </a:lnTo>
                  <a:lnTo>
                    <a:pt x="232727" y="280977"/>
                  </a:lnTo>
                  <a:lnTo>
                    <a:pt x="186874" y="270638"/>
                  </a:lnTo>
                  <a:lnTo>
                    <a:pt x="145365" y="259515"/>
                  </a:lnTo>
                  <a:lnTo>
                    <a:pt x="108481" y="247666"/>
                  </a:lnTo>
                  <a:lnTo>
                    <a:pt x="49709" y="222025"/>
                  </a:lnTo>
                  <a:lnTo>
                    <a:pt x="12801" y="194178"/>
                  </a:lnTo>
                  <a:lnTo>
                    <a:pt x="0" y="164591"/>
                  </a:lnTo>
                  <a:lnTo>
                    <a:pt x="3247" y="149606"/>
                  </a:lnTo>
                  <a:lnTo>
                    <a:pt x="28382" y="120826"/>
                  </a:lnTo>
                  <a:lnTo>
                    <a:pt x="76502" y="94022"/>
                  </a:lnTo>
                  <a:lnTo>
                    <a:pt x="145365" y="69657"/>
                  </a:lnTo>
                  <a:lnTo>
                    <a:pt x="186874" y="58534"/>
                  </a:lnTo>
                  <a:lnTo>
                    <a:pt x="232727" y="48196"/>
                  </a:lnTo>
                  <a:lnTo>
                    <a:pt x="282644" y="38699"/>
                  </a:lnTo>
                  <a:lnTo>
                    <a:pt x="336345" y="30103"/>
                  </a:lnTo>
                  <a:lnTo>
                    <a:pt x="393549" y="22464"/>
                  </a:lnTo>
                  <a:lnTo>
                    <a:pt x="453976" y="15842"/>
                  </a:lnTo>
                  <a:lnTo>
                    <a:pt x="517345" y="10293"/>
                  </a:lnTo>
                  <a:lnTo>
                    <a:pt x="583376" y="5877"/>
                  </a:lnTo>
                  <a:lnTo>
                    <a:pt x="651789" y="2650"/>
                  </a:lnTo>
                  <a:lnTo>
                    <a:pt x="722303" y="672"/>
                  </a:lnTo>
                  <a:lnTo>
                    <a:pt x="794638" y="0"/>
                  </a:lnTo>
                  <a:close/>
                </a:path>
              </a:pathLst>
            </a:custGeom>
            <a:ln w="12699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" name="object 61"/>
          <p:cNvSpPr txBox="1"/>
          <p:nvPr/>
        </p:nvSpPr>
        <p:spPr>
          <a:xfrm>
            <a:off x="3902202" y="5414264"/>
            <a:ext cx="44069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40" dirty="0">
                <a:latin typeface="Arial"/>
                <a:cs typeface="Arial"/>
              </a:rPr>
              <a:t>respecter </a:t>
            </a:r>
            <a:r>
              <a:rPr sz="1000" spc="-60" dirty="0">
                <a:latin typeface="Arial"/>
                <a:cs typeface="Arial"/>
              </a:rPr>
              <a:t>les </a:t>
            </a:r>
            <a:r>
              <a:rPr sz="1000" spc="-55" dirty="0">
                <a:latin typeface="Arial"/>
                <a:cs typeface="Arial"/>
              </a:rPr>
              <a:t>règles </a:t>
            </a:r>
            <a:r>
              <a:rPr sz="1000" spc="-50" dirty="0">
                <a:latin typeface="Arial"/>
                <a:cs typeface="Arial"/>
              </a:rPr>
              <a:t>de </a:t>
            </a:r>
            <a:r>
              <a:rPr sz="1000" spc="-40" dirty="0">
                <a:latin typeface="Arial"/>
                <a:cs typeface="Arial"/>
              </a:rPr>
              <a:t>la </a:t>
            </a:r>
            <a:r>
              <a:rPr sz="1000" spc="-50" dirty="0">
                <a:latin typeface="Arial"/>
                <a:cs typeface="Arial"/>
              </a:rPr>
              <a:t>santé </a:t>
            </a:r>
            <a:r>
              <a:rPr sz="1000" spc="-5" dirty="0">
                <a:latin typeface="Arial"/>
                <a:cs typeface="Arial"/>
              </a:rPr>
              <a:t>et </a:t>
            </a:r>
            <a:r>
              <a:rPr sz="1000" spc="-50" dirty="0">
                <a:latin typeface="Arial"/>
                <a:cs typeface="Arial"/>
              </a:rPr>
              <a:t>de </a:t>
            </a:r>
            <a:r>
              <a:rPr sz="1000" spc="-40" dirty="0">
                <a:latin typeface="Arial"/>
                <a:cs typeface="Arial"/>
              </a:rPr>
              <a:t>la sécurité </a:t>
            </a:r>
            <a:r>
              <a:rPr sz="1000" spc="-60" dirty="0">
                <a:latin typeface="Arial"/>
                <a:cs typeface="Arial"/>
              </a:rPr>
              <a:t>au </a:t>
            </a:r>
            <a:r>
              <a:rPr sz="1000" spc="-20" dirty="0">
                <a:latin typeface="Arial"/>
                <a:cs typeface="Arial"/>
              </a:rPr>
              <a:t>travail, </a:t>
            </a:r>
            <a:r>
              <a:rPr sz="1000" spc="-40" dirty="0">
                <a:latin typeface="Arial"/>
                <a:cs typeface="Arial"/>
              </a:rPr>
              <a:t>respecter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l’environnement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62" name="object 62"/>
          <p:cNvGrpSpPr/>
          <p:nvPr/>
        </p:nvGrpSpPr>
        <p:grpSpPr>
          <a:xfrm>
            <a:off x="7502397" y="5702553"/>
            <a:ext cx="1852295" cy="572135"/>
            <a:chOff x="7502397" y="5702553"/>
            <a:chExt cx="1852295" cy="572135"/>
          </a:xfrm>
        </p:grpSpPr>
        <p:sp>
          <p:nvSpPr>
            <p:cNvPr id="63" name="object 63"/>
            <p:cNvSpPr/>
            <p:nvPr/>
          </p:nvSpPr>
          <p:spPr>
            <a:xfrm>
              <a:off x="7508747" y="5708903"/>
              <a:ext cx="1839595" cy="559435"/>
            </a:xfrm>
            <a:custGeom>
              <a:avLst/>
              <a:gdLst/>
              <a:ahLst/>
              <a:cxnLst/>
              <a:rect l="l" t="t" r="r" b="b"/>
              <a:pathLst>
                <a:path w="1839595" h="559435">
                  <a:moveTo>
                    <a:pt x="1543557" y="0"/>
                  </a:moveTo>
                  <a:lnTo>
                    <a:pt x="295909" y="0"/>
                  </a:lnTo>
                  <a:lnTo>
                    <a:pt x="247906" y="3660"/>
                  </a:lnTo>
                  <a:lnTo>
                    <a:pt x="202370" y="14257"/>
                  </a:lnTo>
                  <a:lnTo>
                    <a:pt x="159912" y="31215"/>
                  </a:lnTo>
                  <a:lnTo>
                    <a:pt x="121139" y="53958"/>
                  </a:lnTo>
                  <a:lnTo>
                    <a:pt x="86661" y="81910"/>
                  </a:lnTo>
                  <a:lnTo>
                    <a:pt x="57087" y="114495"/>
                  </a:lnTo>
                  <a:lnTo>
                    <a:pt x="33024" y="151138"/>
                  </a:lnTo>
                  <a:lnTo>
                    <a:pt x="15083" y="191263"/>
                  </a:lnTo>
                  <a:lnTo>
                    <a:pt x="3872" y="234293"/>
                  </a:lnTo>
                  <a:lnTo>
                    <a:pt x="0" y="279654"/>
                  </a:lnTo>
                  <a:lnTo>
                    <a:pt x="3872" y="325014"/>
                  </a:lnTo>
                  <a:lnTo>
                    <a:pt x="15083" y="368044"/>
                  </a:lnTo>
                  <a:lnTo>
                    <a:pt x="33024" y="408169"/>
                  </a:lnTo>
                  <a:lnTo>
                    <a:pt x="57087" y="444812"/>
                  </a:lnTo>
                  <a:lnTo>
                    <a:pt x="86661" y="477397"/>
                  </a:lnTo>
                  <a:lnTo>
                    <a:pt x="121139" y="505349"/>
                  </a:lnTo>
                  <a:lnTo>
                    <a:pt x="159912" y="528092"/>
                  </a:lnTo>
                  <a:lnTo>
                    <a:pt x="202370" y="545050"/>
                  </a:lnTo>
                  <a:lnTo>
                    <a:pt x="247906" y="555647"/>
                  </a:lnTo>
                  <a:lnTo>
                    <a:pt x="295909" y="559308"/>
                  </a:lnTo>
                  <a:lnTo>
                    <a:pt x="1543557" y="559308"/>
                  </a:lnTo>
                  <a:lnTo>
                    <a:pt x="1591561" y="555647"/>
                  </a:lnTo>
                  <a:lnTo>
                    <a:pt x="1637097" y="545050"/>
                  </a:lnTo>
                  <a:lnTo>
                    <a:pt x="1679555" y="528092"/>
                  </a:lnTo>
                  <a:lnTo>
                    <a:pt x="1718328" y="505349"/>
                  </a:lnTo>
                  <a:lnTo>
                    <a:pt x="1752806" y="477397"/>
                  </a:lnTo>
                  <a:lnTo>
                    <a:pt x="1782380" y="444812"/>
                  </a:lnTo>
                  <a:lnTo>
                    <a:pt x="1806443" y="408169"/>
                  </a:lnTo>
                  <a:lnTo>
                    <a:pt x="1824384" y="368044"/>
                  </a:lnTo>
                  <a:lnTo>
                    <a:pt x="1835595" y="325014"/>
                  </a:lnTo>
                  <a:lnTo>
                    <a:pt x="1839468" y="279654"/>
                  </a:lnTo>
                  <a:lnTo>
                    <a:pt x="1835595" y="234293"/>
                  </a:lnTo>
                  <a:lnTo>
                    <a:pt x="1824384" y="191263"/>
                  </a:lnTo>
                  <a:lnTo>
                    <a:pt x="1806443" y="151138"/>
                  </a:lnTo>
                  <a:lnTo>
                    <a:pt x="1782380" y="114495"/>
                  </a:lnTo>
                  <a:lnTo>
                    <a:pt x="1752806" y="81910"/>
                  </a:lnTo>
                  <a:lnTo>
                    <a:pt x="1718328" y="53958"/>
                  </a:lnTo>
                  <a:lnTo>
                    <a:pt x="1679555" y="31215"/>
                  </a:lnTo>
                  <a:lnTo>
                    <a:pt x="1637097" y="14257"/>
                  </a:lnTo>
                  <a:lnTo>
                    <a:pt x="1591561" y="3660"/>
                  </a:lnTo>
                  <a:lnTo>
                    <a:pt x="1543557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7508747" y="5708903"/>
              <a:ext cx="1839595" cy="559435"/>
            </a:xfrm>
            <a:custGeom>
              <a:avLst/>
              <a:gdLst/>
              <a:ahLst/>
              <a:cxnLst/>
              <a:rect l="l" t="t" r="r" b="b"/>
              <a:pathLst>
                <a:path w="1839595" h="559435">
                  <a:moveTo>
                    <a:pt x="295909" y="0"/>
                  </a:moveTo>
                  <a:lnTo>
                    <a:pt x="1543557" y="0"/>
                  </a:lnTo>
                  <a:lnTo>
                    <a:pt x="1591561" y="3660"/>
                  </a:lnTo>
                  <a:lnTo>
                    <a:pt x="1637097" y="14257"/>
                  </a:lnTo>
                  <a:lnTo>
                    <a:pt x="1679555" y="31215"/>
                  </a:lnTo>
                  <a:lnTo>
                    <a:pt x="1718328" y="53958"/>
                  </a:lnTo>
                  <a:lnTo>
                    <a:pt x="1752806" y="81910"/>
                  </a:lnTo>
                  <a:lnTo>
                    <a:pt x="1782380" y="114495"/>
                  </a:lnTo>
                  <a:lnTo>
                    <a:pt x="1806443" y="151138"/>
                  </a:lnTo>
                  <a:lnTo>
                    <a:pt x="1824384" y="191263"/>
                  </a:lnTo>
                  <a:lnTo>
                    <a:pt x="1835595" y="234293"/>
                  </a:lnTo>
                  <a:lnTo>
                    <a:pt x="1839468" y="279654"/>
                  </a:lnTo>
                  <a:lnTo>
                    <a:pt x="1835595" y="325014"/>
                  </a:lnTo>
                  <a:lnTo>
                    <a:pt x="1824384" y="368044"/>
                  </a:lnTo>
                  <a:lnTo>
                    <a:pt x="1806443" y="408169"/>
                  </a:lnTo>
                  <a:lnTo>
                    <a:pt x="1782380" y="444812"/>
                  </a:lnTo>
                  <a:lnTo>
                    <a:pt x="1752806" y="477397"/>
                  </a:lnTo>
                  <a:lnTo>
                    <a:pt x="1718328" y="505349"/>
                  </a:lnTo>
                  <a:lnTo>
                    <a:pt x="1679555" y="528092"/>
                  </a:lnTo>
                  <a:lnTo>
                    <a:pt x="1637097" y="545050"/>
                  </a:lnTo>
                  <a:lnTo>
                    <a:pt x="1591561" y="555647"/>
                  </a:lnTo>
                  <a:lnTo>
                    <a:pt x="1543557" y="559308"/>
                  </a:lnTo>
                  <a:lnTo>
                    <a:pt x="295909" y="559308"/>
                  </a:lnTo>
                  <a:lnTo>
                    <a:pt x="247906" y="555647"/>
                  </a:lnTo>
                  <a:lnTo>
                    <a:pt x="202370" y="545050"/>
                  </a:lnTo>
                  <a:lnTo>
                    <a:pt x="159912" y="528092"/>
                  </a:lnTo>
                  <a:lnTo>
                    <a:pt x="121139" y="505349"/>
                  </a:lnTo>
                  <a:lnTo>
                    <a:pt x="86661" y="477397"/>
                  </a:lnTo>
                  <a:lnTo>
                    <a:pt x="57087" y="444812"/>
                  </a:lnTo>
                  <a:lnTo>
                    <a:pt x="33024" y="408169"/>
                  </a:lnTo>
                  <a:lnTo>
                    <a:pt x="15083" y="368044"/>
                  </a:lnTo>
                  <a:lnTo>
                    <a:pt x="3872" y="325014"/>
                  </a:lnTo>
                  <a:lnTo>
                    <a:pt x="0" y="279654"/>
                  </a:lnTo>
                  <a:lnTo>
                    <a:pt x="3872" y="234293"/>
                  </a:lnTo>
                  <a:lnTo>
                    <a:pt x="15083" y="191263"/>
                  </a:lnTo>
                  <a:lnTo>
                    <a:pt x="33024" y="151138"/>
                  </a:lnTo>
                  <a:lnTo>
                    <a:pt x="57087" y="114495"/>
                  </a:lnTo>
                  <a:lnTo>
                    <a:pt x="86661" y="81910"/>
                  </a:lnTo>
                  <a:lnTo>
                    <a:pt x="121139" y="53958"/>
                  </a:lnTo>
                  <a:lnTo>
                    <a:pt x="159912" y="31215"/>
                  </a:lnTo>
                  <a:lnTo>
                    <a:pt x="202370" y="14257"/>
                  </a:lnTo>
                  <a:lnTo>
                    <a:pt x="247906" y="3660"/>
                  </a:lnTo>
                  <a:lnTo>
                    <a:pt x="295909" y="0"/>
                  </a:lnTo>
                  <a:close/>
                </a:path>
              </a:pathLst>
            </a:custGeom>
            <a:ln w="127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5" name="object 65"/>
          <p:cNvSpPr txBox="1"/>
          <p:nvPr/>
        </p:nvSpPr>
        <p:spPr>
          <a:xfrm>
            <a:off x="7660893" y="5817819"/>
            <a:ext cx="156718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000" spc="-15" dirty="0">
                <a:latin typeface="Arial"/>
                <a:cs typeface="Arial"/>
              </a:rPr>
              <a:t>nettoyer </a:t>
            </a:r>
            <a:r>
              <a:rPr sz="1000" spc="-30" dirty="0">
                <a:latin typeface="Arial"/>
                <a:cs typeface="Arial"/>
              </a:rPr>
              <a:t>le </a:t>
            </a:r>
            <a:r>
              <a:rPr sz="1000" spc="-25" dirty="0">
                <a:latin typeface="Arial"/>
                <a:cs typeface="Arial"/>
              </a:rPr>
              <a:t>lieu </a:t>
            </a:r>
            <a:r>
              <a:rPr sz="1000" spc="-45" dirty="0">
                <a:latin typeface="Arial"/>
                <a:cs typeface="Arial"/>
              </a:rPr>
              <a:t>de </a:t>
            </a:r>
            <a:r>
              <a:rPr sz="1000" spc="-15" dirty="0">
                <a:latin typeface="Arial"/>
                <a:cs typeface="Arial"/>
              </a:rPr>
              <a:t>l’activité</a:t>
            </a:r>
            <a:r>
              <a:rPr sz="1000" spc="-204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et</a:t>
            </a:r>
            <a:endParaRPr sz="1000">
              <a:latin typeface="Arial"/>
              <a:cs typeface="Arial"/>
            </a:endParaRPr>
          </a:p>
          <a:p>
            <a:pPr marR="21590" algn="ctr">
              <a:lnSpc>
                <a:spcPct val="100000"/>
              </a:lnSpc>
            </a:pPr>
            <a:r>
              <a:rPr sz="1000" spc="-5" dirty="0">
                <a:latin typeface="Carlito"/>
                <a:cs typeface="Carlito"/>
              </a:rPr>
              <a:t>trier les déchets</a:t>
            </a:r>
            <a:endParaRPr sz="1000">
              <a:latin typeface="Carlito"/>
              <a:cs typeface="Carlito"/>
            </a:endParaRPr>
          </a:p>
        </p:txBody>
      </p:sp>
      <p:grpSp>
        <p:nvGrpSpPr>
          <p:cNvPr id="66" name="object 66"/>
          <p:cNvGrpSpPr/>
          <p:nvPr/>
        </p:nvGrpSpPr>
        <p:grpSpPr>
          <a:xfrm>
            <a:off x="776986" y="5432805"/>
            <a:ext cx="2690495" cy="849630"/>
            <a:chOff x="776986" y="5432805"/>
            <a:chExt cx="2690495" cy="849630"/>
          </a:xfrm>
        </p:grpSpPr>
        <p:sp>
          <p:nvSpPr>
            <p:cNvPr id="67" name="object 67"/>
            <p:cNvSpPr/>
            <p:nvPr/>
          </p:nvSpPr>
          <p:spPr>
            <a:xfrm>
              <a:off x="783336" y="5439155"/>
              <a:ext cx="2677795" cy="836930"/>
            </a:xfrm>
            <a:custGeom>
              <a:avLst/>
              <a:gdLst/>
              <a:ahLst/>
              <a:cxnLst/>
              <a:rect l="l" t="t" r="r" b="b"/>
              <a:pathLst>
                <a:path w="2677795" h="836929">
                  <a:moveTo>
                    <a:pt x="2246884" y="0"/>
                  </a:moveTo>
                  <a:lnTo>
                    <a:pt x="430783" y="0"/>
                  </a:lnTo>
                  <a:lnTo>
                    <a:pt x="383844" y="2454"/>
                  </a:lnTo>
                  <a:lnTo>
                    <a:pt x="338368" y="9649"/>
                  </a:lnTo>
                  <a:lnTo>
                    <a:pt x="294620" y="21327"/>
                  </a:lnTo>
                  <a:lnTo>
                    <a:pt x="252862" y="37234"/>
                  </a:lnTo>
                  <a:lnTo>
                    <a:pt x="213356" y="57116"/>
                  </a:lnTo>
                  <a:lnTo>
                    <a:pt x="176365" y="80715"/>
                  </a:lnTo>
                  <a:lnTo>
                    <a:pt x="142153" y="107779"/>
                  </a:lnTo>
                  <a:lnTo>
                    <a:pt x="110982" y="138050"/>
                  </a:lnTo>
                  <a:lnTo>
                    <a:pt x="83114" y="171274"/>
                  </a:lnTo>
                  <a:lnTo>
                    <a:pt x="58813" y="207196"/>
                  </a:lnTo>
                  <a:lnTo>
                    <a:pt x="38341" y="245560"/>
                  </a:lnTo>
                  <a:lnTo>
                    <a:pt x="21961" y="286112"/>
                  </a:lnTo>
                  <a:lnTo>
                    <a:pt x="9935" y="328595"/>
                  </a:lnTo>
                  <a:lnTo>
                    <a:pt x="2527" y="372756"/>
                  </a:lnTo>
                  <a:lnTo>
                    <a:pt x="0" y="418338"/>
                  </a:lnTo>
                  <a:lnTo>
                    <a:pt x="2527" y="463919"/>
                  </a:lnTo>
                  <a:lnTo>
                    <a:pt x="9935" y="508080"/>
                  </a:lnTo>
                  <a:lnTo>
                    <a:pt x="21961" y="550563"/>
                  </a:lnTo>
                  <a:lnTo>
                    <a:pt x="38341" y="591115"/>
                  </a:lnTo>
                  <a:lnTo>
                    <a:pt x="58813" y="629479"/>
                  </a:lnTo>
                  <a:lnTo>
                    <a:pt x="83114" y="665401"/>
                  </a:lnTo>
                  <a:lnTo>
                    <a:pt x="110982" y="698625"/>
                  </a:lnTo>
                  <a:lnTo>
                    <a:pt x="142153" y="728896"/>
                  </a:lnTo>
                  <a:lnTo>
                    <a:pt x="176365" y="755960"/>
                  </a:lnTo>
                  <a:lnTo>
                    <a:pt x="213356" y="779559"/>
                  </a:lnTo>
                  <a:lnTo>
                    <a:pt x="252862" y="799441"/>
                  </a:lnTo>
                  <a:lnTo>
                    <a:pt x="294620" y="815348"/>
                  </a:lnTo>
                  <a:lnTo>
                    <a:pt x="338368" y="827026"/>
                  </a:lnTo>
                  <a:lnTo>
                    <a:pt x="383844" y="834221"/>
                  </a:lnTo>
                  <a:lnTo>
                    <a:pt x="430783" y="836676"/>
                  </a:lnTo>
                  <a:lnTo>
                    <a:pt x="2246884" y="836676"/>
                  </a:lnTo>
                  <a:lnTo>
                    <a:pt x="2293814" y="834221"/>
                  </a:lnTo>
                  <a:lnTo>
                    <a:pt x="2339283" y="827026"/>
                  </a:lnTo>
                  <a:lnTo>
                    <a:pt x="2383027" y="815348"/>
                  </a:lnTo>
                  <a:lnTo>
                    <a:pt x="2424784" y="799441"/>
                  </a:lnTo>
                  <a:lnTo>
                    <a:pt x="2464289" y="779559"/>
                  </a:lnTo>
                  <a:lnTo>
                    <a:pt x="2501280" y="755960"/>
                  </a:lnTo>
                  <a:lnTo>
                    <a:pt x="2535494" y="728896"/>
                  </a:lnTo>
                  <a:lnTo>
                    <a:pt x="2566668" y="698625"/>
                  </a:lnTo>
                  <a:lnTo>
                    <a:pt x="2594538" y="665401"/>
                  </a:lnTo>
                  <a:lnTo>
                    <a:pt x="2618843" y="629479"/>
                  </a:lnTo>
                  <a:lnTo>
                    <a:pt x="2639318" y="591115"/>
                  </a:lnTo>
                  <a:lnTo>
                    <a:pt x="2655702" y="550563"/>
                  </a:lnTo>
                  <a:lnTo>
                    <a:pt x="2667730" y="508080"/>
                  </a:lnTo>
                  <a:lnTo>
                    <a:pt x="2675139" y="463919"/>
                  </a:lnTo>
                  <a:lnTo>
                    <a:pt x="2677667" y="418338"/>
                  </a:lnTo>
                  <a:lnTo>
                    <a:pt x="2675139" y="372756"/>
                  </a:lnTo>
                  <a:lnTo>
                    <a:pt x="2667730" y="328595"/>
                  </a:lnTo>
                  <a:lnTo>
                    <a:pt x="2655702" y="286112"/>
                  </a:lnTo>
                  <a:lnTo>
                    <a:pt x="2639318" y="245560"/>
                  </a:lnTo>
                  <a:lnTo>
                    <a:pt x="2618843" y="207196"/>
                  </a:lnTo>
                  <a:lnTo>
                    <a:pt x="2594538" y="171274"/>
                  </a:lnTo>
                  <a:lnTo>
                    <a:pt x="2566668" y="138050"/>
                  </a:lnTo>
                  <a:lnTo>
                    <a:pt x="2535494" y="107779"/>
                  </a:lnTo>
                  <a:lnTo>
                    <a:pt x="2501280" y="80715"/>
                  </a:lnTo>
                  <a:lnTo>
                    <a:pt x="2464289" y="57116"/>
                  </a:lnTo>
                  <a:lnTo>
                    <a:pt x="2424784" y="37234"/>
                  </a:lnTo>
                  <a:lnTo>
                    <a:pt x="2383028" y="21327"/>
                  </a:lnTo>
                  <a:lnTo>
                    <a:pt x="2339283" y="9649"/>
                  </a:lnTo>
                  <a:lnTo>
                    <a:pt x="2293814" y="2454"/>
                  </a:lnTo>
                  <a:lnTo>
                    <a:pt x="2246884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783336" y="5439155"/>
              <a:ext cx="2677795" cy="836930"/>
            </a:xfrm>
            <a:custGeom>
              <a:avLst/>
              <a:gdLst/>
              <a:ahLst/>
              <a:cxnLst/>
              <a:rect l="l" t="t" r="r" b="b"/>
              <a:pathLst>
                <a:path w="2677795" h="836929">
                  <a:moveTo>
                    <a:pt x="430783" y="0"/>
                  </a:moveTo>
                  <a:lnTo>
                    <a:pt x="2246884" y="0"/>
                  </a:lnTo>
                  <a:lnTo>
                    <a:pt x="2293814" y="2454"/>
                  </a:lnTo>
                  <a:lnTo>
                    <a:pt x="2339283" y="9649"/>
                  </a:lnTo>
                  <a:lnTo>
                    <a:pt x="2383028" y="21327"/>
                  </a:lnTo>
                  <a:lnTo>
                    <a:pt x="2424784" y="37234"/>
                  </a:lnTo>
                  <a:lnTo>
                    <a:pt x="2464289" y="57116"/>
                  </a:lnTo>
                  <a:lnTo>
                    <a:pt x="2501280" y="80715"/>
                  </a:lnTo>
                  <a:lnTo>
                    <a:pt x="2535494" y="107779"/>
                  </a:lnTo>
                  <a:lnTo>
                    <a:pt x="2566668" y="138050"/>
                  </a:lnTo>
                  <a:lnTo>
                    <a:pt x="2594538" y="171274"/>
                  </a:lnTo>
                  <a:lnTo>
                    <a:pt x="2618843" y="207196"/>
                  </a:lnTo>
                  <a:lnTo>
                    <a:pt x="2639318" y="245560"/>
                  </a:lnTo>
                  <a:lnTo>
                    <a:pt x="2655702" y="286112"/>
                  </a:lnTo>
                  <a:lnTo>
                    <a:pt x="2667730" y="328595"/>
                  </a:lnTo>
                  <a:lnTo>
                    <a:pt x="2675139" y="372756"/>
                  </a:lnTo>
                  <a:lnTo>
                    <a:pt x="2677667" y="418338"/>
                  </a:lnTo>
                  <a:lnTo>
                    <a:pt x="2675139" y="463919"/>
                  </a:lnTo>
                  <a:lnTo>
                    <a:pt x="2667730" y="508080"/>
                  </a:lnTo>
                  <a:lnTo>
                    <a:pt x="2655702" y="550563"/>
                  </a:lnTo>
                  <a:lnTo>
                    <a:pt x="2639318" y="591115"/>
                  </a:lnTo>
                  <a:lnTo>
                    <a:pt x="2618843" y="629479"/>
                  </a:lnTo>
                  <a:lnTo>
                    <a:pt x="2594538" y="665401"/>
                  </a:lnTo>
                  <a:lnTo>
                    <a:pt x="2566668" y="698625"/>
                  </a:lnTo>
                  <a:lnTo>
                    <a:pt x="2535494" y="728896"/>
                  </a:lnTo>
                  <a:lnTo>
                    <a:pt x="2501280" y="755960"/>
                  </a:lnTo>
                  <a:lnTo>
                    <a:pt x="2464289" y="779559"/>
                  </a:lnTo>
                  <a:lnTo>
                    <a:pt x="2424784" y="799441"/>
                  </a:lnTo>
                  <a:lnTo>
                    <a:pt x="2383027" y="815348"/>
                  </a:lnTo>
                  <a:lnTo>
                    <a:pt x="2339283" y="827026"/>
                  </a:lnTo>
                  <a:lnTo>
                    <a:pt x="2293814" y="834221"/>
                  </a:lnTo>
                  <a:lnTo>
                    <a:pt x="2246884" y="836676"/>
                  </a:lnTo>
                  <a:lnTo>
                    <a:pt x="430783" y="836676"/>
                  </a:lnTo>
                  <a:lnTo>
                    <a:pt x="383844" y="834221"/>
                  </a:lnTo>
                  <a:lnTo>
                    <a:pt x="338368" y="827026"/>
                  </a:lnTo>
                  <a:lnTo>
                    <a:pt x="294620" y="815348"/>
                  </a:lnTo>
                  <a:lnTo>
                    <a:pt x="252862" y="799441"/>
                  </a:lnTo>
                  <a:lnTo>
                    <a:pt x="213356" y="779559"/>
                  </a:lnTo>
                  <a:lnTo>
                    <a:pt x="176365" y="755960"/>
                  </a:lnTo>
                  <a:lnTo>
                    <a:pt x="142153" y="728896"/>
                  </a:lnTo>
                  <a:lnTo>
                    <a:pt x="110982" y="698625"/>
                  </a:lnTo>
                  <a:lnTo>
                    <a:pt x="83114" y="665401"/>
                  </a:lnTo>
                  <a:lnTo>
                    <a:pt x="58813" y="629479"/>
                  </a:lnTo>
                  <a:lnTo>
                    <a:pt x="38341" y="591115"/>
                  </a:lnTo>
                  <a:lnTo>
                    <a:pt x="21961" y="550563"/>
                  </a:lnTo>
                  <a:lnTo>
                    <a:pt x="9935" y="508080"/>
                  </a:lnTo>
                  <a:lnTo>
                    <a:pt x="2527" y="463919"/>
                  </a:lnTo>
                  <a:lnTo>
                    <a:pt x="0" y="418338"/>
                  </a:lnTo>
                  <a:lnTo>
                    <a:pt x="2527" y="372756"/>
                  </a:lnTo>
                  <a:lnTo>
                    <a:pt x="9935" y="328595"/>
                  </a:lnTo>
                  <a:lnTo>
                    <a:pt x="21961" y="286112"/>
                  </a:lnTo>
                  <a:lnTo>
                    <a:pt x="38341" y="245560"/>
                  </a:lnTo>
                  <a:lnTo>
                    <a:pt x="58813" y="207196"/>
                  </a:lnTo>
                  <a:lnTo>
                    <a:pt x="83114" y="171274"/>
                  </a:lnTo>
                  <a:lnTo>
                    <a:pt x="110982" y="138050"/>
                  </a:lnTo>
                  <a:lnTo>
                    <a:pt x="142153" y="107779"/>
                  </a:lnTo>
                  <a:lnTo>
                    <a:pt x="176365" y="80715"/>
                  </a:lnTo>
                  <a:lnTo>
                    <a:pt x="213356" y="57116"/>
                  </a:lnTo>
                  <a:lnTo>
                    <a:pt x="252862" y="37234"/>
                  </a:lnTo>
                  <a:lnTo>
                    <a:pt x="294620" y="21327"/>
                  </a:lnTo>
                  <a:lnTo>
                    <a:pt x="338368" y="9649"/>
                  </a:lnTo>
                  <a:lnTo>
                    <a:pt x="383844" y="2454"/>
                  </a:lnTo>
                  <a:lnTo>
                    <a:pt x="430783" y="0"/>
                  </a:lnTo>
                  <a:close/>
                </a:path>
              </a:pathLst>
            </a:custGeom>
            <a:ln w="127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9" name="object 69"/>
          <p:cNvSpPr txBox="1"/>
          <p:nvPr/>
        </p:nvSpPr>
        <p:spPr>
          <a:xfrm>
            <a:off x="926998" y="5533135"/>
            <a:ext cx="23907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7305" algn="ctr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rlito"/>
                <a:cs typeface="Carlito"/>
              </a:rPr>
              <a:t>communiquer entre professionnels en  expliquant les contraintes techniques, les  choix économiques, technologiques </a:t>
            </a:r>
            <a:r>
              <a:rPr sz="1000" dirty="0">
                <a:latin typeface="Carlito"/>
                <a:cs typeface="Carlito"/>
              </a:rPr>
              <a:t>au </a:t>
            </a:r>
            <a:r>
              <a:rPr sz="1000" spc="-5" dirty="0">
                <a:latin typeface="Carlito"/>
                <a:cs typeface="Carlito"/>
              </a:rPr>
              <a:t>regard  de la performance</a:t>
            </a:r>
            <a:r>
              <a:rPr sz="1000" spc="5" dirty="0">
                <a:latin typeface="Carlito"/>
                <a:cs typeface="Carlito"/>
              </a:rPr>
              <a:t> </a:t>
            </a:r>
            <a:r>
              <a:rPr sz="1000" spc="-5" dirty="0">
                <a:latin typeface="Carlito"/>
                <a:cs typeface="Carlito"/>
              </a:rPr>
              <a:t>énergétique</a:t>
            </a:r>
            <a:endParaRPr sz="1000">
              <a:latin typeface="Carlito"/>
              <a:cs typeface="Carlito"/>
            </a:endParaRPr>
          </a:p>
        </p:txBody>
      </p:sp>
      <p:grpSp>
        <p:nvGrpSpPr>
          <p:cNvPr id="70" name="object 70"/>
          <p:cNvGrpSpPr/>
          <p:nvPr/>
        </p:nvGrpSpPr>
        <p:grpSpPr>
          <a:xfrm>
            <a:off x="3495802" y="5714746"/>
            <a:ext cx="2092960" cy="525145"/>
            <a:chOff x="3495802" y="5714746"/>
            <a:chExt cx="2092960" cy="525145"/>
          </a:xfrm>
        </p:grpSpPr>
        <p:sp>
          <p:nvSpPr>
            <p:cNvPr id="71" name="object 71"/>
            <p:cNvSpPr/>
            <p:nvPr/>
          </p:nvSpPr>
          <p:spPr>
            <a:xfrm>
              <a:off x="3502152" y="5721096"/>
              <a:ext cx="2080260" cy="512445"/>
            </a:xfrm>
            <a:custGeom>
              <a:avLst/>
              <a:gdLst/>
              <a:ahLst/>
              <a:cxnLst/>
              <a:rect l="l" t="t" r="r" b="b"/>
              <a:pathLst>
                <a:path w="2080260" h="512445">
                  <a:moveTo>
                    <a:pt x="1745614" y="0"/>
                  </a:moveTo>
                  <a:lnTo>
                    <a:pt x="334645" y="0"/>
                  </a:lnTo>
                  <a:lnTo>
                    <a:pt x="280372" y="3351"/>
                  </a:lnTo>
                  <a:lnTo>
                    <a:pt x="228884" y="13052"/>
                  </a:lnTo>
                  <a:lnTo>
                    <a:pt x="180871" y="28577"/>
                  </a:lnTo>
                  <a:lnTo>
                    <a:pt x="137022" y="49399"/>
                  </a:lnTo>
                  <a:lnTo>
                    <a:pt x="98028" y="74990"/>
                  </a:lnTo>
                  <a:lnTo>
                    <a:pt x="64576" y="104823"/>
                  </a:lnTo>
                  <a:lnTo>
                    <a:pt x="37358" y="138370"/>
                  </a:lnTo>
                  <a:lnTo>
                    <a:pt x="17063" y="175106"/>
                  </a:lnTo>
                  <a:lnTo>
                    <a:pt x="4380" y="214502"/>
                  </a:lnTo>
                  <a:lnTo>
                    <a:pt x="0" y="256031"/>
                  </a:lnTo>
                  <a:lnTo>
                    <a:pt x="4380" y="297561"/>
                  </a:lnTo>
                  <a:lnTo>
                    <a:pt x="17063" y="336957"/>
                  </a:lnTo>
                  <a:lnTo>
                    <a:pt x="37358" y="373693"/>
                  </a:lnTo>
                  <a:lnTo>
                    <a:pt x="64576" y="407240"/>
                  </a:lnTo>
                  <a:lnTo>
                    <a:pt x="98028" y="437073"/>
                  </a:lnTo>
                  <a:lnTo>
                    <a:pt x="137022" y="462664"/>
                  </a:lnTo>
                  <a:lnTo>
                    <a:pt x="180871" y="483486"/>
                  </a:lnTo>
                  <a:lnTo>
                    <a:pt x="228884" y="499011"/>
                  </a:lnTo>
                  <a:lnTo>
                    <a:pt x="280372" y="508712"/>
                  </a:lnTo>
                  <a:lnTo>
                    <a:pt x="334645" y="512063"/>
                  </a:lnTo>
                  <a:lnTo>
                    <a:pt x="1745614" y="512063"/>
                  </a:lnTo>
                  <a:lnTo>
                    <a:pt x="1799887" y="508712"/>
                  </a:lnTo>
                  <a:lnTo>
                    <a:pt x="1851375" y="499011"/>
                  </a:lnTo>
                  <a:lnTo>
                    <a:pt x="1899388" y="483486"/>
                  </a:lnTo>
                  <a:lnTo>
                    <a:pt x="1943237" y="462664"/>
                  </a:lnTo>
                  <a:lnTo>
                    <a:pt x="1982231" y="437073"/>
                  </a:lnTo>
                  <a:lnTo>
                    <a:pt x="2015683" y="407240"/>
                  </a:lnTo>
                  <a:lnTo>
                    <a:pt x="2042901" y="373693"/>
                  </a:lnTo>
                  <a:lnTo>
                    <a:pt x="2063196" y="336957"/>
                  </a:lnTo>
                  <a:lnTo>
                    <a:pt x="2075879" y="297561"/>
                  </a:lnTo>
                  <a:lnTo>
                    <a:pt x="2080260" y="256031"/>
                  </a:lnTo>
                  <a:lnTo>
                    <a:pt x="2075879" y="214502"/>
                  </a:lnTo>
                  <a:lnTo>
                    <a:pt x="2063196" y="175106"/>
                  </a:lnTo>
                  <a:lnTo>
                    <a:pt x="2042901" y="138370"/>
                  </a:lnTo>
                  <a:lnTo>
                    <a:pt x="2015683" y="104823"/>
                  </a:lnTo>
                  <a:lnTo>
                    <a:pt x="1982231" y="74990"/>
                  </a:lnTo>
                  <a:lnTo>
                    <a:pt x="1943237" y="49399"/>
                  </a:lnTo>
                  <a:lnTo>
                    <a:pt x="1899388" y="28577"/>
                  </a:lnTo>
                  <a:lnTo>
                    <a:pt x="1851375" y="13052"/>
                  </a:lnTo>
                  <a:lnTo>
                    <a:pt x="1799887" y="3351"/>
                  </a:lnTo>
                  <a:lnTo>
                    <a:pt x="1745614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3502152" y="5721096"/>
              <a:ext cx="2080260" cy="512445"/>
            </a:xfrm>
            <a:custGeom>
              <a:avLst/>
              <a:gdLst/>
              <a:ahLst/>
              <a:cxnLst/>
              <a:rect l="l" t="t" r="r" b="b"/>
              <a:pathLst>
                <a:path w="2080260" h="512445">
                  <a:moveTo>
                    <a:pt x="334645" y="0"/>
                  </a:moveTo>
                  <a:lnTo>
                    <a:pt x="1745614" y="0"/>
                  </a:lnTo>
                  <a:lnTo>
                    <a:pt x="1799887" y="3351"/>
                  </a:lnTo>
                  <a:lnTo>
                    <a:pt x="1851375" y="13052"/>
                  </a:lnTo>
                  <a:lnTo>
                    <a:pt x="1899388" y="28577"/>
                  </a:lnTo>
                  <a:lnTo>
                    <a:pt x="1943237" y="49399"/>
                  </a:lnTo>
                  <a:lnTo>
                    <a:pt x="1982231" y="74990"/>
                  </a:lnTo>
                  <a:lnTo>
                    <a:pt x="2015683" y="104823"/>
                  </a:lnTo>
                  <a:lnTo>
                    <a:pt x="2042901" y="138370"/>
                  </a:lnTo>
                  <a:lnTo>
                    <a:pt x="2063196" y="175106"/>
                  </a:lnTo>
                  <a:lnTo>
                    <a:pt x="2075879" y="214502"/>
                  </a:lnTo>
                  <a:lnTo>
                    <a:pt x="2080260" y="256031"/>
                  </a:lnTo>
                  <a:lnTo>
                    <a:pt x="2075879" y="297561"/>
                  </a:lnTo>
                  <a:lnTo>
                    <a:pt x="2063196" y="336957"/>
                  </a:lnTo>
                  <a:lnTo>
                    <a:pt x="2042901" y="373693"/>
                  </a:lnTo>
                  <a:lnTo>
                    <a:pt x="2015683" y="407240"/>
                  </a:lnTo>
                  <a:lnTo>
                    <a:pt x="1982231" y="437073"/>
                  </a:lnTo>
                  <a:lnTo>
                    <a:pt x="1943237" y="462664"/>
                  </a:lnTo>
                  <a:lnTo>
                    <a:pt x="1899388" y="483486"/>
                  </a:lnTo>
                  <a:lnTo>
                    <a:pt x="1851375" y="499011"/>
                  </a:lnTo>
                  <a:lnTo>
                    <a:pt x="1799887" y="508712"/>
                  </a:lnTo>
                  <a:lnTo>
                    <a:pt x="1745614" y="512063"/>
                  </a:lnTo>
                  <a:lnTo>
                    <a:pt x="334645" y="512063"/>
                  </a:lnTo>
                  <a:lnTo>
                    <a:pt x="280372" y="508712"/>
                  </a:lnTo>
                  <a:lnTo>
                    <a:pt x="228884" y="499011"/>
                  </a:lnTo>
                  <a:lnTo>
                    <a:pt x="180871" y="483486"/>
                  </a:lnTo>
                  <a:lnTo>
                    <a:pt x="137022" y="462664"/>
                  </a:lnTo>
                  <a:lnTo>
                    <a:pt x="98028" y="437073"/>
                  </a:lnTo>
                  <a:lnTo>
                    <a:pt x="64576" y="407240"/>
                  </a:lnTo>
                  <a:lnTo>
                    <a:pt x="37358" y="373693"/>
                  </a:lnTo>
                  <a:lnTo>
                    <a:pt x="17063" y="336957"/>
                  </a:lnTo>
                  <a:lnTo>
                    <a:pt x="4380" y="297561"/>
                  </a:lnTo>
                  <a:lnTo>
                    <a:pt x="0" y="256031"/>
                  </a:lnTo>
                  <a:lnTo>
                    <a:pt x="4380" y="214502"/>
                  </a:lnTo>
                  <a:lnTo>
                    <a:pt x="17063" y="175106"/>
                  </a:lnTo>
                  <a:lnTo>
                    <a:pt x="37358" y="138370"/>
                  </a:lnTo>
                  <a:lnTo>
                    <a:pt x="64576" y="104823"/>
                  </a:lnTo>
                  <a:lnTo>
                    <a:pt x="98028" y="74990"/>
                  </a:lnTo>
                  <a:lnTo>
                    <a:pt x="137022" y="49399"/>
                  </a:lnTo>
                  <a:lnTo>
                    <a:pt x="180871" y="28577"/>
                  </a:lnTo>
                  <a:lnTo>
                    <a:pt x="228884" y="13052"/>
                  </a:lnTo>
                  <a:lnTo>
                    <a:pt x="280372" y="3351"/>
                  </a:lnTo>
                  <a:lnTo>
                    <a:pt x="334645" y="0"/>
                  </a:lnTo>
                  <a:close/>
                </a:path>
              </a:pathLst>
            </a:custGeom>
            <a:ln w="127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3" name="object 73"/>
          <p:cNvSpPr txBox="1"/>
          <p:nvPr/>
        </p:nvSpPr>
        <p:spPr>
          <a:xfrm>
            <a:off x="3722370" y="5730036"/>
            <a:ext cx="1637030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z="1000" spc="-15" dirty="0">
                <a:latin typeface="Arial"/>
                <a:cs typeface="Arial"/>
              </a:rPr>
              <a:t>justifier </a:t>
            </a:r>
            <a:r>
              <a:rPr sz="1000" dirty="0">
                <a:latin typeface="Arial"/>
                <a:cs typeface="Arial"/>
              </a:rPr>
              <a:t>l’état </a:t>
            </a:r>
            <a:r>
              <a:rPr sz="1000" spc="-40" dirty="0">
                <a:latin typeface="Arial"/>
                <a:cs typeface="Arial"/>
              </a:rPr>
              <a:t>d’avancement</a:t>
            </a:r>
            <a:r>
              <a:rPr sz="1000" spc="-175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de  </a:t>
            </a:r>
            <a:r>
              <a:rPr sz="1000" spc="-15" dirty="0">
                <a:latin typeface="Arial"/>
                <a:cs typeface="Arial"/>
              </a:rPr>
              <a:t>l’opération </a:t>
            </a:r>
            <a:r>
              <a:rPr sz="1000" spc="-5" dirty="0">
                <a:latin typeface="Arial"/>
                <a:cs typeface="Arial"/>
              </a:rPr>
              <a:t>et </a:t>
            </a:r>
            <a:r>
              <a:rPr sz="1000" spc="-20" dirty="0">
                <a:latin typeface="Arial"/>
                <a:cs typeface="Arial"/>
              </a:rPr>
              <a:t>remonter </a:t>
            </a:r>
            <a:r>
              <a:rPr sz="1000" spc="-60" dirty="0">
                <a:latin typeface="Arial"/>
                <a:cs typeface="Arial"/>
              </a:rPr>
              <a:t>les  </a:t>
            </a:r>
            <a:r>
              <a:rPr sz="1000" spc="-5" dirty="0">
                <a:latin typeface="Carlito"/>
                <a:cs typeface="Carlito"/>
              </a:rPr>
              <a:t>difficultés à la</a:t>
            </a:r>
            <a:r>
              <a:rPr sz="1000" spc="-30" dirty="0">
                <a:latin typeface="Carlito"/>
                <a:cs typeface="Carlito"/>
              </a:rPr>
              <a:t> </a:t>
            </a:r>
            <a:r>
              <a:rPr sz="1000" spc="-5" dirty="0">
                <a:latin typeface="Carlito"/>
                <a:cs typeface="Carlito"/>
              </a:rPr>
              <a:t>hiérarchie.</a:t>
            </a:r>
            <a:endParaRPr sz="1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98016" y="1941957"/>
            <a:ext cx="9892030" cy="3492500"/>
            <a:chOff x="898016" y="1941957"/>
            <a:chExt cx="9892030" cy="3492500"/>
          </a:xfrm>
        </p:grpSpPr>
        <p:sp>
          <p:nvSpPr>
            <p:cNvPr id="3" name="object 3"/>
            <p:cNvSpPr/>
            <p:nvPr/>
          </p:nvSpPr>
          <p:spPr>
            <a:xfrm>
              <a:off x="907541" y="1951482"/>
              <a:ext cx="9872980" cy="3473450"/>
            </a:xfrm>
            <a:custGeom>
              <a:avLst/>
              <a:gdLst/>
              <a:ahLst/>
              <a:cxnLst/>
              <a:rect l="l" t="t" r="r" b="b"/>
              <a:pathLst>
                <a:path w="9872980" h="3473450">
                  <a:moveTo>
                    <a:pt x="9419843" y="0"/>
                  </a:moveTo>
                  <a:lnTo>
                    <a:pt x="452628" y="0"/>
                  </a:lnTo>
                  <a:lnTo>
                    <a:pt x="403307" y="2656"/>
                  </a:lnTo>
                  <a:lnTo>
                    <a:pt x="355526" y="10441"/>
                  </a:lnTo>
                  <a:lnTo>
                    <a:pt x="309559" y="23079"/>
                  </a:lnTo>
                  <a:lnTo>
                    <a:pt x="265683" y="40293"/>
                  </a:lnTo>
                  <a:lnTo>
                    <a:pt x="224174" y="61806"/>
                  </a:lnTo>
                  <a:lnTo>
                    <a:pt x="185308" y="87343"/>
                  </a:lnTo>
                  <a:lnTo>
                    <a:pt x="149361" y="116627"/>
                  </a:lnTo>
                  <a:lnTo>
                    <a:pt x="116609" y="149381"/>
                  </a:lnTo>
                  <a:lnTo>
                    <a:pt x="87328" y="185330"/>
                  </a:lnTo>
                  <a:lnTo>
                    <a:pt x="61795" y="224197"/>
                  </a:lnTo>
                  <a:lnTo>
                    <a:pt x="40285" y="265705"/>
                  </a:lnTo>
                  <a:lnTo>
                    <a:pt x="23074" y="309579"/>
                  </a:lnTo>
                  <a:lnTo>
                    <a:pt x="10439" y="355541"/>
                  </a:lnTo>
                  <a:lnTo>
                    <a:pt x="2655" y="403316"/>
                  </a:lnTo>
                  <a:lnTo>
                    <a:pt x="0" y="452627"/>
                  </a:lnTo>
                  <a:lnTo>
                    <a:pt x="0" y="3020567"/>
                  </a:lnTo>
                  <a:lnTo>
                    <a:pt x="2655" y="3069879"/>
                  </a:lnTo>
                  <a:lnTo>
                    <a:pt x="10439" y="3117654"/>
                  </a:lnTo>
                  <a:lnTo>
                    <a:pt x="23074" y="3163616"/>
                  </a:lnTo>
                  <a:lnTo>
                    <a:pt x="40285" y="3207490"/>
                  </a:lnTo>
                  <a:lnTo>
                    <a:pt x="61795" y="3248998"/>
                  </a:lnTo>
                  <a:lnTo>
                    <a:pt x="87328" y="3287865"/>
                  </a:lnTo>
                  <a:lnTo>
                    <a:pt x="116609" y="3323814"/>
                  </a:lnTo>
                  <a:lnTo>
                    <a:pt x="149361" y="3356568"/>
                  </a:lnTo>
                  <a:lnTo>
                    <a:pt x="185308" y="3385852"/>
                  </a:lnTo>
                  <a:lnTo>
                    <a:pt x="224174" y="3411389"/>
                  </a:lnTo>
                  <a:lnTo>
                    <a:pt x="265683" y="3432902"/>
                  </a:lnTo>
                  <a:lnTo>
                    <a:pt x="309559" y="3450116"/>
                  </a:lnTo>
                  <a:lnTo>
                    <a:pt x="355526" y="3462754"/>
                  </a:lnTo>
                  <a:lnTo>
                    <a:pt x="403307" y="3470539"/>
                  </a:lnTo>
                  <a:lnTo>
                    <a:pt x="452628" y="3473195"/>
                  </a:lnTo>
                  <a:lnTo>
                    <a:pt x="9419843" y="3473195"/>
                  </a:lnTo>
                  <a:lnTo>
                    <a:pt x="9469155" y="3470539"/>
                  </a:lnTo>
                  <a:lnTo>
                    <a:pt x="9516930" y="3462754"/>
                  </a:lnTo>
                  <a:lnTo>
                    <a:pt x="9562892" y="3450116"/>
                  </a:lnTo>
                  <a:lnTo>
                    <a:pt x="9606766" y="3432902"/>
                  </a:lnTo>
                  <a:lnTo>
                    <a:pt x="9648274" y="3411389"/>
                  </a:lnTo>
                  <a:lnTo>
                    <a:pt x="9687141" y="3385852"/>
                  </a:lnTo>
                  <a:lnTo>
                    <a:pt x="9723090" y="3356568"/>
                  </a:lnTo>
                  <a:lnTo>
                    <a:pt x="9755844" y="3323814"/>
                  </a:lnTo>
                  <a:lnTo>
                    <a:pt x="9785128" y="3287865"/>
                  </a:lnTo>
                  <a:lnTo>
                    <a:pt x="9810665" y="3248998"/>
                  </a:lnTo>
                  <a:lnTo>
                    <a:pt x="9832178" y="3207490"/>
                  </a:lnTo>
                  <a:lnTo>
                    <a:pt x="9849392" y="3163616"/>
                  </a:lnTo>
                  <a:lnTo>
                    <a:pt x="9862030" y="3117654"/>
                  </a:lnTo>
                  <a:lnTo>
                    <a:pt x="9869815" y="3069879"/>
                  </a:lnTo>
                  <a:lnTo>
                    <a:pt x="9872472" y="3020567"/>
                  </a:lnTo>
                  <a:lnTo>
                    <a:pt x="9872472" y="452627"/>
                  </a:lnTo>
                  <a:lnTo>
                    <a:pt x="9869815" y="403316"/>
                  </a:lnTo>
                  <a:lnTo>
                    <a:pt x="9862030" y="355541"/>
                  </a:lnTo>
                  <a:lnTo>
                    <a:pt x="9849392" y="309579"/>
                  </a:lnTo>
                  <a:lnTo>
                    <a:pt x="9832178" y="265705"/>
                  </a:lnTo>
                  <a:lnTo>
                    <a:pt x="9810665" y="224197"/>
                  </a:lnTo>
                  <a:lnTo>
                    <a:pt x="9785128" y="185330"/>
                  </a:lnTo>
                  <a:lnTo>
                    <a:pt x="9755844" y="149381"/>
                  </a:lnTo>
                  <a:lnTo>
                    <a:pt x="9723090" y="116627"/>
                  </a:lnTo>
                  <a:lnTo>
                    <a:pt x="9687141" y="87343"/>
                  </a:lnTo>
                  <a:lnTo>
                    <a:pt x="9648274" y="61806"/>
                  </a:lnTo>
                  <a:lnTo>
                    <a:pt x="9606766" y="40293"/>
                  </a:lnTo>
                  <a:lnTo>
                    <a:pt x="9562892" y="23079"/>
                  </a:lnTo>
                  <a:lnTo>
                    <a:pt x="9516930" y="10441"/>
                  </a:lnTo>
                  <a:lnTo>
                    <a:pt x="9469155" y="2656"/>
                  </a:lnTo>
                  <a:lnTo>
                    <a:pt x="9419843" y="0"/>
                  </a:lnTo>
                  <a:close/>
                </a:path>
              </a:pathLst>
            </a:custGeom>
            <a:solidFill>
              <a:srgbClr val="8496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07541" y="1951482"/>
              <a:ext cx="9872980" cy="3473450"/>
            </a:xfrm>
            <a:custGeom>
              <a:avLst/>
              <a:gdLst/>
              <a:ahLst/>
              <a:cxnLst/>
              <a:rect l="l" t="t" r="r" b="b"/>
              <a:pathLst>
                <a:path w="9872980" h="3473450">
                  <a:moveTo>
                    <a:pt x="9419843" y="0"/>
                  </a:moveTo>
                  <a:lnTo>
                    <a:pt x="9469155" y="2656"/>
                  </a:lnTo>
                  <a:lnTo>
                    <a:pt x="9516930" y="10441"/>
                  </a:lnTo>
                  <a:lnTo>
                    <a:pt x="9562892" y="23079"/>
                  </a:lnTo>
                  <a:lnTo>
                    <a:pt x="9606766" y="40293"/>
                  </a:lnTo>
                  <a:lnTo>
                    <a:pt x="9648274" y="61806"/>
                  </a:lnTo>
                  <a:lnTo>
                    <a:pt x="9687141" y="87343"/>
                  </a:lnTo>
                  <a:lnTo>
                    <a:pt x="9723090" y="116627"/>
                  </a:lnTo>
                  <a:lnTo>
                    <a:pt x="9755844" y="149381"/>
                  </a:lnTo>
                  <a:lnTo>
                    <a:pt x="9785128" y="185330"/>
                  </a:lnTo>
                  <a:lnTo>
                    <a:pt x="9810665" y="224197"/>
                  </a:lnTo>
                  <a:lnTo>
                    <a:pt x="9832178" y="265705"/>
                  </a:lnTo>
                  <a:lnTo>
                    <a:pt x="9849392" y="309579"/>
                  </a:lnTo>
                  <a:lnTo>
                    <a:pt x="9862030" y="355541"/>
                  </a:lnTo>
                  <a:lnTo>
                    <a:pt x="9869815" y="403316"/>
                  </a:lnTo>
                  <a:lnTo>
                    <a:pt x="9872472" y="452627"/>
                  </a:lnTo>
                  <a:lnTo>
                    <a:pt x="9872472" y="3020567"/>
                  </a:lnTo>
                  <a:lnTo>
                    <a:pt x="9869815" y="3069879"/>
                  </a:lnTo>
                  <a:lnTo>
                    <a:pt x="9862030" y="3117654"/>
                  </a:lnTo>
                  <a:lnTo>
                    <a:pt x="9849392" y="3163616"/>
                  </a:lnTo>
                  <a:lnTo>
                    <a:pt x="9832178" y="3207490"/>
                  </a:lnTo>
                  <a:lnTo>
                    <a:pt x="9810665" y="3248998"/>
                  </a:lnTo>
                  <a:lnTo>
                    <a:pt x="9785128" y="3287865"/>
                  </a:lnTo>
                  <a:lnTo>
                    <a:pt x="9755844" y="3323814"/>
                  </a:lnTo>
                  <a:lnTo>
                    <a:pt x="9723090" y="3356568"/>
                  </a:lnTo>
                  <a:lnTo>
                    <a:pt x="9687141" y="3385852"/>
                  </a:lnTo>
                  <a:lnTo>
                    <a:pt x="9648274" y="3411389"/>
                  </a:lnTo>
                  <a:lnTo>
                    <a:pt x="9606766" y="3432902"/>
                  </a:lnTo>
                  <a:lnTo>
                    <a:pt x="9562892" y="3450116"/>
                  </a:lnTo>
                  <a:lnTo>
                    <a:pt x="9516930" y="3462754"/>
                  </a:lnTo>
                  <a:lnTo>
                    <a:pt x="9469155" y="3470539"/>
                  </a:lnTo>
                  <a:lnTo>
                    <a:pt x="9419843" y="3473195"/>
                  </a:lnTo>
                  <a:lnTo>
                    <a:pt x="452628" y="3473195"/>
                  </a:lnTo>
                  <a:lnTo>
                    <a:pt x="403307" y="3470539"/>
                  </a:lnTo>
                  <a:lnTo>
                    <a:pt x="355526" y="3462754"/>
                  </a:lnTo>
                  <a:lnTo>
                    <a:pt x="309559" y="3450116"/>
                  </a:lnTo>
                  <a:lnTo>
                    <a:pt x="265683" y="3432902"/>
                  </a:lnTo>
                  <a:lnTo>
                    <a:pt x="224174" y="3411389"/>
                  </a:lnTo>
                  <a:lnTo>
                    <a:pt x="185308" y="3385852"/>
                  </a:lnTo>
                  <a:lnTo>
                    <a:pt x="149361" y="3356568"/>
                  </a:lnTo>
                  <a:lnTo>
                    <a:pt x="116609" y="3323814"/>
                  </a:lnTo>
                  <a:lnTo>
                    <a:pt x="87328" y="3287865"/>
                  </a:lnTo>
                  <a:lnTo>
                    <a:pt x="61795" y="3248998"/>
                  </a:lnTo>
                  <a:lnTo>
                    <a:pt x="40285" y="3207490"/>
                  </a:lnTo>
                  <a:lnTo>
                    <a:pt x="23074" y="3163616"/>
                  </a:lnTo>
                  <a:lnTo>
                    <a:pt x="10439" y="3117654"/>
                  </a:lnTo>
                  <a:lnTo>
                    <a:pt x="2655" y="3069879"/>
                  </a:lnTo>
                  <a:lnTo>
                    <a:pt x="0" y="3020567"/>
                  </a:lnTo>
                  <a:lnTo>
                    <a:pt x="0" y="452627"/>
                  </a:lnTo>
                  <a:lnTo>
                    <a:pt x="2655" y="403316"/>
                  </a:lnTo>
                  <a:lnTo>
                    <a:pt x="10439" y="355541"/>
                  </a:lnTo>
                  <a:lnTo>
                    <a:pt x="23074" y="309579"/>
                  </a:lnTo>
                  <a:lnTo>
                    <a:pt x="40285" y="265705"/>
                  </a:lnTo>
                  <a:lnTo>
                    <a:pt x="61795" y="224197"/>
                  </a:lnTo>
                  <a:lnTo>
                    <a:pt x="87328" y="185330"/>
                  </a:lnTo>
                  <a:lnTo>
                    <a:pt x="116609" y="149381"/>
                  </a:lnTo>
                  <a:lnTo>
                    <a:pt x="149361" y="116627"/>
                  </a:lnTo>
                  <a:lnTo>
                    <a:pt x="185308" y="87343"/>
                  </a:lnTo>
                  <a:lnTo>
                    <a:pt x="224174" y="61806"/>
                  </a:lnTo>
                  <a:lnTo>
                    <a:pt x="265683" y="40293"/>
                  </a:lnTo>
                  <a:lnTo>
                    <a:pt x="309559" y="23079"/>
                  </a:lnTo>
                  <a:lnTo>
                    <a:pt x="355526" y="10441"/>
                  </a:lnTo>
                  <a:lnTo>
                    <a:pt x="403307" y="2656"/>
                  </a:lnTo>
                  <a:lnTo>
                    <a:pt x="452628" y="0"/>
                  </a:lnTo>
                  <a:lnTo>
                    <a:pt x="9419843" y="0"/>
                  </a:lnTo>
                  <a:close/>
                </a:path>
              </a:pathLst>
            </a:custGeom>
            <a:ln w="19050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17675" y="2296655"/>
              <a:ext cx="7863078" cy="7612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456813" y="2532125"/>
            <a:ext cx="34315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Carlito"/>
                <a:cs typeface="Carlito"/>
              </a:rPr>
              <a:t>A1 - </a:t>
            </a:r>
            <a:r>
              <a:rPr sz="1600" spc="-10" dirty="0">
                <a:latin typeface="Carlito"/>
                <a:cs typeface="Carlito"/>
              </a:rPr>
              <a:t>Préparation des opérations </a:t>
            </a:r>
            <a:r>
              <a:rPr sz="1600" spc="-5" dirty="0">
                <a:latin typeface="Carlito"/>
                <a:cs typeface="Carlito"/>
              </a:rPr>
              <a:t>à</a:t>
            </a:r>
            <a:r>
              <a:rPr sz="1600" spc="30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réaliser</a:t>
            </a:r>
            <a:endParaRPr sz="1600">
              <a:latin typeface="Carlito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87196" y="3331464"/>
            <a:ext cx="4746498" cy="14958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187320" y="3934714"/>
            <a:ext cx="27882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0000"/>
                </a:solidFill>
                <a:latin typeface="Carlito"/>
                <a:cs typeface="Carlito"/>
              </a:rPr>
              <a:t>A2 - Réalisation </a:t>
            </a:r>
            <a:r>
              <a:rPr sz="1600" b="1" spc="-10" dirty="0">
                <a:solidFill>
                  <a:srgbClr val="FF0000"/>
                </a:solidFill>
                <a:latin typeface="Carlito"/>
                <a:cs typeface="Carlito"/>
              </a:rPr>
              <a:t>des</a:t>
            </a:r>
            <a:r>
              <a:rPr sz="1600" b="1" spc="-7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Carlito"/>
                <a:cs typeface="Carlito"/>
              </a:rPr>
              <a:t>installations</a:t>
            </a:r>
            <a:endParaRPr sz="1600">
              <a:latin typeface="Carlito"/>
              <a:cs typeface="Carlito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963411" y="3328415"/>
            <a:ext cx="1451610" cy="149580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122289" y="3687267"/>
            <a:ext cx="1137920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1750" algn="just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0000"/>
                </a:solidFill>
                <a:latin typeface="Carlito"/>
                <a:cs typeface="Carlito"/>
              </a:rPr>
              <a:t>A3 - Mise </a:t>
            </a:r>
            <a:r>
              <a:rPr sz="1600" b="1" spc="-10" dirty="0">
                <a:solidFill>
                  <a:srgbClr val="FF0000"/>
                </a:solidFill>
                <a:latin typeface="Carlito"/>
                <a:cs typeface="Carlito"/>
              </a:rPr>
              <a:t>en  </a:t>
            </a:r>
            <a:r>
              <a:rPr sz="1600" b="1" spc="-130" dirty="0">
                <a:solidFill>
                  <a:srgbClr val="FF0000"/>
                </a:solidFill>
                <a:latin typeface="Arial"/>
                <a:cs typeface="Arial"/>
              </a:rPr>
              <a:t>service </a:t>
            </a:r>
            <a:r>
              <a:rPr sz="1600" b="1" spc="-110" dirty="0">
                <a:solidFill>
                  <a:srgbClr val="FF0000"/>
                </a:solidFill>
                <a:latin typeface="Arial"/>
                <a:cs typeface="Arial"/>
              </a:rPr>
              <a:t>d’une  </a:t>
            </a:r>
            <a:r>
              <a:rPr sz="1600" b="1" spc="-10" dirty="0">
                <a:solidFill>
                  <a:srgbClr val="FF0000"/>
                </a:solidFill>
                <a:latin typeface="Carlito"/>
                <a:cs typeface="Carlito"/>
              </a:rPr>
              <a:t>installation</a:t>
            </a:r>
            <a:endParaRPr sz="1600">
              <a:latin typeface="Carlito"/>
              <a:cs typeface="Carlito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427976" y="3328415"/>
            <a:ext cx="1619250" cy="149580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498206" y="3733927"/>
            <a:ext cx="148272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70" algn="ctr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Carlito"/>
                <a:cs typeface="Carlito"/>
              </a:rPr>
              <a:t>A4 - </a:t>
            </a:r>
            <a:r>
              <a:rPr sz="1400" spc="-5" dirty="0">
                <a:solidFill>
                  <a:srgbClr val="FFFFFF"/>
                </a:solidFill>
                <a:latin typeface="Carlito"/>
                <a:cs typeface="Carlito"/>
              </a:rPr>
              <a:t>Intervention  </a:t>
            </a:r>
            <a:r>
              <a:rPr sz="1400" spc="-35" dirty="0">
                <a:solidFill>
                  <a:srgbClr val="FFFFFF"/>
                </a:solidFill>
                <a:latin typeface="Arial"/>
                <a:cs typeface="Arial"/>
              </a:rPr>
              <a:t>d’amélioration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et</a:t>
            </a:r>
            <a:r>
              <a:rPr sz="1400" spc="-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70" dirty="0">
                <a:solidFill>
                  <a:srgbClr val="FFFFFF"/>
                </a:solidFill>
                <a:latin typeface="Arial"/>
                <a:cs typeface="Arial"/>
              </a:rPr>
              <a:t>de  </a:t>
            </a:r>
            <a:r>
              <a:rPr sz="1400" spc="-5" dirty="0">
                <a:solidFill>
                  <a:srgbClr val="FFFFFF"/>
                </a:solidFill>
                <a:latin typeface="Carlito"/>
                <a:cs typeface="Carlito"/>
              </a:rPr>
              <a:t>dépannage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247631" y="3078479"/>
            <a:ext cx="1475994" cy="132664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9439147" y="3505327"/>
            <a:ext cx="1170305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FFFFFF"/>
                </a:solidFill>
                <a:latin typeface="Carlito"/>
                <a:cs typeface="Carlito"/>
              </a:rPr>
              <a:t>A5</a:t>
            </a:r>
            <a:r>
              <a:rPr sz="14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dirty="0">
                <a:solidFill>
                  <a:srgbClr val="FFFFFF"/>
                </a:solidFill>
                <a:latin typeface="Carlito"/>
                <a:cs typeface="Carlito"/>
              </a:rPr>
              <a:t>-</a:t>
            </a:r>
            <a:endParaRPr sz="140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</a:pPr>
            <a:r>
              <a:rPr sz="1400" spc="-5" dirty="0">
                <a:solidFill>
                  <a:srgbClr val="FFFFFF"/>
                </a:solidFill>
                <a:latin typeface="Carlito"/>
                <a:cs typeface="Carlito"/>
              </a:rPr>
              <a:t>Com</a:t>
            </a:r>
            <a:r>
              <a:rPr sz="1400" spc="-10" dirty="0">
                <a:solidFill>
                  <a:srgbClr val="FFFFFF"/>
                </a:solidFill>
                <a:latin typeface="Carlito"/>
                <a:cs typeface="Carlito"/>
              </a:rPr>
              <a:t>mun</a:t>
            </a:r>
            <a:r>
              <a:rPr sz="1400" dirty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r>
              <a:rPr sz="1400" spc="-20" dirty="0">
                <a:solidFill>
                  <a:srgbClr val="FFFFFF"/>
                </a:solidFill>
                <a:latin typeface="Carlito"/>
                <a:cs typeface="Carlito"/>
              </a:rPr>
              <a:t>c</a:t>
            </a:r>
            <a:r>
              <a:rPr sz="1400" spc="-15" dirty="0">
                <a:solidFill>
                  <a:srgbClr val="FFFFFF"/>
                </a:solidFill>
                <a:latin typeface="Carlito"/>
                <a:cs typeface="Carlito"/>
              </a:rPr>
              <a:t>a</a:t>
            </a:r>
            <a:r>
              <a:rPr sz="1400" dirty="0">
                <a:solidFill>
                  <a:srgbClr val="FFFFFF"/>
                </a:solidFill>
                <a:latin typeface="Carlito"/>
                <a:cs typeface="Carlito"/>
              </a:rPr>
              <a:t>tion</a:t>
            </a:r>
            <a:endParaRPr sz="1400">
              <a:latin typeface="Carlito"/>
              <a:cs typeface="Carlito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584447" y="2593848"/>
            <a:ext cx="6469380" cy="2524125"/>
            <a:chOff x="3584447" y="2593848"/>
            <a:chExt cx="6469380" cy="2524125"/>
          </a:xfrm>
        </p:grpSpPr>
        <p:sp>
          <p:nvSpPr>
            <p:cNvPr id="16" name="object 16"/>
            <p:cNvSpPr/>
            <p:nvPr/>
          </p:nvSpPr>
          <p:spPr>
            <a:xfrm>
              <a:off x="3584448" y="3042665"/>
              <a:ext cx="4677410" cy="2042160"/>
            </a:xfrm>
            <a:custGeom>
              <a:avLst/>
              <a:gdLst/>
              <a:ahLst/>
              <a:cxnLst/>
              <a:rect l="l" t="t" r="r" b="b"/>
              <a:pathLst>
                <a:path w="4677409" h="2042160">
                  <a:moveTo>
                    <a:pt x="114300" y="1927606"/>
                  </a:moveTo>
                  <a:lnTo>
                    <a:pt x="76200" y="1927606"/>
                  </a:lnTo>
                  <a:lnTo>
                    <a:pt x="76200" y="1763268"/>
                  </a:lnTo>
                  <a:lnTo>
                    <a:pt x="38100" y="1763268"/>
                  </a:lnTo>
                  <a:lnTo>
                    <a:pt x="38100" y="1927606"/>
                  </a:lnTo>
                  <a:lnTo>
                    <a:pt x="0" y="1927606"/>
                  </a:lnTo>
                  <a:lnTo>
                    <a:pt x="57150" y="2041906"/>
                  </a:lnTo>
                  <a:lnTo>
                    <a:pt x="104775" y="1946656"/>
                  </a:lnTo>
                  <a:lnTo>
                    <a:pt x="114300" y="1927606"/>
                  </a:lnTo>
                  <a:close/>
                </a:path>
                <a:path w="4677409" h="2042160">
                  <a:moveTo>
                    <a:pt x="114300" y="191770"/>
                  </a:moveTo>
                  <a:lnTo>
                    <a:pt x="76200" y="191770"/>
                  </a:lnTo>
                  <a:lnTo>
                    <a:pt x="76200" y="27432"/>
                  </a:lnTo>
                  <a:lnTo>
                    <a:pt x="38100" y="27432"/>
                  </a:lnTo>
                  <a:lnTo>
                    <a:pt x="38100" y="191770"/>
                  </a:lnTo>
                  <a:lnTo>
                    <a:pt x="0" y="191770"/>
                  </a:lnTo>
                  <a:lnTo>
                    <a:pt x="57150" y="306070"/>
                  </a:lnTo>
                  <a:lnTo>
                    <a:pt x="104775" y="210820"/>
                  </a:lnTo>
                  <a:lnTo>
                    <a:pt x="114300" y="191770"/>
                  </a:lnTo>
                  <a:close/>
                </a:path>
                <a:path w="4677409" h="2042160">
                  <a:moveTo>
                    <a:pt x="3177540" y="1921383"/>
                  </a:moveTo>
                  <a:lnTo>
                    <a:pt x="3139440" y="1921383"/>
                  </a:lnTo>
                  <a:lnTo>
                    <a:pt x="3139440" y="1757172"/>
                  </a:lnTo>
                  <a:lnTo>
                    <a:pt x="3101340" y="1757172"/>
                  </a:lnTo>
                  <a:lnTo>
                    <a:pt x="3101340" y="1921383"/>
                  </a:lnTo>
                  <a:lnTo>
                    <a:pt x="3063240" y="1921383"/>
                  </a:lnTo>
                  <a:lnTo>
                    <a:pt x="3120390" y="2035683"/>
                  </a:lnTo>
                  <a:lnTo>
                    <a:pt x="3168015" y="1940433"/>
                  </a:lnTo>
                  <a:lnTo>
                    <a:pt x="3177540" y="1921383"/>
                  </a:lnTo>
                  <a:close/>
                </a:path>
                <a:path w="4677409" h="2042160">
                  <a:moveTo>
                    <a:pt x="3177540" y="164338"/>
                  </a:moveTo>
                  <a:lnTo>
                    <a:pt x="3139440" y="164338"/>
                  </a:lnTo>
                  <a:lnTo>
                    <a:pt x="3139440" y="0"/>
                  </a:lnTo>
                  <a:lnTo>
                    <a:pt x="3101340" y="0"/>
                  </a:lnTo>
                  <a:lnTo>
                    <a:pt x="3101340" y="164338"/>
                  </a:lnTo>
                  <a:lnTo>
                    <a:pt x="3063240" y="164338"/>
                  </a:lnTo>
                  <a:lnTo>
                    <a:pt x="3120390" y="278638"/>
                  </a:lnTo>
                  <a:lnTo>
                    <a:pt x="3168015" y="183388"/>
                  </a:lnTo>
                  <a:lnTo>
                    <a:pt x="3177540" y="164338"/>
                  </a:lnTo>
                  <a:close/>
                </a:path>
                <a:path w="4677409" h="2042160">
                  <a:moveTo>
                    <a:pt x="4677156" y="1927606"/>
                  </a:moveTo>
                  <a:lnTo>
                    <a:pt x="4639056" y="1927606"/>
                  </a:lnTo>
                  <a:lnTo>
                    <a:pt x="4639056" y="1763268"/>
                  </a:lnTo>
                  <a:lnTo>
                    <a:pt x="4600956" y="1763268"/>
                  </a:lnTo>
                  <a:lnTo>
                    <a:pt x="4600956" y="1927606"/>
                  </a:lnTo>
                  <a:lnTo>
                    <a:pt x="4562856" y="1927606"/>
                  </a:lnTo>
                  <a:lnTo>
                    <a:pt x="4620006" y="2041906"/>
                  </a:lnTo>
                  <a:lnTo>
                    <a:pt x="4667631" y="1946656"/>
                  </a:lnTo>
                  <a:lnTo>
                    <a:pt x="4677156" y="1927606"/>
                  </a:lnTo>
                  <a:close/>
                </a:path>
                <a:path w="4677409" h="2042160">
                  <a:moveTo>
                    <a:pt x="4677156" y="191770"/>
                  </a:moveTo>
                  <a:lnTo>
                    <a:pt x="4639056" y="191770"/>
                  </a:lnTo>
                  <a:lnTo>
                    <a:pt x="4639056" y="27432"/>
                  </a:lnTo>
                  <a:lnTo>
                    <a:pt x="4600956" y="27432"/>
                  </a:lnTo>
                  <a:lnTo>
                    <a:pt x="4600956" y="191770"/>
                  </a:lnTo>
                  <a:lnTo>
                    <a:pt x="4562856" y="191770"/>
                  </a:lnTo>
                  <a:lnTo>
                    <a:pt x="4620006" y="306070"/>
                  </a:lnTo>
                  <a:lnTo>
                    <a:pt x="4667631" y="210820"/>
                  </a:lnTo>
                  <a:lnTo>
                    <a:pt x="4677156" y="191770"/>
                  </a:lnTo>
                  <a:close/>
                </a:path>
              </a:pathLst>
            </a:custGeom>
            <a:solidFill>
              <a:srgbClr val="E7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641597" y="5095494"/>
              <a:ext cx="6356985" cy="3810"/>
            </a:xfrm>
            <a:custGeom>
              <a:avLst/>
              <a:gdLst/>
              <a:ahLst/>
              <a:cxnLst/>
              <a:rect l="l" t="t" r="r" b="b"/>
              <a:pathLst>
                <a:path w="6356984" h="3810">
                  <a:moveTo>
                    <a:pt x="0" y="0"/>
                  </a:moveTo>
                  <a:lnTo>
                    <a:pt x="6356477" y="3301"/>
                  </a:lnTo>
                </a:path>
              </a:pathLst>
            </a:custGeom>
            <a:ln w="38100">
              <a:solidFill>
                <a:srgbClr val="E7E6E6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083802" y="2593847"/>
              <a:ext cx="915669" cy="1321435"/>
            </a:xfrm>
            <a:custGeom>
              <a:avLst/>
              <a:gdLst/>
              <a:ahLst/>
              <a:cxnLst/>
              <a:rect l="l" t="t" r="r" b="b"/>
              <a:pathLst>
                <a:path w="915670" h="1321435">
                  <a:moveTo>
                    <a:pt x="259588" y="1245108"/>
                  </a:moveTo>
                  <a:lnTo>
                    <a:pt x="114300" y="1245108"/>
                  </a:lnTo>
                  <a:lnTo>
                    <a:pt x="114300" y="1207008"/>
                  </a:lnTo>
                  <a:lnTo>
                    <a:pt x="0" y="1264158"/>
                  </a:lnTo>
                  <a:lnTo>
                    <a:pt x="114300" y="1321308"/>
                  </a:lnTo>
                  <a:lnTo>
                    <a:pt x="114300" y="1283208"/>
                  </a:lnTo>
                  <a:lnTo>
                    <a:pt x="259588" y="1283208"/>
                  </a:lnTo>
                  <a:lnTo>
                    <a:pt x="259588" y="1245108"/>
                  </a:lnTo>
                  <a:close/>
                </a:path>
                <a:path w="915670" h="1321435">
                  <a:moveTo>
                    <a:pt x="915416" y="38100"/>
                  </a:moveTo>
                  <a:lnTo>
                    <a:pt x="147828" y="38100"/>
                  </a:lnTo>
                  <a:lnTo>
                    <a:pt x="147828" y="0"/>
                  </a:lnTo>
                  <a:lnTo>
                    <a:pt x="33528" y="57150"/>
                  </a:lnTo>
                  <a:lnTo>
                    <a:pt x="147828" y="114300"/>
                  </a:lnTo>
                  <a:lnTo>
                    <a:pt x="147828" y="76200"/>
                  </a:lnTo>
                  <a:lnTo>
                    <a:pt x="915416" y="76200"/>
                  </a:lnTo>
                  <a:lnTo>
                    <a:pt x="915416" y="38100"/>
                  </a:lnTo>
                  <a:close/>
                </a:path>
              </a:pathLst>
            </a:custGeom>
            <a:solidFill>
              <a:srgbClr val="E7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9939527" y="4173474"/>
              <a:ext cx="114300" cy="930275"/>
            </a:xfrm>
            <a:custGeom>
              <a:avLst/>
              <a:gdLst/>
              <a:ahLst/>
              <a:cxnLst/>
              <a:rect l="l" t="t" r="r" b="b"/>
              <a:pathLst>
                <a:path w="114300" h="930275">
                  <a:moveTo>
                    <a:pt x="76200" y="815848"/>
                  </a:moveTo>
                  <a:lnTo>
                    <a:pt x="38100" y="815848"/>
                  </a:lnTo>
                  <a:lnTo>
                    <a:pt x="38100" y="930148"/>
                  </a:lnTo>
                  <a:lnTo>
                    <a:pt x="76200" y="930148"/>
                  </a:lnTo>
                  <a:lnTo>
                    <a:pt x="76200" y="815848"/>
                  </a:lnTo>
                  <a:close/>
                </a:path>
                <a:path w="114300" h="930275">
                  <a:moveTo>
                    <a:pt x="76200" y="663448"/>
                  </a:moveTo>
                  <a:lnTo>
                    <a:pt x="38100" y="663448"/>
                  </a:lnTo>
                  <a:lnTo>
                    <a:pt x="38100" y="777748"/>
                  </a:lnTo>
                  <a:lnTo>
                    <a:pt x="76200" y="777748"/>
                  </a:lnTo>
                  <a:lnTo>
                    <a:pt x="76200" y="663448"/>
                  </a:lnTo>
                  <a:close/>
                </a:path>
                <a:path w="114300" h="930275">
                  <a:moveTo>
                    <a:pt x="76200" y="511048"/>
                  </a:moveTo>
                  <a:lnTo>
                    <a:pt x="38100" y="511048"/>
                  </a:lnTo>
                  <a:lnTo>
                    <a:pt x="38100" y="625348"/>
                  </a:lnTo>
                  <a:lnTo>
                    <a:pt x="76200" y="625348"/>
                  </a:lnTo>
                  <a:lnTo>
                    <a:pt x="76200" y="511048"/>
                  </a:lnTo>
                  <a:close/>
                </a:path>
                <a:path w="114300" h="930275">
                  <a:moveTo>
                    <a:pt x="76200" y="358648"/>
                  </a:moveTo>
                  <a:lnTo>
                    <a:pt x="38100" y="358648"/>
                  </a:lnTo>
                  <a:lnTo>
                    <a:pt x="38100" y="472948"/>
                  </a:lnTo>
                  <a:lnTo>
                    <a:pt x="76200" y="472948"/>
                  </a:lnTo>
                  <a:lnTo>
                    <a:pt x="76200" y="358648"/>
                  </a:lnTo>
                  <a:close/>
                </a:path>
                <a:path w="114300" h="930275">
                  <a:moveTo>
                    <a:pt x="76200" y="206248"/>
                  </a:moveTo>
                  <a:lnTo>
                    <a:pt x="38100" y="206248"/>
                  </a:lnTo>
                  <a:lnTo>
                    <a:pt x="38100" y="320548"/>
                  </a:lnTo>
                  <a:lnTo>
                    <a:pt x="76200" y="320548"/>
                  </a:lnTo>
                  <a:lnTo>
                    <a:pt x="76200" y="206248"/>
                  </a:lnTo>
                  <a:close/>
                </a:path>
                <a:path w="114300" h="930275">
                  <a:moveTo>
                    <a:pt x="76200" y="95250"/>
                  </a:moveTo>
                  <a:lnTo>
                    <a:pt x="38100" y="95250"/>
                  </a:lnTo>
                  <a:lnTo>
                    <a:pt x="38100" y="168148"/>
                  </a:lnTo>
                  <a:lnTo>
                    <a:pt x="76200" y="168148"/>
                  </a:lnTo>
                  <a:lnTo>
                    <a:pt x="76200" y="95250"/>
                  </a:lnTo>
                  <a:close/>
                </a:path>
                <a:path w="114300" h="930275">
                  <a:moveTo>
                    <a:pt x="57150" y="0"/>
                  </a:moveTo>
                  <a:lnTo>
                    <a:pt x="0" y="114300"/>
                  </a:lnTo>
                  <a:lnTo>
                    <a:pt x="38100" y="114300"/>
                  </a:lnTo>
                  <a:lnTo>
                    <a:pt x="38100" y="95250"/>
                  </a:lnTo>
                  <a:lnTo>
                    <a:pt x="104775" y="95250"/>
                  </a:lnTo>
                  <a:lnTo>
                    <a:pt x="57150" y="0"/>
                  </a:lnTo>
                  <a:close/>
                </a:path>
                <a:path w="114300" h="930275">
                  <a:moveTo>
                    <a:pt x="104775" y="95250"/>
                  </a:moveTo>
                  <a:lnTo>
                    <a:pt x="76200" y="95250"/>
                  </a:lnTo>
                  <a:lnTo>
                    <a:pt x="76200" y="114300"/>
                  </a:lnTo>
                  <a:lnTo>
                    <a:pt x="114300" y="114300"/>
                  </a:lnTo>
                  <a:lnTo>
                    <a:pt x="104775" y="952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9996677" y="2647950"/>
              <a:ext cx="0" cy="496570"/>
            </a:xfrm>
            <a:custGeom>
              <a:avLst/>
              <a:gdLst/>
              <a:ahLst/>
              <a:cxnLst/>
              <a:rect l="l" t="t" r="r" b="b"/>
              <a:pathLst>
                <a:path h="496569">
                  <a:moveTo>
                    <a:pt x="0" y="0"/>
                  </a:moveTo>
                  <a:lnTo>
                    <a:pt x="0" y="496062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2124201" y="953465"/>
            <a:ext cx="6802120" cy="4889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825"/>
              </a:lnSpc>
              <a:spcBef>
                <a:spcPts val="95"/>
              </a:spcBef>
            </a:pPr>
            <a:r>
              <a:rPr sz="1600" spc="-170" dirty="0">
                <a:latin typeface="Arial"/>
                <a:cs typeface="Arial"/>
              </a:rPr>
              <a:t>Les</a:t>
            </a:r>
            <a:r>
              <a:rPr sz="1600" spc="-125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tâches</a:t>
            </a:r>
            <a:r>
              <a:rPr sz="1600" spc="-135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proposées</a:t>
            </a:r>
            <a:r>
              <a:rPr sz="1600" spc="-135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sont</a:t>
            </a:r>
            <a:r>
              <a:rPr sz="1600" spc="-125" dirty="0">
                <a:latin typeface="Arial"/>
                <a:cs typeface="Arial"/>
              </a:rPr>
              <a:t> </a:t>
            </a:r>
            <a:r>
              <a:rPr sz="1600" spc="-135" dirty="0">
                <a:latin typeface="Arial"/>
                <a:cs typeface="Arial"/>
              </a:rPr>
              <a:t>adossées </a:t>
            </a:r>
            <a:r>
              <a:rPr sz="1600" spc="-110" dirty="0">
                <a:latin typeface="Arial"/>
                <a:cs typeface="Arial"/>
              </a:rPr>
              <a:t>aux</a:t>
            </a:r>
            <a:r>
              <a:rPr sz="1600" spc="-14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activités</a:t>
            </a:r>
            <a:r>
              <a:rPr sz="1600" spc="-125" dirty="0">
                <a:latin typeface="Arial"/>
                <a:cs typeface="Arial"/>
              </a:rPr>
              <a:t> </a:t>
            </a:r>
            <a:r>
              <a:rPr sz="1600" spc="-130" dirty="0">
                <a:latin typeface="Arial"/>
                <a:cs typeface="Arial"/>
              </a:rPr>
              <a:t>A2 </a:t>
            </a:r>
            <a:r>
              <a:rPr sz="1600" spc="-15" dirty="0">
                <a:latin typeface="Arial"/>
                <a:cs typeface="Arial"/>
              </a:rPr>
              <a:t>et</a:t>
            </a:r>
            <a:r>
              <a:rPr sz="1600" spc="-114" dirty="0">
                <a:latin typeface="Arial"/>
                <a:cs typeface="Arial"/>
              </a:rPr>
              <a:t> </a:t>
            </a:r>
            <a:r>
              <a:rPr sz="1600" spc="-130" dirty="0">
                <a:latin typeface="Arial"/>
                <a:cs typeface="Arial"/>
              </a:rPr>
              <a:t>A3</a:t>
            </a:r>
            <a:r>
              <a:rPr sz="1600" spc="-114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en</a:t>
            </a:r>
            <a:r>
              <a:rPr sz="1600" spc="-130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lien</a:t>
            </a:r>
            <a:r>
              <a:rPr sz="1600" spc="-145" dirty="0">
                <a:latin typeface="Arial"/>
                <a:cs typeface="Arial"/>
              </a:rPr>
              <a:t> </a:t>
            </a:r>
            <a:r>
              <a:rPr sz="1600" spc="-130" dirty="0">
                <a:latin typeface="Arial"/>
                <a:cs typeface="Arial"/>
              </a:rPr>
              <a:t>avec</a:t>
            </a:r>
            <a:r>
              <a:rPr sz="1600" spc="-15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l’activité</a:t>
            </a:r>
            <a:r>
              <a:rPr sz="1600" spc="-140" dirty="0">
                <a:latin typeface="Arial"/>
                <a:cs typeface="Arial"/>
              </a:rPr>
              <a:t> </a:t>
            </a:r>
            <a:r>
              <a:rPr sz="1600" spc="-130" dirty="0">
                <a:latin typeface="Arial"/>
                <a:cs typeface="Arial"/>
              </a:rPr>
              <a:t>A5 </a:t>
            </a:r>
            <a:r>
              <a:rPr sz="1600" spc="-15" dirty="0">
                <a:latin typeface="Arial"/>
                <a:cs typeface="Arial"/>
              </a:rPr>
              <a:t>et</a:t>
            </a:r>
            <a:endParaRPr sz="1600">
              <a:latin typeface="Arial"/>
              <a:cs typeface="Arial"/>
            </a:endParaRPr>
          </a:p>
          <a:p>
            <a:pPr marL="3175" algn="ctr">
              <a:lnSpc>
                <a:spcPts val="1825"/>
              </a:lnSpc>
            </a:pPr>
            <a:r>
              <a:rPr sz="1600" spc="-135" dirty="0">
                <a:latin typeface="Arial"/>
                <a:cs typeface="Arial"/>
              </a:rPr>
              <a:t>successives </a:t>
            </a:r>
            <a:r>
              <a:rPr sz="1600" spc="-140" dirty="0">
                <a:latin typeface="Arial"/>
                <a:cs typeface="Arial"/>
              </a:rPr>
              <a:t>à </a:t>
            </a:r>
            <a:r>
              <a:rPr sz="1600" spc="-50" dirty="0">
                <a:latin typeface="Arial"/>
                <a:cs typeface="Arial"/>
              </a:rPr>
              <a:t>l’activité</a:t>
            </a:r>
            <a:r>
              <a:rPr sz="1600" spc="-130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A1.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29234" y="5594400"/>
            <a:ext cx="11006455" cy="65659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1800" i="1" spc="-5" dirty="0">
                <a:latin typeface="Arial"/>
                <a:cs typeface="Arial"/>
              </a:rPr>
              <a:t>« Les activités A2, A3 et A4 sont toujours précédées de l’activité A1. </a:t>
            </a:r>
            <a:r>
              <a:rPr sz="1800" i="1" spc="-15" dirty="0">
                <a:latin typeface="Arial"/>
                <a:cs typeface="Arial"/>
              </a:rPr>
              <a:t>L’activité </a:t>
            </a:r>
            <a:r>
              <a:rPr sz="1800" i="1" spc="-5" dirty="0">
                <a:latin typeface="Arial"/>
                <a:cs typeface="Arial"/>
              </a:rPr>
              <a:t>A5 </a:t>
            </a:r>
            <a:r>
              <a:rPr sz="1800" i="1" dirty="0">
                <a:latin typeface="Arial"/>
                <a:cs typeface="Arial"/>
              </a:rPr>
              <a:t>est </a:t>
            </a:r>
            <a:r>
              <a:rPr sz="1800" i="1" spc="-5" dirty="0">
                <a:latin typeface="Arial"/>
                <a:cs typeface="Arial"/>
              </a:rPr>
              <a:t>transversale</a:t>
            </a:r>
            <a:r>
              <a:rPr sz="1800" i="1" spc="160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et</a:t>
            </a:r>
            <a:endParaRPr sz="1800">
              <a:latin typeface="Arial"/>
              <a:cs typeface="Arial"/>
            </a:endParaRPr>
          </a:p>
          <a:p>
            <a:pPr marL="822960">
              <a:lnSpc>
                <a:spcPct val="100000"/>
              </a:lnSpc>
              <a:spcBef>
                <a:spcPts val="325"/>
              </a:spcBef>
            </a:pPr>
            <a:r>
              <a:rPr sz="1800" b="1" i="1" spc="-5" dirty="0">
                <a:latin typeface="Arial"/>
                <a:cs typeface="Arial"/>
              </a:rPr>
              <a:t>indispensable </a:t>
            </a:r>
            <a:r>
              <a:rPr sz="1800" i="1" spc="-5" dirty="0">
                <a:latin typeface="Arial"/>
                <a:cs typeface="Arial"/>
              </a:rPr>
              <a:t>aux 4 autres activités</a:t>
            </a:r>
            <a:r>
              <a:rPr sz="1800" i="1" spc="25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».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06571" y="35051"/>
            <a:ext cx="998912" cy="110185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9316973" y="272872"/>
            <a:ext cx="2594610" cy="4527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" algn="ctr">
              <a:lnSpc>
                <a:spcPts val="1140"/>
              </a:lnSpc>
              <a:spcBef>
                <a:spcPts val="95"/>
              </a:spcBef>
            </a:pPr>
            <a:r>
              <a:rPr sz="1000" spc="-60" dirty="0">
                <a:latin typeface="Trebuchet MS"/>
                <a:cs typeface="Trebuchet MS"/>
              </a:rPr>
              <a:t>Baccalauréat </a:t>
            </a:r>
            <a:r>
              <a:rPr sz="1000" spc="-45" dirty="0">
                <a:latin typeface="Trebuchet MS"/>
                <a:cs typeface="Trebuchet MS"/>
              </a:rPr>
              <a:t>professionnel </a:t>
            </a:r>
            <a:r>
              <a:rPr sz="1000" spc="-60" dirty="0">
                <a:latin typeface="Trebuchet MS"/>
                <a:cs typeface="Trebuchet MS"/>
              </a:rPr>
              <a:t>installateur</a:t>
            </a:r>
            <a:r>
              <a:rPr sz="1000" spc="45" dirty="0">
                <a:latin typeface="Trebuchet MS"/>
                <a:cs typeface="Trebuchet MS"/>
              </a:rPr>
              <a:t> </a:t>
            </a:r>
            <a:r>
              <a:rPr sz="1000" spc="-45" dirty="0">
                <a:latin typeface="Trebuchet MS"/>
                <a:cs typeface="Trebuchet MS"/>
              </a:rPr>
              <a:t>en</a:t>
            </a:r>
            <a:endParaRPr sz="1000">
              <a:latin typeface="Trebuchet MS"/>
              <a:cs typeface="Trebuchet MS"/>
            </a:endParaRPr>
          </a:p>
          <a:p>
            <a:pPr algn="ctr">
              <a:lnSpc>
                <a:spcPts val="1080"/>
              </a:lnSpc>
            </a:pPr>
            <a:r>
              <a:rPr sz="1000" spc="-65" dirty="0">
                <a:latin typeface="Trebuchet MS"/>
                <a:cs typeface="Trebuchet MS"/>
              </a:rPr>
              <a:t>chauffage, </a:t>
            </a:r>
            <a:r>
              <a:rPr sz="1000" spc="-60" dirty="0">
                <a:latin typeface="Trebuchet MS"/>
                <a:cs typeface="Trebuchet MS"/>
              </a:rPr>
              <a:t>climatisation </a:t>
            </a:r>
            <a:r>
              <a:rPr sz="1000" spc="-65" dirty="0">
                <a:latin typeface="Trebuchet MS"/>
                <a:cs typeface="Trebuchet MS"/>
              </a:rPr>
              <a:t>et </a:t>
            </a:r>
            <a:r>
              <a:rPr sz="1000" spc="-50" dirty="0">
                <a:latin typeface="Trebuchet MS"/>
                <a:cs typeface="Trebuchet MS"/>
              </a:rPr>
              <a:t>énergies</a:t>
            </a:r>
            <a:r>
              <a:rPr sz="1000" spc="80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renouvelables</a:t>
            </a:r>
            <a:endParaRPr sz="1000">
              <a:latin typeface="Trebuchet MS"/>
              <a:cs typeface="Trebuchet MS"/>
            </a:endParaRPr>
          </a:p>
          <a:p>
            <a:pPr marL="29845" algn="ctr">
              <a:lnSpc>
                <a:spcPts val="1140"/>
              </a:lnSpc>
            </a:pPr>
            <a:r>
              <a:rPr sz="1000" spc="-30" dirty="0">
                <a:latin typeface="Trebuchet MS"/>
                <a:cs typeface="Trebuchet MS"/>
              </a:rPr>
              <a:t>« </a:t>
            </a:r>
            <a:r>
              <a:rPr sz="1000" spc="-60" dirty="0">
                <a:latin typeface="Trebuchet MS"/>
                <a:cs typeface="Trebuchet MS"/>
              </a:rPr>
              <a:t>ICCER </a:t>
            </a:r>
            <a:r>
              <a:rPr sz="1000" spc="-30" dirty="0">
                <a:latin typeface="Trebuchet MS"/>
                <a:cs typeface="Trebuchet MS"/>
              </a:rPr>
              <a:t>» </a:t>
            </a:r>
            <a:r>
              <a:rPr sz="1000" spc="-35" dirty="0">
                <a:latin typeface="Trebuchet MS"/>
                <a:cs typeface="Trebuchet MS"/>
              </a:rPr>
              <a:t>session</a:t>
            </a:r>
            <a:r>
              <a:rPr sz="1000" spc="-135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2024</a:t>
            </a:r>
            <a:endParaRPr sz="1000">
              <a:latin typeface="Trebuchet MS"/>
              <a:cs typeface="Trebuchet MS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2965704" y="140220"/>
            <a:ext cx="5674995" cy="511809"/>
            <a:chOff x="2965704" y="140220"/>
            <a:chExt cx="5674995" cy="511809"/>
          </a:xfrm>
        </p:grpSpPr>
        <p:sp>
          <p:nvSpPr>
            <p:cNvPr id="26" name="object 26"/>
            <p:cNvSpPr/>
            <p:nvPr/>
          </p:nvSpPr>
          <p:spPr>
            <a:xfrm>
              <a:off x="3009844" y="162676"/>
              <a:ext cx="5630473" cy="386888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965704" y="140220"/>
              <a:ext cx="816102" cy="511289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xfrm>
            <a:off x="3096514" y="189738"/>
            <a:ext cx="50349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Carlito"/>
                <a:cs typeface="Carlito"/>
              </a:rPr>
              <a:t>E31 : </a:t>
            </a:r>
            <a:r>
              <a:rPr b="1" spc="-125" dirty="0">
                <a:latin typeface="Arial"/>
                <a:cs typeface="Arial"/>
              </a:rPr>
              <a:t>Réalisation </a:t>
            </a:r>
            <a:r>
              <a:rPr b="1" spc="-40" dirty="0">
                <a:latin typeface="Arial"/>
                <a:cs typeface="Arial"/>
              </a:rPr>
              <a:t>et </a:t>
            </a:r>
            <a:r>
              <a:rPr b="1" spc="-145" dirty="0">
                <a:latin typeface="Arial"/>
                <a:cs typeface="Arial"/>
              </a:rPr>
              <a:t>mise </a:t>
            </a:r>
            <a:r>
              <a:rPr b="1" spc="-114" dirty="0">
                <a:latin typeface="Arial"/>
                <a:cs typeface="Arial"/>
              </a:rPr>
              <a:t>en </a:t>
            </a:r>
            <a:r>
              <a:rPr b="1" spc="-140" dirty="0">
                <a:latin typeface="Arial"/>
                <a:cs typeface="Arial"/>
              </a:rPr>
              <a:t>service </a:t>
            </a:r>
            <a:r>
              <a:rPr b="1" spc="-120" dirty="0">
                <a:latin typeface="Arial"/>
                <a:cs typeface="Arial"/>
              </a:rPr>
              <a:t>d’une</a:t>
            </a:r>
            <a:r>
              <a:rPr b="1" spc="-65" dirty="0">
                <a:latin typeface="Arial"/>
                <a:cs typeface="Arial"/>
              </a:rPr>
              <a:t> </a:t>
            </a:r>
            <a:r>
              <a:rPr b="1" spc="-100" dirty="0">
                <a:latin typeface="Arial"/>
                <a:cs typeface="Arial"/>
              </a:rPr>
              <a:t>installation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39389" y="811479"/>
            <a:ext cx="613283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5" dirty="0">
                <a:latin typeface="Trebuchet MS"/>
                <a:cs typeface="Trebuchet MS"/>
              </a:rPr>
              <a:t>Relations</a:t>
            </a:r>
            <a:r>
              <a:rPr sz="1800" spc="-18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activités</a:t>
            </a:r>
            <a:r>
              <a:rPr sz="1800" spc="-18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Arial"/>
                <a:cs typeface="Arial"/>
              </a:rPr>
              <a:t>–</a:t>
            </a:r>
            <a:r>
              <a:rPr sz="1800" spc="-130" dirty="0">
                <a:latin typeface="Arial"/>
                <a:cs typeface="Arial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tâches</a:t>
            </a:r>
            <a:r>
              <a:rPr sz="1800" spc="-18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-</a:t>
            </a:r>
            <a:r>
              <a:rPr sz="1800" spc="-15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compétences</a:t>
            </a:r>
            <a:r>
              <a:rPr sz="1800" spc="-19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Arial"/>
                <a:cs typeface="Arial"/>
              </a:rPr>
              <a:t>–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unité</a:t>
            </a:r>
            <a:r>
              <a:rPr sz="1800" spc="-185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certificative</a:t>
            </a:r>
            <a:r>
              <a:rPr sz="1800" spc="-200" dirty="0">
                <a:latin typeface="Trebuchet MS"/>
                <a:cs typeface="Trebuchet MS"/>
              </a:rPr>
              <a:t> </a:t>
            </a:r>
            <a:r>
              <a:rPr sz="1800" spc="-35" dirty="0">
                <a:latin typeface="Trebuchet MS"/>
                <a:cs typeface="Trebuchet MS"/>
              </a:rPr>
              <a:t>U31</a:t>
            </a:r>
            <a:r>
              <a:rPr sz="1800" spc="-18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-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77453" y="6160414"/>
            <a:ext cx="336804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dirty="0">
                <a:latin typeface="Arial"/>
                <a:cs typeface="Arial"/>
              </a:rPr>
              <a:t>Légende : 1 = Autonomie partielle ; 2 = Autonomie</a:t>
            </a:r>
            <a:r>
              <a:rPr sz="1050" spc="-1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totale</a:t>
            </a:r>
            <a:endParaRPr sz="10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4974" y="1397888"/>
            <a:ext cx="6768465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5" dirty="0">
                <a:latin typeface="Carlito"/>
                <a:cs typeface="Carlito"/>
              </a:rPr>
              <a:t>Cette </a:t>
            </a:r>
            <a:r>
              <a:rPr sz="1400" spc="-5" dirty="0">
                <a:latin typeface="Carlito"/>
                <a:cs typeface="Carlito"/>
              </a:rPr>
              <a:t>sous-épreuve correspond aux </a:t>
            </a:r>
            <a:r>
              <a:rPr sz="1400" spc="-75" dirty="0">
                <a:latin typeface="Arial"/>
                <a:cs typeface="Arial"/>
              </a:rPr>
              <a:t>tâches </a:t>
            </a:r>
            <a:r>
              <a:rPr sz="1400" spc="-60" dirty="0">
                <a:latin typeface="Arial"/>
                <a:cs typeface="Arial"/>
              </a:rPr>
              <a:t>professionnelles </a:t>
            </a:r>
            <a:r>
              <a:rPr sz="1400" spc="-70" dirty="0">
                <a:latin typeface="Arial"/>
                <a:cs typeface="Arial"/>
              </a:rPr>
              <a:t>de </a:t>
            </a:r>
            <a:r>
              <a:rPr sz="1400" spc="-25" dirty="0">
                <a:latin typeface="Arial"/>
                <a:cs typeface="Arial"/>
              </a:rPr>
              <a:t>l’activité </a:t>
            </a:r>
            <a:r>
              <a:rPr sz="1400" spc="-95" dirty="0">
                <a:latin typeface="Arial"/>
                <a:cs typeface="Arial"/>
              </a:rPr>
              <a:t>A4 </a:t>
            </a:r>
            <a:r>
              <a:rPr sz="1400" spc="-10" dirty="0">
                <a:latin typeface="Arial"/>
                <a:cs typeface="Arial"/>
              </a:rPr>
              <a:t>et </a:t>
            </a:r>
            <a:r>
              <a:rPr sz="1400" dirty="0">
                <a:latin typeface="Carlito"/>
                <a:cs typeface="Carlito"/>
              </a:rPr>
              <a:t>à </a:t>
            </a:r>
            <a:r>
              <a:rPr sz="1400" spc="-5" dirty="0">
                <a:latin typeface="Carlito"/>
                <a:cs typeface="Carlito"/>
              </a:rPr>
              <a:t>tout </a:t>
            </a:r>
            <a:r>
              <a:rPr sz="1400" dirty="0">
                <a:latin typeface="Carlito"/>
                <a:cs typeface="Carlito"/>
              </a:rPr>
              <a:t>ou</a:t>
            </a:r>
            <a:r>
              <a:rPr sz="1400" spc="3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partie</a:t>
            </a:r>
            <a:endParaRPr sz="1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1400" spc="-95" dirty="0">
                <a:latin typeface="Arial"/>
                <a:cs typeface="Arial"/>
              </a:rPr>
              <a:t>des </a:t>
            </a:r>
            <a:r>
              <a:rPr sz="1400" spc="-75" dirty="0">
                <a:latin typeface="Arial"/>
                <a:cs typeface="Arial"/>
              </a:rPr>
              <a:t>tâches </a:t>
            </a:r>
            <a:r>
              <a:rPr sz="1400" spc="-55" dirty="0">
                <a:latin typeface="Arial"/>
                <a:cs typeface="Arial"/>
              </a:rPr>
              <a:t>professionnelles </a:t>
            </a:r>
            <a:r>
              <a:rPr sz="1400" spc="-65" dirty="0">
                <a:latin typeface="Arial"/>
                <a:cs typeface="Arial"/>
              </a:rPr>
              <a:t>de </a:t>
            </a:r>
            <a:r>
              <a:rPr sz="1400" spc="-25" dirty="0">
                <a:latin typeface="Arial"/>
                <a:cs typeface="Arial"/>
              </a:rPr>
              <a:t>l’activité </a:t>
            </a:r>
            <a:r>
              <a:rPr sz="1400" spc="-95" dirty="0">
                <a:latin typeface="Arial"/>
                <a:cs typeface="Arial"/>
              </a:rPr>
              <a:t>A5 </a:t>
            </a:r>
            <a:r>
              <a:rPr sz="1400" spc="-5" dirty="0">
                <a:latin typeface="Carlito"/>
                <a:cs typeface="Carlito"/>
              </a:rPr>
              <a:t>du </a:t>
            </a:r>
            <a:r>
              <a:rPr sz="1400" spc="-10" dirty="0">
                <a:latin typeface="Carlito"/>
                <a:cs typeface="Carlito"/>
              </a:rPr>
              <a:t>référentiel </a:t>
            </a:r>
            <a:r>
              <a:rPr sz="1400" spc="-5" dirty="0">
                <a:latin typeface="Carlito"/>
                <a:cs typeface="Carlito"/>
              </a:rPr>
              <a:t>des activités professionnelles</a:t>
            </a:r>
            <a:r>
              <a:rPr sz="1400" spc="1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: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6571" y="35051"/>
            <a:ext cx="998912" cy="11018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316973" y="286892"/>
            <a:ext cx="2594610" cy="45212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marR="5080" indent="1270" algn="ctr">
              <a:lnSpc>
                <a:spcPts val="1080"/>
              </a:lnSpc>
              <a:spcBef>
                <a:spcPts val="229"/>
              </a:spcBef>
            </a:pPr>
            <a:r>
              <a:rPr sz="1000" spc="-60" dirty="0">
                <a:latin typeface="Trebuchet MS"/>
                <a:cs typeface="Trebuchet MS"/>
              </a:rPr>
              <a:t>Baccalauréat </a:t>
            </a:r>
            <a:r>
              <a:rPr sz="1000" spc="-45" dirty="0">
                <a:latin typeface="Trebuchet MS"/>
                <a:cs typeface="Trebuchet MS"/>
              </a:rPr>
              <a:t>professionnel </a:t>
            </a:r>
            <a:r>
              <a:rPr sz="1000" spc="-60" dirty="0">
                <a:latin typeface="Trebuchet MS"/>
                <a:cs typeface="Trebuchet MS"/>
              </a:rPr>
              <a:t>installateur </a:t>
            </a:r>
            <a:r>
              <a:rPr sz="1000" spc="-50" dirty="0">
                <a:latin typeface="Trebuchet MS"/>
                <a:cs typeface="Trebuchet MS"/>
              </a:rPr>
              <a:t>en  </a:t>
            </a:r>
            <a:r>
              <a:rPr sz="1000" spc="-65" dirty="0">
                <a:latin typeface="Trebuchet MS"/>
                <a:cs typeface="Trebuchet MS"/>
              </a:rPr>
              <a:t>chauffage, </a:t>
            </a:r>
            <a:r>
              <a:rPr sz="1000" spc="-60" dirty="0">
                <a:latin typeface="Trebuchet MS"/>
                <a:cs typeface="Trebuchet MS"/>
              </a:rPr>
              <a:t>climatisation </a:t>
            </a:r>
            <a:r>
              <a:rPr sz="1000" spc="-65" dirty="0">
                <a:latin typeface="Trebuchet MS"/>
                <a:cs typeface="Trebuchet MS"/>
              </a:rPr>
              <a:t>et </a:t>
            </a:r>
            <a:r>
              <a:rPr sz="1000" spc="-50" dirty="0">
                <a:latin typeface="Trebuchet MS"/>
                <a:cs typeface="Trebuchet MS"/>
              </a:rPr>
              <a:t>énergies</a:t>
            </a:r>
            <a:r>
              <a:rPr sz="1000" spc="80" dirty="0">
                <a:latin typeface="Trebuchet MS"/>
                <a:cs typeface="Trebuchet MS"/>
              </a:rPr>
              <a:t> </a:t>
            </a:r>
            <a:r>
              <a:rPr sz="1000" spc="-50" dirty="0">
                <a:latin typeface="Trebuchet MS"/>
                <a:cs typeface="Trebuchet MS"/>
              </a:rPr>
              <a:t>renouvelables</a:t>
            </a:r>
            <a:endParaRPr sz="1000">
              <a:latin typeface="Trebuchet MS"/>
              <a:cs typeface="Trebuchet MS"/>
            </a:endParaRPr>
          </a:p>
          <a:p>
            <a:pPr marL="29845" algn="ctr">
              <a:lnSpc>
                <a:spcPts val="1065"/>
              </a:lnSpc>
            </a:pPr>
            <a:r>
              <a:rPr sz="1000" spc="-30" dirty="0">
                <a:latin typeface="Trebuchet MS"/>
                <a:cs typeface="Trebuchet MS"/>
              </a:rPr>
              <a:t>« </a:t>
            </a:r>
            <a:r>
              <a:rPr sz="1000" spc="-60" dirty="0">
                <a:latin typeface="Trebuchet MS"/>
                <a:cs typeface="Trebuchet MS"/>
              </a:rPr>
              <a:t>ICCER </a:t>
            </a:r>
            <a:r>
              <a:rPr sz="1000" spc="-30" dirty="0">
                <a:latin typeface="Trebuchet MS"/>
                <a:cs typeface="Trebuchet MS"/>
              </a:rPr>
              <a:t>» </a:t>
            </a:r>
            <a:r>
              <a:rPr sz="1000" spc="-35" dirty="0">
                <a:latin typeface="Trebuchet MS"/>
                <a:cs typeface="Trebuchet MS"/>
              </a:rPr>
              <a:t>session</a:t>
            </a:r>
            <a:r>
              <a:rPr sz="1000" spc="-135" dirty="0">
                <a:latin typeface="Trebuchet MS"/>
                <a:cs typeface="Trebuchet MS"/>
              </a:rPr>
              <a:t> </a:t>
            </a:r>
            <a:r>
              <a:rPr sz="1000" spc="-20" dirty="0">
                <a:latin typeface="Trebuchet MS"/>
                <a:cs typeface="Trebuchet MS"/>
              </a:rPr>
              <a:t>2024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52892" y="1533270"/>
            <a:ext cx="3529329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Carlito"/>
                <a:cs typeface="Carlito"/>
              </a:rPr>
              <a:t>Unité</a:t>
            </a:r>
            <a:r>
              <a:rPr sz="1400" b="1" spc="-35" dirty="0">
                <a:latin typeface="Carlito"/>
                <a:cs typeface="Carlito"/>
              </a:rPr>
              <a:t> </a:t>
            </a:r>
            <a:r>
              <a:rPr sz="1400" b="1" dirty="0">
                <a:latin typeface="Carlito"/>
                <a:cs typeface="Carlito"/>
              </a:rPr>
              <a:t>31</a:t>
            </a:r>
            <a:endParaRPr sz="1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1400" b="1" spc="-95" dirty="0">
                <a:latin typeface="Arial"/>
                <a:cs typeface="Arial"/>
              </a:rPr>
              <a:t>Réalisation </a:t>
            </a:r>
            <a:r>
              <a:rPr sz="1400" b="1" spc="-35" dirty="0">
                <a:latin typeface="Arial"/>
                <a:cs typeface="Arial"/>
              </a:rPr>
              <a:t>et </a:t>
            </a:r>
            <a:r>
              <a:rPr sz="1400" b="1" spc="-114" dirty="0">
                <a:latin typeface="Arial"/>
                <a:cs typeface="Arial"/>
              </a:rPr>
              <a:t>mise </a:t>
            </a:r>
            <a:r>
              <a:rPr sz="1400" b="1" spc="-90" dirty="0">
                <a:latin typeface="Arial"/>
                <a:cs typeface="Arial"/>
              </a:rPr>
              <a:t>en </a:t>
            </a:r>
            <a:r>
              <a:rPr sz="1400" b="1" spc="-110" dirty="0">
                <a:latin typeface="Arial"/>
                <a:cs typeface="Arial"/>
              </a:rPr>
              <a:t>service </a:t>
            </a:r>
            <a:r>
              <a:rPr sz="1400" b="1" spc="-90" dirty="0">
                <a:latin typeface="Arial"/>
                <a:cs typeface="Arial"/>
              </a:rPr>
              <a:t>d’une</a:t>
            </a:r>
            <a:r>
              <a:rPr sz="1400" b="1" spc="-125" dirty="0">
                <a:latin typeface="Arial"/>
                <a:cs typeface="Arial"/>
              </a:rPr>
              <a:t> </a:t>
            </a:r>
            <a:r>
              <a:rPr sz="1400" b="1" spc="-75" dirty="0">
                <a:latin typeface="Arial"/>
                <a:cs typeface="Arial"/>
              </a:rPr>
              <a:t>installation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8150606" y="2247900"/>
          <a:ext cx="3740143" cy="39000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5325"/>
                <a:gridCol w="715644"/>
                <a:gridCol w="332739"/>
                <a:gridCol w="332739"/>
                <a:gridCol w="332739"/>
                <a:gridCol w="332739"/>
                <a:gridCol w="332739"/>
                <a:gridCol w="332740"/>
                <a:gridCol w="332739"/>
              </a:tblGrid>
              <a:tr h="333501">
                <a:tc gridSpan="2">
                  <a:txBody>
                    <a:bodyPr/>
                    <a:lstStyle/>
                    <a:p>
                      <a:pPr marL="350520" marR="226060" indent="-9144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MATRICE</a:t>
                      </a:r>
                      <a:r>
                        <a:rPr sz="1000" b="1" spc="-8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TÂCHES  COMPETENCES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381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R="90170" algn="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</a:t>
                      </a:r>
                      <a:r>
                        <a:rPr sz="800" b="1" spc="-10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4</a:t>
                      </a:r>
                      <a:endParaRPr sz="800">
                        <a:latin typeface="Carlito"/>
                        <a:cs typeface="Carlito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381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8890" algn="ct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</a:t>
                      </a:r>
                      <a:r>
                        <a:rPr sz="800" b="1" spc="-2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5</a:t>
                      </a:r>
                      <a:endParaRPr sz="800">
                        <a:latin typeface="Carlito"/>
                        <a:cs typeface="Carlito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381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106680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</a:t>
                      </a:r>
                      <a:r>
                        <a:rPr sz="800" b="1" spc="-2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6</a:t>
                      </a:r>
                      <a:endParaRPr sz="800">
                        <a:latin typeface="Carlito"/>
                        <a:cs typeface="Carlito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381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106680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</a:t>
                      </a:r>
                      <a:r>
                        <a:rPr sz="800" b="1" spc="-2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7</a:t>
                      </a:r>
                      <a:endParaRPr sz="800">
                        <a:latin typeface="Carlito"/>
                        <a:cs typeface="Carlito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381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8890" algn="ct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</a:t>
                      </a:r>
                      <a:r>
                        <a:rPr sz="800" b="1" spc="-2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8</a:t>
                      </a:r>
                      <a:endParaRPr sz="800">
                        <a:latin typeface="Carlito"/>
                        <a:cs typeface="Carlito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381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</a:t>
                      </a:r>
                      <a:r>
                        <a:rPr sz="800" b="1" spc="-3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11</a:t>
                      </a:r>
                      <a:endParaRPr sz="800">
                        <a:latin typeface="Carlito"/>
                        <a:cs typeface="Carlito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381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</a:t>
                      </a:r>
                      <a:r>
                        <a:rPr sz="800" b="1" spc="-3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12</a:t>
                      </a:r>
                      <a:endParaRPr sz="800">
                        <a:latin typeface="Carlito"/>
                        <a:cs typeface="Carlito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381D9"/>
                    </a:solidFill>
                  </a:tcPr>
                </a:tc>
              </a:tr>
              <a:tr h="356615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9850" algn="ctr">
                        <a:lnSpc>
                          <a:spcPct val="100000"/>
                        </a:lnSpc>
                      </a:pPr>
                      <a:r>
                        <a:rPr sz="1100" b="1" spc="-8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A2: </a:t>
                      </a:r>
                      <a:r>
                        <a:rPr sz="1100" b="1" spc="-7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Réalisation </a:t>
                      </a:r>
                      <a:r>
                        <a:rPr sz="1100" b="1" spc="-7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d’une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8580" algn="ctr">
                        <a:lnSpc>
                          <a:spcPct val="100000"/>
                        </a:lnSpc>
                      </a:pPr>
                      <a:r>
                        <a:rPr sz="1100" b="1" spc="-5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installation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4445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3823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A2T1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3189" algn="r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sz="900" dirty="0">
                          <a:latin typeface="Carlito"/>
                          <a:cs typeface="Carlito"/>
                        </a:rPr>
                        <a:t>2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1022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sz="900" dirty="0">
                          <a:latin typeface="Carlito"/>
                          <a:cs typeface="Carlito"/>
                        </a:rPr>
                        <a:t>2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1022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0010" algn="ctr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sz="900" dirty="0">
                          <a:latin typeface="Carlito"/>
                          <a:cs typeface="Carlito"/>
                        </a:rPr>
                        <a:t>2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1022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</a:tr>
              <a:tr h="35674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3823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5"/>
                        </a:lnSpc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A2T2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900" dirty="0">
                          <a:latin typeface="Carlito"/>
                          <a:cs typeface="Carlito"/>
                        </a:rPr>
                        <a:t>2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R="80010"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Carlito"/>
                          <a:cs typeface="Carlito"/>
                        </a:rPr>
                        <a:t>2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</a:tr>
              <a:tr h="3566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3823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5"/>
                        </a:lnSpc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A2T3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sz="900" dirty="0">
                          <a:latin typeface="Carlito"/>
                          <a:cs typeface="Carlito"/>
                        </a:rPr>
                        <a:t>2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1022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0010" algn="ctr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sz="900" dirty="0">
                          <a:latin typeface="Carlito"/>
                          <a:cs typeface="Carlito"/>
                        </a:rPr>
                        <a:t>2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1022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</a:tr>
              <a:tr h="35661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3823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5"/>
                        </a:lnSpc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A2T4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38430">
                        <a:lnSpc>
                          <a:spcPct val="100000"/>
                        </a:lnSpc>
                      </a:pPr>
                      <a:r>
                        <a:rPr sz="900" dirty="0">
                          <a:latin typeface="Carlito"/>
                          <a:cs typeface="Carlito"/>
                        </a:rPr>
                        <a:t>2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R="80010"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Carlito"/>
                          <a:cs typeface="Carlito"/>
                        </a:rPr>
                        <a:t>2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</a:tr>
              <a:tr h="3566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3823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5"/>
                        </a:lnSpc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A2T5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38430">
                        <a:lnSpc>
                          <a:spcPct val="100000"/>
                        </a:lnSpc>
                      </a:pPr>
                      <a:r>
                        <a:rPr sz="900" dirty="0">
                          <a:latin typeface="Carlito"/>
                          <a:cs typeface="Carlito"/>
                        </a:rPr>
                        <a:t>2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900" dirty="0">
                          <a:latin typeface="Carlito"/>
                          <a:cs typeface="Carlito"/>
                        </a:rPr>
                        <a:t>2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R="80010"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Carlito"/>
                          <a:cs typeface="Carlito"/>
                        </a:rPr>
                        <a:t>2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</a:tr>
              <a:tr h="356743">
                <a:tc rowSpan="2"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A3 :</a:t>
                      </a:r>
                      <a:r>
                        <a:rPr sz="1100" b="1" spc="-50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100" b="1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Mise</a:t>
                      </a:r>
                      <a:endParaRPr sz="1100">
                        <a:latin typeface="Carlito"/>
                        <a:cs typeface="Carlito"/>
                      </a:endParaRPr>
                    </a:p>
                    <a:p>
                      <a:pPr marL="27940" marR="22225" indent="-635" algn="ctr">
                        <a:lnSpc>
                          <a:spcPct val="100000"/>
                        </a:lnSpc>
                      </a:pPr>
                      <a:r>
                        <a:rPr sz="1100" b="1" spc="-5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en </a:t>
                      </a:r>
                      <a:r>
                        <a:rPr sz="1100" b="1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service  </a:t>
                      </a:r>
                      <a:r>
                        <a:rPr sz="1100" b="1" spc="-7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d’une  </a:t>
                      </a:r>
                      <a:r>
                        <a:rPr sz="1100" b="1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i</a:t>
                      </a:r>
                      <a:r>
                        <a:rPr sz="1100" b="1" spc="-5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n</a:t>
                      </a:r>
                      <a:r>
                        <a:rPr sz="1100" b="1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st</a:t>
                      </a:r>
                      <a:r>
                        <a:rPr sz="1100" b="1" spc="-5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a</a:t>
                      </a:r>
                      <a:r>
                        <a:rPr sz="1100" b="1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ll</a:t>
                      </a:r>
                      <a:r>
                        <a:rPr sz="1100" b="1" spc="-10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a</a:t>
                      </a:r>
                      <a:r>
                        <a:rPr sz="1100" b="1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ti</a:t>
                      </a:r>
                      <a:r>
                        <a:rPr sz="1100" b="1" spc="-10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o</a:t>
                      </a:r>
                      <a:r>
                        <a:rPr sz="1100" b="1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n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0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5"/>
                        </a:lnSpc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A3T1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900" dirty="0">
                          <a:latin typeface="Carlito"/>
                          <a:cs typeface="Carlito"/>
                        </a:rPr>
                        <a:t>2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R="80010"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Carlito"/>
                          <a:cs typeface="Carlito"/>
                        </a:rPr>
                        <a:t>2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</a:tr>
              <a:tr h="35661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5"/>
                        </a:lnSpc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A3T2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900" dirty="0">
                          <a:latin typeface="Carlito"/>
                          <a:cs typeface="Carlito"/>
                        </a:rPr>
                        <a:t>2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Carlito"/>
                          <a:cs typeface="Carlito"/>
                        </a:rPr>
                        <a:t>2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900" dirty="0">
                          <a:latin typeface="Carlito"/>
                          <a:cs typeface="Carlito"/>
                        </a:rPr>
                        <a:t>2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R="80010"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Carlito"/>
                          <a:cs typeface="Carlito"/>
                        </a:rPr>
                        <a:t>2</a:t>
                      </a:r>
                      <a:endParaRPr sz="900">
                        <a:latin typeface="Carlito"/>
                        <a:cs typeface="Carlito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</a:tr>
              <a:tr h="356616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spc="-25" dirty="0">
                          <a:latin typeface="Arial"/>
                          <a:cs typeface="Arial"/>
                        </a:rPr>
                        <a:t>A5</a:t>
                      </a:r>
                      <a:r>
                        <a:rPr sz="1100" b="1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: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communication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175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CA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15"/>
                        </a:lnSpc>
                      </a:pPr>
                      <a:r>
                        <a:rPr sz="1200" dirty="0">
                          <a:latin typeface="Liberation Sans Narrow"/>
                          <a:cs typeface="Liberation Sans Narrow"/>
                        </a:rPr>
                        <a:t>A5T1</a:t>
                      </a:r>
                      <a:endParaRPr sz="120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0" algn="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135890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R="80645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</a:tr>
              <a:tr h="35671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CA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15"/>
                        </a:lnSpc>
                      </a:pPr>
                      <a:r>
                        <a:rPr sz="1200" dirty="0">
                          <a:latin typeface="Liberation Sans Narrow"/>
                          <a:cs typeface="Liberation Sans Narrow"/>
                        </a:rPr>
                        <a:t>A5T2</a:t>
                      </a:r>
                      <a:endParaRPr sz="120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0" algn="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R="80645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</a:tr>
              <a:tr h="35665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CA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15"/>
                        </a:lnSpc>
                      </a:pPr>
                      <a:r>
                        <a:rPr sz="1200" dirty="0">
                          <a:latin typeface="Liberation Sans Narrow"/>
                          <a:cs typeface="Liberation Sans Narrow"/>
                        </a:rPr>
                        <a:t>A5T3</a:t>
                      </a:r>
                      <a:endParaRPr sz="120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R="80645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944422" y="2251075"/>
          <a:ext cx="6820533" cy="39025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5920"/>
                <a:gridCol w="2411730"/>
                <a:gridCol w="415289"/>
                <a:gridCol w="3617594"/>
              </a:tblGrid>
              <a:tr h="54444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7327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5" dirty="0">
                          <a:solidFill>
                            <a:srgbClr val="6F2F9F"/>
                          </a:solidFill>
                          <a:latin typeface="Arial"/>
                          <a:cs typeface="Arial"/>
                        </a:rPr>
                        <a:t>Compétences</a:t>
                      </a:r>
                      <a:r>
                        <a:rPr sz="1000" b="1" spc="-10" dirty="0">
                          <a:solidFill>
                            <a:srgbClr val="6F2F9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6F2F9F"/>
                          </a:solidFill>
                          <a:latin typeface="Arial"/>
                          <a:cs typeface="Arial"/>
                        </a:rPr>
                        <a:t>évaluées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2D5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713864" marR="1104265" indent="-596265">
                        <a:lnSpc>
                          <a:spcPct val="100000"/>
                        </a:lnSpc>
                        <a:spcBef>
                          <a:spcPts val="9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Principales activités et tâches  associées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168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08152">
                <a:tc rowSpan="5">
                  <a:txBody>
                    <a:bodyPr/>
                    <a:lstStyle/>
                    <a:p>
                      <a:pPr marL="114935">
                        <a:lnSpc>
                          <a:spcPts val="1255"/>
                        </a:lnSpc>
                      </a:pPr>
                      <a:r>
                        <a:rPr sz="1100" spc="-5" dirty="0">
                          <a:solidFill>
                            <a:srgbClr val="6F2F9F"/>
                          </a:solidFill>
                          <a:latin typeface="Carlito"/>
                          <a:cs typeface="Carlito"/>
                        </a:rPr>
                        <a:t>C4</a:t>
                      </a:r>
                      <a:endParaRPr sz="1100">
                        <a:latin typeface="Carlito"/>
                        <a:cs typeface="Carlito"/>
                      </a:endParaRPr>
                    </a:p>
                    <a:p>
                      <a:pPr marL="114935" marR="107314">
                        <a:lnSpc>
                          <a:spcPct val="281800"/>
                        </a:lnSpc>
                        <a:spcBef>
                          <a:spcPts val="600"/>
                        </a:spcBef>
                      </a:pPr>
                      <a:r>
                        <a:rPr sz="1100" spc="-5" dirty="0">
                          <a:solidFill>
                            <a:srgbClr val="6F2F9F"/>
                          </a:solidFill>
                          <a:latin typeface="Carlito"/>
                          <a:cs typeface="Carlito"/>
                        </a:rPr>
                        <a:t>C5  C6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2D59B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36830">
                        <a:lnSpc>
                          <a:spcPts val="1200"/>
                        </a:lnSpc>
                      </a:pPr>
                      <a:r>
                        <a:rPr sz="1050" spc="-5" dirty="0">
                          <a:latin typeface="Carlito"/>
                          <a:cs typeface="Carlito"/>
                        </a:rPr>
                        <a:t>Organiser </a:t>
                      </a:r>
                      <a:r>
                        <a:rPr sz="1050" dirty="0">
                          <a:latin typeface="Carlito"/>
                          <a:cs typeface="Carlito"/>
                        </a:rPr>
                        <a:t>et sécuriser </a:t>
                      </a:r>
                      <a:r>
                        <a:rPr sz="1050" spc="-5" dirty="0">
                          <a:latin typeface="Carlito"/>
                          <a:cs typeface="Carlito"/>
                        </a:rPr>
                        <a:t>son</a:t>
                      </a:r>
                      <a:r>
                        <a:rPr sz="1050" spc="-3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050" spc="-5" dirty="0">
                          <a:latin typeface="Carlito"/>
                          <a:cs typeface="Carlito"/>
                        </a:rPr>
                        <a:t>intervention</a:t>
                      </a:r>
                      <a:endParaRPr sz="1050">
                        <a:latin typeface="Carlito"/>
                        <a:cs typeface="Carlito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050" spc="-5" dirty="0">
                          <a:latin typeface="Carlito"/>
                          <a:cs typeface="Carlito"/>
                        </a:rPr>
                        <a:t>Réceptionner </a:t>
                      </a:r>
                      <a:r>
                        <a:rPr sz="1050" dirty="0">
                          <a:latin typeface="Carlito"/>
                          <a:cs typeface="Carlito"/>
                        </a:rPr>
                        <a:t>les</a:t>
                      </a:r>
                      <a:r>
                        <a:rPr sz="1050" spc="-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050" spc="-5" dirty="0">
                          <a:latin typeface="Carlito"/>
                          <a:cs typeface="Carlito"/>
                        </a:rPr>
                        <a:t>approvisionnements</a:t>
                      </a:r>
                      <a:endParaRPr sz="1050">
                        <a:latin typeface="Carlito"/>
                        <a:cs typeface="Carlito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6830" marR="149860">
                        <a:lnSpc>
                          <a:spcPct val="100000"/>
                        </a:lnSpc>
                      </a:pPr>
                      <a:r>
                        <a:rPr sz="1050" dirty="0">
                          <a:latin typeface="Carlito"/>
                          <a:cs typeface="Carlito"/>
                        </a:rPr>
                        <a:t>Réaliser </a:t>
                      </a:r>
                      <a:r>
                        <a:rPr sz="1050" spc="-5" dirty="0">
                          <a:latin typeface="Carlito"/>
                          <a:cs typeface="Carlito"/>
                        </a:rPr>
                        <a:t>une installation </a:t>
                      </a:r>
                      <a:r>
                        <a:rPr sz="1050" dirty="0">
                          <a:latin typeface="Carlito"/>
                          <a:cs typeface="Carlito"/>
                        </a:rPr>
                        <a:t>en </a:t>
                      </a:r>
                      <a:r>
                        <a:rPr sz="1050" spc="-5" dirty="0">
                          <a:latin typeface="Carlito"/>
                          <a:cs typeface="Carlito"/>
                        </a:rPr>
                        <a:t>adoptant</a:t>
                      </a:r>
                      <a:r>
                        <a:rPr sz="1050" spc="-7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050" spc="-5" dirty="0">
                          <a:latin typeface="Carlito"/>
                          <a:cs typeface="Carlito"/>
                        </a:rPr>
                        <a:t>une  attitude</a:t>
                      </a:r>
                      <a:r>
                        <a:rPr sz="1050" spc="-1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050" dirty="0">
                          <a:latin typeface="Carlito"/>
                          <a:cs typeface="Carlito"/>
                        </a:rPr>
                        <a:t>écoresponsable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50" b="1" spc="-90" dirty="0">
                          <a:latin typeface="Arial"/>
                          <a:cs typeface="Arial"/>
                        </a:rPr>
                        <a:t>A2 </a:t>
                      </a:r>
                      <a:r>
                        <a:rPr sz="1050" b="1" spc="-60" dirty="0">
                          <a:latin typeface="Arial"/>
                          <a:cs typeface="Arial"/>
                        </a:rPr>
                        <a:t>: </a:t>
                      </a:r>
                      <a:r>
                        <a:rPr sz="1050" b="1" spc="-70" dirty="0">
                          <a:latin typeface="Arial"/>
                          <a:cs typeface="Arial"/>
                        </a:rPr>
                        <a:t>Réalisation </a:t>
                      </a:r>
                      <a:r>
                        <a:rPr sz="1050" b="1" spc="-65" dirty="0">
                          <a:latin typeface="Arial"/>
                          <a:cs typeface="Arial"/>
                        </a:rPr>
                        <a:t>d’une</a:t>
                      </a:r>
                      <a:r>
                        <a:rPr sz="105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spc="-55" dirty="0">
                          <a:latin typeface="Arial"/>
                          <a:cs typeface="Arial"/>
                        </a:rPr>
                        <a:t>installation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2D5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5393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1910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050" dirty="0">
                          <a:latin typeface="Carlito"/>
                          <a:cs typeface="Carlito"/>
                        </a:rPr>
                        <a:t>A2T1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050" spc="-5" dirty="0">
                          <a:latin typeface="Carlito"/>
                          <a:cs typeface="Carlito"/>
                        </a:rPr>
                        <a:t>Réceptionner </a:t>
                      </a:r>
                      <a:r>
                        <a:rPr sz="1050" dirty="0">
                          <a:latin typeface="Carlito"/>
                          <a:cs typeface="Carlito"/>
                        </a:rPr>
                        <a:t>et vérifier la</a:t>
                      </a:r>
                      <a:r>
                        <a:rPr sz="1050" spc="-7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050" dirty="0">
                          <a:latin typeface="Carlito"/>
                          <a:cs typeface="Carlito"/>
                        </a:rPr>
                        <a:t>livraison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29209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4015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1910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050" dirty="0">
                          <a:latin typeface="Carlito"/>
                          <a:cs typeface="Carlito"/>
                        </a:rPr>
                        <a:t>A2T2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050" spc="-5" dirty="0">
                          <a:latin typeface="Carlito"/>
                          <a:cs typeface="Carlito"/>
                        </a:rPr>
                        <a:t>Implanter </a:t>
                      </a:r>
                      <a:r>
                        <a:rPr sz="1050" dirty="0">
                          <a:latin typeface="Carlito"/>
                          <a:cs typeface="Carlito"/>
                        </a:rPr>
                        <a:t>les appareils et les</a:t>
                      </a:r>
                      <a:r>
                        <a:rPr sz="1050" spc="-7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050" spc="-5" dirty="0">
                          <a:latin typeface="Carlito"/>
                          <a:cs typeface="Carlito"/>
                        </a:rPr>
                        <a:t>accessoires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247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3820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191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50" dirty="0">
                          <a:latin typeface="Carlito"/>
                          <a:cs typeface="Carlito"/>
                        </a:rPr>
                        <a:t>A2T3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50" dirty="0">
                          <a:latin typeface="Carlito"/>
                          <a:cs typeface="Carlito"/>
                        </a:rPr>
                        <a:t>Réaliser les réseaux</a:t>
                      </a:r>
                      <a:r>
                        <a:rPr sz="1050" spc="-5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050" spc="-5" dirty="0">
                          <a:latin typeface="Carlito"/>
                          <a:cs typeface="Carlito"/>
                        </a:rPr>
                        <a:t>fluidiques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1587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4386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191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050" dirty="0">
                          <a:latin typeface="Carlito"/>
                          <a:cs typeface="Carlito"/>
                        </a:rPr>
                        <a:t>A2T4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050" spc="-5" dirty="0">
                          <a:latin typeface="Carlito"/>
                          <a:cs typeface="Carlito"/>
                        </a:rPr>
                        <a:t>Câbler, </a:t>
                      </a:r>
                      <a:r>
                        <a:rPr sz="1050" dirty="0">
                          <a:latin typeface="Carlito"/>
                          <a:cs typeface="Carlito"/>
                        </a:rPr>
                        <a:t>raccorder les équipements</a:t>
                      </a:r>
                      <a:r>
                        <a:rPr sz="1050" spc="-8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050" dirty="0">
                          <a:latin typeface="Carlito"/>
                          <a:cs typeface="Carlito"/>
                        </a:rPr>
                        <a:t>électriques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2286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048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191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50" dirty="0">
                          <a:latin typeface="Carlito"/>
                          <a:cs typeface="Carlito"/>
                        </a:rPr>
                        <a:t>A2T5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50" dirty="0">
                          <a:latin typeface="Carlito"/>
                          <a:cs typeface="Carlito"/>
                        </a:rPr>
                        <a:t>Agir de manière</a:t>
                      </a:r>
                      <a:r>
                        <a:rPr sz="1050" spc="-5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050" dirty="0">
                          <a:latin typeface="Carlito"/>
                          <a:cs typeface="Carlito"/>
                        </a:rPr>
                        <a:t>écoresponsable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785">
                <a:tc rowSpan="4">
                  <a:txBody>
                    <a:bodyPr/>
                    <a:lstStyle/>
                    <a:p>
                      <a:pPr marL="114935">
                        <a:lnSpc>
                          <a:spcPts val="1260"/>
                        </a:lnSpc>
                      </a:pPr>
                      <a:r>
                        <a:rPr sz="1100" spc="-5" dirty="0">
                          <a:solidFill>
                            <a:srgbClr val="6F2F9F"/>
                          </a:solidFill>
                          <a:latin typeface="Carlito"/>
                          <a:cs typeface="Carlito"/>
                        </a:rPr>
                        <a:t>C7</a:t>
                      </a:r>
                      <a:endParaRPr sz="1100">
                        <a:latin typeface="Carlito"/>
                        <a:cs typeface="Carlito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14935"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rgbClr val="6F2F9F"/>
                          </a:solidFill>
                          <a:latin typeface="Carlito"/>
                          <a:cs typeface="Carlito"/>
                        </a:rPr>
                        <a:t>C8</a:t>
                      </a:r>
                      <a:endParaRPr sz="1100">
                        <a:latin typeface="Carlito"/>
                        <a:cs typeface="Carlito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8105" marR="72390">
                        <a:lnSpc>
                          <a:spcPct val="200000"/>
                        </a:lnSpc>
                      </a:pPr>
                      <a:r>
                        <a:rPr sz="1100" spc="-5" dirty="0">
                          <a:solidFill>
                            <a:srgbClr val="6F2F9F"/>
                          </a:solidFill>
                          <a:latin typeface="Carlito"/>
                          <a:cs typeface="Carlito"/>
                        </a:rPr>
                        <a:t>C</a:t>
                      </a:r>
                      <a:r>
                        <a:rPr sz="1100" dirty="0">
                          <a:solidFill>
                            <a:srgbClr val="6F2F9F"/>
                          </a:solidFill>
                          <a:latin typeface="Carlito"/>
                          <a:cs typeface="Carlito"/>
                        </a:rPr>
                        <a:t>11  </a:t>
                      </a:r>
                      <a:r>
                        <a:rPr sz="1100" spc="-5" dirty="0">
                          <a:solidFill>
                            <a:srgbClr val="6F2F9F"/>
                          </a:solidFill>
                          <a:latin typeface="Carlito"/>
                          <a:cs typeface="Carlito"/>
                        </a:rPr>
                        <a:t>C</a:t>
                      </a:r>
                      <a:r>
                        <a:rPr sz="1100" dirty="0">
                          <a:solidFill>
                            <a:srgbClr val="6F2F9F"/>
                          </a:solidFill>
                          <a:latin typeface="Carlito"/>
                          <a:cs typeface="Carlito"/>
                        </a:rPr>
                        <a:t>12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2D59B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36830">
                        <a:lnSpc>
                          <a:spcPts val="1200"/>
                        </a:lnSpc>
                      </a:pPr>
                      <a:r>
                        <a:rPr sz="1050" spc="-5" dirty="0">
                          <a:latin typeface="Carlito"/>
                          <a:cs typeface="Carlito"/>
                        </a:rPr>
                        <a:t>Mettre </a:t>
                      </a:r>
                      <a:r>
                        <a:rPr sz="1050" dirty="0">
                          <a:latin typeface="Carlito"/>
                          <a:cs typeface="Carlito"/>
                        </a:rPr>
                        <a:t>en service </a:t>
                      </a:r>
                      <a:r>
                        <a:rPr sz="1050" spc="-5" dirty="0">
                          <a:latin typeface="Carlito"/>
                          <a:cs typeface="Carlito"/>
                        </a:rPr>
                        <a:t>une</a:t>
                      </a:r>
                      <a:r>
                        <a:rPr sz="1050" spc="-4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050" spc="-5" dirty="0">
                          <a:latin typeface="Carlito"/>
                          <a:cs typeface="Carlito"/>
                        </a:rPr>
                        <a:t>installation</a:t>
                      </a:r>
                      <a:endParaRPr sz="1050">
                        <a:latin typeface="Carlito"/>
                        <a:cs typeface="Carlito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6830" marR="1188085">
                        <a:lnSpc>
                          <a:spcPct val="100000"/>
                        </a:lnSpc>
                      </a:pPr>
                      <a:r>
                        <a:rPr sz="1050" spc="-5" dirty="0">
                          <a:latin typeface="Carlito"/>
                          <a:cs typeface="Carlito"/>
                        </a:rPr>
                        <a:t>Contrôler </a:t>
                      </a:r>
                      <a:r>
                        <a:rPr sz="1050" dirty="0">
                          <a:latin typeface="Carlito"/>
                          <a:cs typeface="Carlito"/>
                        </a:rPr>
                        <a:t>et régler  les</a:t>
                      </a:r>
                      <a:r>
                        <a:rPr sz="1050" spc="-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050" dirty="0">
                          <a:latin typeface="Carlito"/>
                          <a:cs typeface="Carlito"/>
                        </a:rPr>
                        <a:t>Paramètres</a:t>
                      </a:r>
                      <a:endParaRPr sz="1050">
                        <a:latin typeface="Carlito"/>
                        <a:cs typeface="Carlito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6830" marR="104775">
                        <a:lnSpc>
                          <a:spcPct val="200000"/>
                        </a:lnSpc>
                      </a:pPr>
                      <a:r>
                        <a:rPr sz="1050" spc="-5" dirty="0">
                          <a:latin typeface="Carlito"/>
                          <a:cs typeface="Carlito"/>
                        </a:rPr>
                        <a:t>Consigner </a:t>
                      </a:r>
                      <a:r>
                        <a:rPr sz="1050" dirty="0">
                          <a:latin typeface="Carlito"/>
                          <a:cs typeface="Carlito"/>
                        </a:rPr>
                        <a:t>et </a:t>
                      </a:r>
                      <a:r>
                        <a:rPr sz="1050" spc="-5" dirty="0">
                          <a:latin typeface="Carlito"/>
                          <a:cs typeface="Carlito"/>
                        </a:rPr>
                        <a:t>transmettre </a:t>
                      </a:r>
                      <a:r>
                        <a:rPr sz="1050" dirty="0">
                          <a:latin typeface="Carlito"/>
                          <a:cs typeface="Carlito"/>
                        </a:rPr>
                        <a:t>les </a:t>
                      </a:r>
                      <a:r>
                        <a:rPr sz="1050" spc="-5" dirty="0">
                          <a:latin typeface="Carlito"/>
                          <a:cs typeface="Carlito"/>
                        </a:rPr>
                        <a:t>informations  Communiquer, </a:t>
                      </a:r>
                      <a:r>
                        <a:rPr sz="1050" dirty="0">
                          <a:latin typeface="Carlito"/>
                          <a:cs typeface="Carlito"/>
                        </a:rPr>
                        <a:t>rendre </a:t>
                      </a:r>
                      <a:r>
                        <a:rPr sz="1050" spc="-5" dirty="0">
                          <a:latin typeface="Carlito"/>
                          <a:cs typeface="Carlito"/>
                        </a:rPr>
                        <a:t>compte </a:t>
                      </a:r>
                      <a:r>
                        <a:rPr sz="1050" dirty="0">
                          <a:latin typeface="Carlito"/>
                          <a:cs typeface="Carlito"/>
                        </a:rPr>
                        <a:t>de</a:t>
                      </a:r>
                      <a:r>
                        <a:rPr sz="1050" spc="-7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050" spc="-5" dirty="0">
                          <a:latin typeface="Carlito"/>
                          <a:cs typeface="Carlito"/>
                        </a:rPr>
                        <a:t>son</a:t>
                      </a:r>
                      <a:endParaRPr sz="1050">
                        <a:latin typeface="Carlito"/>
                        <a:cs typeface="Carlito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1050" spc="-15" dirty="0">
                          <a:latin typeface="Arial"/>
                          <a:cs typeface="Arial"/>
                        </a:rPr>
                        <a:t>intervention </a:t>
                      </a:r>
                      <a:r>
                        <a:rPr sz="1050" spc="-80" dirty="0">
                          <a:latin typeface="Arial"/>
                          <a:cs typeface="Arial"/>
                        </a:rPr>
                        <a:t>à </a:t>
                      </a:r>
                      <a:r>
                        <a:rPr sz="1050" spc="-5" dirty="0">
                          <a:latin typeface="Arial"/>
                          <a:cs typeface="Arial"/>
                        </a:rPr>
                        <a:t>l’écrit </a:t>
                      </a:r>
                      <a:r>
                        <a:rPr sz="1050" spc="5" dirty="0">
                          <a:latin typeface="Arial"/>
                          <a:cs typeface="Arial"/>
                        </a:rPr>
                        <a:t>et/ou</a:t>
                      </a:r>
                      <a:r>
                        <a:rPr sz="1050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80" dirty="0">
                          <a:latin typeface="Arial"/>
                          <a:cs typeface="Arial"/>
                        </a:rPr>
                        <a:t>à </a:t>
                      </a:r>
                      <a:r>
                        <a:rPr sz="1050" spc="-10" dirty="0">
                          <a:latin typeface="Arial"/>
                          <a:cs typeface="Arial"/>
                        </a:rPr>
                        <a:t>l’oral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050" b="1" spc="-90" dirty="0">
                          <a:latin typeface="Arial"/>
                          <a:cs typeface="Arial"/>
                        </a:rPr>
                        <a:t>A3 </a:t>
                      </a:r>
                      <a:r>
                        <a:rPr sz="1050" b="1" spc="-60" dirty="0">
                          <a:latin typeface="Arial"/>
                          <a:cs typeface="Arial"/>
                        </a:rPr>
                        <a:t>: </a:t>
                      </a:r>
                      <a:r>
                        <a:rPr sz="1050" b="1" spc="-50" dirty="0">
                          <a:latin typeface="Arial"/>
                          <a:cs typeface="Arial"/>
                        </a:rPr>
                        <a:t>Mise </a:t>
                      </a:r>
                      <a:r>
                        <a:rPr sz="1050" b="1" spc="-70" dirty="0">
                          <a:latin typeface="Arial"/>
                          <a:cs typeface="Arial"/>
                        </a:rPr>
                        <a:t>en </a:t>
                      </a:r>
                      <a:r>
                        <a:rPr sz="1050" b="1" spc="-85" dirty="0">
                          <a:latin typeface="Arial"/>
                          <a:cs typeface="Arial"/>
                        </a:rPr>
                        <a:t>service </a:t>
                      </a:r>
                      <a:r>
                        <a:rPr sz="1050" b="1" spc="-65" dirty="0">
                          <a:latin typeface="Arial"/>
                          <a:cs typeface="Arial"/>
                        </a:rPr>
                        <a:t>d’une</a:t>
                      </a:r>
                      <a:r>
                        <a:rPr sz="105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spc="-55" dirty="0">
                          <a:latin typeface="Arial"/>
                          <a:cs typeface="Arial"/>
                        </a:rPr>
                        <a:t>installation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2D5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7395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ts val="1205"/>
                        </a:lnSpc>
                      </a:pPr>
                      <a:r>
                        <a:rPr sz="1050" dirty="0">
                          <a:latin typeface="Carlito"/>
                          <a:cs typeface="Carlito"/>
                        </a:rPr>
                        <a:t>A3T1</a:t>
                      </a:r>
                      <a:endParaRPr sz="1050">
                        <a:latin typeface="Carlito"/>
                        <a:cs typeface="Carlito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050" dirty="0">
                          <a:latin typeface="Carlito"/>
                          <a:cs typeface="Carlito"/>
                        </a:rPr>
                        <a:t>A3T2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ts val="1205"/>
                        </a:lnSpc>
                      </a:pPr>
                      <a:r>
                        <a:rPr sz="1050" dirty="0">
                          <a:latin typeface="Carlito"/>
                          <a:cs typeface="Carlito"/>
                        </a:rPr>
                        <a:t>Réaliser les </a:t>
                      </a:r>
                      <a:r>
                        <a:rPr sz="1050" spc="-5" dirty="0">
                          <a:latin typeface="Carlito"/>
                          <a:cs typeface="Carlito"/>
                        </a:rPr>
                        <a:t>opérations </a:t>
                      </a:r>
                      <a:r>
                        <a:rPr sz="1050" dirty="0">
                          <a:latin typeface="Carlito"/>
                          <a:cs typeface="Carlito"/>
                        </a:rPr>
                        <a:t>préalables à </a:t>
                      </a:r>
                      <a:r>
                        <a:rPr sz="1050" spc="-5" dirty="0">
                          <a:latin typeface="Carlito"/>
                          <a:cs typeface="Carlito"/>
                        </a:rPr>
                        <a:t>la mise </a:t>
                      </a:r>
                      <a:r>
                        <a:rPr sz="1050" dirty="0">
                          <a:latin typeface="Carlito"/>
                          <a:cs typeface="Carlito"/>
                        </a:rPr>
                        <a:t>en service</a:t>
                      </a:r>
                      <a:r>
                        <a:rPr sz="1050" spc="-114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050" spc="-5" dirty="0">
                          <a:latin typeface="Carlito"/>
                          <a:cs typeface="Carlito"/>
                        </a:rPr>
                        <a:t>de</a:t>
                      </a:r>
                      <a:endParaRPr sz="1050">
                        <a:latin typeface="Carlito"/>
                        <a:cs typeface="Carlito"/>
                      </a:endParaRPr>
                    </a:p>
                    <a:p>
                      <a:pPr marL="87630">
                        <a:lnSpc>
                          <a:spcPct val="100000"/>
                        </a:lnSpc>
                      </a:pPr>
                      <a:r>
                        <a:rPr sz="1050" spc="-20" dirty="0">
                          <a:latin typeface="Arial"/>
                          <a:cs typeface="Arial"/>
                        </a:rPr>
                        <a:t>l’installation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87630">
                        <a:lnSpc>
                          <a:spcPct val="100000"/>
                        </a:lnSpc>
                      </a:pPr>
                      <a:r>
                        <a:rPr sz="1050" spc="-60" dirty="0">
                          <a:latin typeface="Arial"/>
                          <a:cs typeface="Arial"/>
                        </a:rPr>
                        <a:t>Réaliser </a:t>
                      </a:r>
                      <a:r>
                        <a:rPr sz="1050" spc="-35" dirty="0">
                          <a:latin typeface="Arial"/>
                          <a:cs typeface="Arial"/>
                        </a:rPr>
                        <a:t>la </a:t>
                      </a:r>
                      <a:r>
                        <a:rPr sz="1050" spc="-55" dirty="0">
                          <a:latin typeface="Arial"/>
                          <a:cs typeface="Arial"/>
                        </a:rPr>
                        <a:t>mise </a:t>
                      </a:r>
                      <a:r>
                        <a:rPr sz="1050" spc="-45" dirty="0">
                          <a:latin typeface="Arial"/>
                          <a:cs typeface="Arial"/>
                        </a:rPr>
                        <a:t>en </a:t>
                      </a:r>
                      <a:r>
                        <a:rPr sz="1050" spc="-50" dirty="0">
                          <a:latin typeface="Arial"/>
                          <a:cs typeface="Arial"/>
                        </a:rPr>
                        <a:t>service de</a:t>
                      </a:r>
                      <a:r>
                        <a:rPr sz="1050" spc="-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l’installation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91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050" b="1" dirty="0">
                          <a:latin typeface="Carlito"/>
                          <a:cs typeface="Carlito"/>
                        </a:rPr>
                        <a:t>A5 </a:t>
                      </a:r>
                      <a:r>
                        <a:rPr sz="1050" dirty="0">
                          <a:latin typeface="Carlito"/>
                          <a:cs typeface="Carlito"/>
                        </a:rPr>
                        <a:t>:</a:t>
                      </a:r>
                      <a:r>
                        <a:rPr sz="1050" spc="-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050" spc="-5" dirty="0">
                          <a:latin typeface="Carlito"/>
                          <a:cs typeface="Carlito"/>
                        </a:rPr>
                        <a:t>Communication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AD3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85726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ts val="1205"/>
                        </a:lnSpc>
                      </a:pPr>
                      <a:r>
                        <a:rPr sz="1050" dirty="0">
                          <a:latin typeface="Carlito"/>
                          <a:cs typeface="Carlito"/>
                        </a:rPr>
                        <a:t>A5T1</a:t>
                      </a:r>
                      <a:endParaRPr sz="1050">
                        <a:latin typeface="Carlito"/>
                        <a:cs typeface="Carlito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050" dirty="0">
                          <a:latin typeface="Carlito"/>
                          <a:cs typeface="Carlito"/>
                        </a:rPr>
                        <a:t>A5T2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1205"/>
                        </a:lnSpc>
                      </a:pPr>
                      <a:r>
                        <a:rPr sz="1050" spc="-60" dirty="0">
                          <a:latin typeface="Arial"/>
                          <a:cs typeface="Arial"/>
                        </a:rPr>
                        <a:t>Rendre</a:t>
                      </a:r>
                      <a:r>
                        <a:rPr sz="105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35" dirty="0">
                          <a:latin typeface="Arial"/>
                          <a:cs typeface="Arial"/>
                        </a:rPr>
                        <a:t>compte</a:t>
                      </a:r>
                      <a:r>
                        <a:rPr sz="105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5" dirty="0">
                          <a:latin typeface="Arial"/>
                          <a:cs typeface="Arial"/>
                        </a:rPr>
                        <a:t>oralement</a:t>
                      </a:r>
                      <a:r>
                        <a:rPr sz="105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80" dirty="0">
                          <a:latin typeface="Arial"/>
                          <a:cs typeface="Arial"/>
                        </a:rPr>
                        <a:t>à</a:t>
                      </a:r>
                      <a:r>
                        <a:rPr sz="105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latin typeface="Arial"/>
                          <a:cs typeface="Arial"/>
                        </a:rPr>
                        <a:t>l’interne</a:t>
                      </a:r>
                      <a:r>
                        <a:rPr sz="105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latin typeface="Arial"/>
                          <a:cs typeface="Arial"/>
                        </a:rPr>
                        <a:t>et</a:t>
                      </a:r>
                      <a:r>
                        <a:rPr sz="105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80" dirty="0">
                          <a:latin typeface="Arial"/>
                          <a:cs typeface="Arial"/>
                        </a:rPr>
                        <a:t>à</a:t>
                      </a:r>
                      <a:r>
                        <a:rPr sz="105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20" dirty="0">
                          <a:latin typeface="Arial"/>
                          <a:cs typeface="Arial"/>
                        </a:rPr>
                        <a:t>l’externe</a:t>
                      </a:r>
                      <a:r>
                        <a:rPr sz="105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35" dirty="0">
                          <a:latin typeface="Arial"/>
                          <a:cs typeface="Arial"/>
                        </a:rPr>
                        <a:t>du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80010">
                        <a:lnSpc>
                          <a:spcPct val="100000"/>
                        </a:lnSpc>
                      </a:pPr>
                      <a:r>
                        <a:rPr sz="1050" spc="-25" dirty="0">
                          <a:latin typeface="Arial"/>
                          <a:cs typeface="Arial"/>
                        </a:rPr>
                        <a:t>déroulement </a:t>
                      </a:r>
                      <a:r>
                        <a:rPr sz="1050" spc="-5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5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latin typeface="Arial"/>
                          <a:cs typeface="Arial"/>
                        </a:rPr>
                        <a:t>l’intervention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80010">
                        <a:lnSpc>
                          <a:spcPct val="100000"/>
                        </a:lnSpc>
                      </a:pPr>
                      <a:r>
                        <a:rPr sz="1050" spc="-5" dirty="0">
                          <a:latin typeface="Carlito"/>
                          <a:cs typeface="Carlito"/>
                        </a:rPr>
                        <a:t>Renseigner </a:t>
                      </a:r>
                      <a:r>
                        <a:rPr sz="1050" dirty="0">
                          <a:latin typeface="Carlito"/>
                          <a:cs typeface="Carlito"/>
                        </a:rPr>
                        <a:t>les </a:t>
                      </a:r>
                      <a:r>
                        <a:rPr sz="1050" spc="-5" dirty="0">
                          <a:latin typeface="Carlito"/>
                          <a:cs typeface="Carlito"/>
                        </a:rPr>
                        <a:t>documents </a:t>
                      </a:r>
                      <a:r>
                        <a:rPr sz="1050" dirty="0">
                          <a:latin typeface="Carlito"/>
                          <a:cs typeface="Carlito"/>
                        </a:rPr>
                        <a:t>techniques et</a:t>
                      </a:r>
                      <a:r>
                        <a:rPr sz="1050" spc="-4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050" dirty="0">
                          <a:latin typeface="Carlito"/>
                          <a:cs typeface="Carlito"/>
                        </a:rPr>
                        <a:t>réglementaires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0" name="object 10"/>
          <p:cNvGrpSpPr/>
          <p:nvPr/>
        </p:nvGrpSpPr>
        <p:grpSpPr>
          <a:xfrm>
            <a:off x="2965704" y="187464"/>
            <a:ext cx="5674995" cy="511809"/>
            <a:chOff x="2965704" y="187464"/>
            <a:chExt cx="5674995" cy="511809"/>
          </a:xfrm>
        </p:grpSpPr>
        <p:sp>
          <p:nvSpPr>
            <p:cNvPr id="11" name="object 11"/>
            <p:cNvSpPr/>
            <p:nvPr/>
          </p:nvSpPr>
          <p:spPr>
            <a:xfrm>
              <a:off x="3009844" y="208462"/>
              <a:ext cx="5630473" cy="3880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965704" y="187464"/>
              <a:ext cx="816102" cy="51128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3096514" y="236346"/>
            <a:ext cx="50349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Carlito"/>
                <a:cs typeface="Carlito"/>
              </a:rPr>
              <a:t>E31 : </a:t>
            </a:r>
            <a:r>
              <a:rPr b="1" spc="-125" dirty="0">
                <a:latin typeface="Arial"/>
                <a:cs typeface="Arial"/>
              </a:rPr>
              <a:t>Réalisation </a:t>
            </a:r>
            <a:r>
              <a:rPr b="1" spc="-40" dirty="0">
                <a:latin typeface="Arial"/>
                <a:cs typeface="Arial"/>
              </a:rPr>
              <a:t>et </a:t>
            </a:r>
            <a:r>
              <a:rPr b="1" spc="-145" dirty="0">
                <a:latin typeface="Arial"/>
                <a:cs typeface="Arial"/>
              </a:rPr>
              <a:t>mise </a:t>
            </a:r>
            <a:r>
              <a:rPr b="1" spc="-114" dirty="0">
                <a:latin typeface="Arial"/>
                <a:cs typeface="Arial"/>
              </a:rPr>
              <a:t>en </a:t>
            </a:r>
            <a:r>
              <a:rPr b="1" spc="-140" dirty="0">
                <a:latin typeface="Arial"/>
                <a:cs typeface="Arial"/>
              </a:rPr>
              <a:t>service </a:t>
            </a:r>
            <a:r>
              <a:rPr b="1" spc="-120" dirty="0">
                <a:latin typeface="Arial"/>
                <a:cs typeface="Arial"/>
              </a:rPr>
              <a:t>d’une</a:t>
            </a:r>
            <a:r>
              <a:rPr b="1" spc="-65" dirty="0">
                <a:latin typeface="Arial"/>
                <a:cs typeface="Arial"/>
              </a:rPr>
              <a:t> </a:t>
            </a:r>
            <a:r>
              <a:rPr b="1" spc="-100" dirty="0">
                <a:latin typeface="Arial"/>
                <a:cs typeface="Arial"/>
              </a:rPr>
              <a:t>installation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4055</Words>
  <Application>Microsoft Office PowerPoint</Application>
  <PresentationFormat>Personnalisé</PresentationFormat>
  <Paragraphs>803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Office Theme</vt:lpstr>
      <vt:lpstr>Baccalauréat professionnel installateur en chauffage,  climatisation et énergies renouvelables « ICCER » session 2024</vt:lpstr>
      <vt:lpstr>SOUS-ÉPREUVE - E 31 - Unité – U31 -</vt:lpstr>
      <vt:lpstr>SOUS-ÉPREUVE - E 31 - Unité – U31 -</vt:lpstr>
      <vt:lpstr>E31 : Réalisation et mise en service d’une installation</vt:lpstr>
      <vt:lpstr>Présentation PowerPoint</vt:lpstr>
      <vt:lpstr>E31 : Réalisation et mise en service d’une installation</vt:lpstr>
      <vt:lpstr>E31 : Réalisation et mise en service d’une installation</vt:lpstr>
      <vt:lpstr>E31 : Réalisation et mise en service d’une installation</vt:lpstr>
      <vt:lpstr>E31 : Réalisation et mise en service d’une installation</vt:lpstr>
      <vt:lpstr>E31 : Réalisation et mise en service d’une installation</vt:lpstr>
      <vt:lpstr>Présentation PowerPoint</vt:lpstr>
      <vt:lpstr>E31 : Réalisation et mise en service d’une installation</vt:lpstr>
      <vt:lpstr>E31 : Réalisation et mise en service d’une installation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épreuves d'examen du baccalauréat professionnel installateur en chauffage, climatisation et énergie renouvelable session 2024</dc:title>
  <dc:creator>Eric GIROUD</dc:creator>
  <cp:keywords>Bac pro ICCER</cp:keywords>
  <cp:lastModifiedBy>Jean-Francois</cp:lastModifiedBy>
  <cp:revision>2</cp:revision>
  <cp:lastPrinted>2022-10-14T11:29:36Z</cp:lastPrinted>
  <dcterms:created xsi:type="dcterms:W3CDTF">2022-10-14T11:26:29Z</dcterms:created>
  <dcterms:modified xsi:type="dcterms:W3CDTF">2022-10-14T11:33:27Z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2022-10-12T00:00:00Z</vt:filetime>
  </property>
  <property fmtid="{D5CDD505-2E9C-101B-9397-08002B2CF9AE}" pid="3" name="Creator">
    <vt:lpwstr>Microsoft® PowerPoint® LTSC</vt:lpwstr>
  </property>
  <property fmtid="{D5CDD505-2E9C-101B-9397-08002B2CF9AE}" pid="4" name="LastSaved">
    <vt:filetime>2022-10-14T00:00:00Z</vt:filetime>
  </property>
</Properties>
</file>