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75" r:id="rId5"/>
    <p:sldId id="261" r:id="rId6"/>
    <p:sldId id="279" r:id="rId7"/>
    <p:sldId id="274" r:id="rId8"/>
    <p:sldId id="260" r:id="rId9"/>
    <p:sldId id="273" r:id="rId10"/>
    <p:sldId id="276" r:id="rId11"/>
    <p:sldId id="262" r:id="rId12"/>
    <p:sldId id="263" r:id="rId13"/>
    <p:sldId id="278" r:id="rId14"/>
    <p:sldId id="280"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DD7EE"/>
    <a:srgbClr val="B381D9"/>
    <a:srgbClr val="9954CC"/>
    <a:srgbClr val="FFFF99"/>
    <a:srgbClr val="52F43C"/>
    <a:srgbClr val="FF7C8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02" autoAdjust="0"/>
    <p:restoredTop sz="93800" autoAdjust="0"/>
  </p:normalViewPr>
  <p:slideViewPr>
    <p:cSldViewPr snapToGrid="0">
      <p:cViewPr varScale="1">
        <p:scale>
          <a:sx n="74" d="100"/>
          <a:sy n="74" d="100"/>
        </p:scale>
        <p:origin x="-738"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9EA33F3-16D4-4772-AB66-3AA63410F53C}" type="doc">
      <dgm:prSet loTypeId="urn:microsoft.com/office/officeart/2005/8/layout/hierarchy4" loCatId="relationship" qsTypeId="urn:microsoft.com/office/officeart/2005/8/quickstyle/simple1" qsCatId="simple" csTypeId="urn:microsoft.com/office/officeart/2005/8/colors/accent1_2" csCatId="accent1" phldr="1"/>
      <dgm:spPr/>
      <dgm:t>
        <a:bodyPr/>
        <a:lstStyle/>
        <a:p>
          <a:endParaRPr lang="fr-FR"/>
        </a:p>
      </dgm:t>
    </dgm:pt>
    <dgm:pt modelId="{C699FACB-8B73-4561-8D62-45C65CC87DB3}">
      <dgm:prSet phldrT="[Texte]" custT="1"/>
      <dgm:spPr>
        <a:solidFill>
          <a:srgbClr val="BDD7EE"/>
        </a:solidFill>
        <a:ln>
          <a:solidFill>
            <a:srgbClr val="002060"/>
          </a:solidFill>
        </a:ln>
        <a:scene3d>
          <a:camera prst="orthographicFront"/>
          <a:lightRig rig="threePt" dir="t"/>
        </a:scene3d>
        <a:sp3d>
          <a:bevelT/>
        </a:sp3d>
      </dgm:spPr>
      <dgm:t>
        <a:bodyPr/>
        <a:lstStyle/>
        <a:p>
          <a:r>
            <a:rPr lang="fr-FR" sz="1800" b="1" dirty="0" smtClean="0">
              <a:solidFill>
                <a:schemeClr val="tx1"/>
              </a:solidFill>
              <a:effectLst>
                <a:outerShdw blurRad="38100" dist="38100" dir="2700000" algn="tl">
                  <a:srgbClr val="000000">
                    <a:alpha val="43137"/>
                  </a:srgbClr>
                </a:outerShdw>
              </a:effectLst>
            </a:rPr>
            <a:t>E32 : Travaux d’amélioration de l’efficacité énergétique et de dépannage</a:t>
          </a:r>
          <a:endParaRPr lang="fr-FR" sz="1800" b="1" dirty="0">
            <a:solidFill>
              <a:schemeClr val="tx1"/>
            </a:solidFill>
            <a:effectLst>
              <a:outerShdw blurRad="38100" dist="38100" dir="2700000" algn="tl">
                <a:srgbClr val="000000">
                  <a:alpha val="43137"/>
                </a:srgbClr>
              </a:outerShdw>
            </a:effectLst>
          </a:endParaRPr>
        </a:p>
      </dgm:t>
    </dgm:pt>
    <dgm:pt modelId="{6DF3E17C-C935-48E6-9560-A003F9864ACC}" type="sibTrans" cxnId="{48018C88-3A75-4AEC-AF67-CB4541FCE6BB}">
      <dgm:prSet/>
      <dgm:spPr/>
      <dgm:t>
        <a:bodyPr/>
        <a:lstStyle/>
        <a:p>
          <a:endParaRPr lang="fr-FR"/>
        </a:p>
      </dgm:t>
    </dgm:pt>
    <dgm:pt modelId="{C1BAE640-C19D-4617-8F8A-C309CBA0D2A0}" type="parTrans" cxnId="{48018C88-3A75-4AEC-AF67-CB4541FCE6BB}">
      <dgm:prSet/>
      <dgm:spPr/>
      <dgm:t>
        <a:bodyPr/>
        <a:lstStyle/>
        <a:p>
          <a:endParaRPr lang="fr-FR"/>
        </a:p>
      </dgm:t>
    </dgm:pt>
    <dgm:pt modelId="{3BE5953E-F25F-4EAF-9350-0673F6A2E37B}" type="pres">
      <dgm:prSet presAssocID="{39EA33F3-16D4-4772-AB66-3AA63410F53C}" presName="Name0" presStyleCnt="0">
        <dgm:presLayoutVars>
          <dgm:chPref val="1"/>
          <dgm:dir/>
          <dgm:animOne val="branch"/>
          <dgm:animLvl val="lvl"/>
          <dgm:resizeHandles/>
        </dgm:presLayoutVars>
      </dgm:prSet>
      <dgm:spPr/>
      <dgm:t>
        <a:bodyPr/>
        <a:lstStyle/>
        <a:p>
          <a:endParaRPr lang="fr-FR"/>
        </a:p>
      </dgm:t>
    </dgm:pt>
    <dgm:pt modelId="{54C0D8A6-8E3A-4937-BC7F-BF2A7B7682C5}" type="pres">
      <dgm:prSet presAssocID="{C699FACB-8B73-4561-8D62-45C65CC87DB3}" presName="vertOne" presStyleCnt="0"/>
      <dgm:spPr/>
    </dgm:pt>
    <dgm:pt modelId="{72BF39B4-8E9D-4401-94A0-7DBEA7F6966B}" type="pres">
      <dgm:prSet presAssocID="{C699FACB-8B73-4561-8D62-45C65CC87DB3}" presName="txOne" presStyleLbl="node0" presStyleIdx="0" presStyleCnt="1" custScaleX="100098" custScaleY="61576">
        <dgm:presLayoutVars>
          <dgm:chPref val="3"/>
        </dgm:presLayoutVars>
      </dgm:prSet>
      <dgm:spPr/>
      <dgm:t>
        <a:bodyPr/>
        <a:lstStyle/>
        <a:p>
          <a:endParaRPr lang="fr-FR"/>
        </a:p>
      </dgm:t>
    </dgm:pt>
    <dgm:pt modelId="{C1794196-8DDB-4907-8F43-E146FAAE201D}" type="pres">
      <dgm:prSet presAssocID="{C699FACB-8B73-4561-8D62-45C65CC87DB3}" presName="horzOne" presStyleCnt="0"/>
      <dgm:spPr/>
    </dgm:pt>
  </dgm:ptLst>
  <dgm:cxnLst>
    <dgm:cxn modelId="{48018C88-3A75-4AEC-AF67-CB4541FCE6BB}" srcId="{39EA33F3-16D4-4772-AB66-3AA63410F53C}" destId="{C699FACB-8B73-4561-8D62-45C65CC87DB3}" srcOrd="0" destOrd="0" parTransId="{C1BAE640-C19D-4617-8F8A-C309CBA0D2A0}" sibTransId="{6DF3E17C-C935-48E6-9560-A003F9864ACC}"/>
    <dgm:cxn modelId="{3943E274-195C-45E1-8B06-AE8247DAD547}" type="presOf" srcId="{39EA33F3-16D4-4772-AB66-3AA63410F53C}" destId="{3BE5953E-F25F-4EAF-9350-0673F6A2E37B}" srcOrd="0" destOrd="0" presId="urn:microsoft.com/office/officeart/2005/8/layout/hierarchy4"/>
    <dgm:cxn modelId="{C28F986F-21D3-4920-AADB-D66669FBDEF5}" type="presOf" srcId="{C699FACB-8B73-4561-8D62-45C65CC87DB3}" destId="{72BF39B4-8E9D-4401-94A0-7DBEA7F6966B}" srcOrd="0" destOrd="0" presId="urn:microsoft.com/office/officeart/2005/8/layout/hierarchy4"/>
    <dgm:cxn modelId="{BE846479-848B-4BBF-9460-1C936B4ED2F3}" type="presParOf" srcId="{3BE5953E-F25F-4EAF-9350-0673F6A2E37B}" destId="{54C0D8A6-8E3A-4937-BC7F-BF2A7B7682C5}" srcOrd="0" destOrd="0" presId="urn:microsoft.com/office/officeart/2005/8/layout/hierarchy4"/>
    <dgm:cxn modelId="{D7332BC3-AA83-4AAD-9659-62B58B1E2BD5}" type="presParOf" srcId="{54C0D8A6-8E3A-4937-BC7F-BF2A7B7682C5}" destId="{72BF39B4-8E9D-4401-94A0-7DBEA7F6966B}" srcOrd="0" destOrd="0" presId="urn:microsoft.com/office/officeart/2005/8/layout/hierarchy4"/>
    <dgm:cxn modelId="{E0C1F5EF-FC20-469D-B0EE-70481B97AFB1}" type="presParOf" srcId="{54C0D8A6-8E3A-4937-BC7F-BF2A7B7682C5}" destId="{C1794196-8DDB-4907-8F43-E146FAAE201D}" srcOrd="1" destOrd="0" presId="urn:microsoft.com/office/officeart/2005/8/layout/hierarchy4"/>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9EA33F3-16D4-4772-AB66-3AA63410F53C}" type="doc">
      <dgm:prSet loTypeId="urn:microsoft.com/office/officeart/2005/8/layout/hierarchy4" loCatId="relationship" qsTypeId="urn:microsoft.com/office/officeart/2005/8/quickstyle/simple1" qsCatId="simple" csTypeId="urn:microsoft.com/office/officeart/2005/8/colors/accent1_2" csCatId="accent1" phldr="1"/>
      <dgm:spPr/>
      <dgm:t>
        <a:bodyPr/>
        <a:lstStyle/>
        <a:p>
          <a:endParaRPr lang="fr-FR"/>
        </a:p>
      </dgm:t>
    </dgm:pt>
    <dgm:pt modelId="{3BE5953E-F25F-4EAF-9350-0673F6A2E37B}" type="pres">
      <dgm:prSet presAssocID="{39EA33F3-16D4-4772-AB66-3AA63410F53C}" presName="Name0" presStyleCnt="0">
        <dgm:presLayoutVars>
          <dgm:chPref val="1"/>
          <dgm:dir/>
          <dgm:animOne val="branch"/>
          <dgm:animLvl val="lvl"/>
          <dgm:resizeHandles/>
        </dgm:presLayoutVars>
      </dgm:prSet>
      <dgm:spPr/>
      <dgm:t>
        <a:bodyPr/>
        <a:lstStyle/>
        <a:p>
          <a:endParaRPr lang="fr-FR"/>
        </a:p>
      </dgm:t>
    </dgm:pt>
  </dgm:ptLst>
  <dgm:cxnLst>
    <dgm:cxn modelId="{3943E274-195C-45E1-8B06-AE8247DAD547}" type="presOf" srcId="{39EA33F3-16D4-4772-AB66-3AA63410F53C}" destId="{3BE5953E-F25F-4EAF-9350-0673F6A2E37B}" srcOrd="0" destOrd="0" presId="urn:microsoft.com/office/officeart/2005/8/layout/hierarchy4"/>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BF39B4-8E9D-4401-94A0-7DBEA7F6966B}">
      <dsp:nvSpPr>
        <dsp:cNvPr id="0" name=""/>
        <dsp:cNvSpPr/>
      </dsp:nvSpPr>
      <dsp:spPr>
        <a:xfrm>
          <a:off x="3672" y="145101"/>
          <a:ext cx="7525589" cy="465062"/>
        </a:xfrm>
        <a:prstGeom prst="roundRect">
          <a:avLst>
            <a:gd name="adj" fmla="val 10000"/>
          </a:avLst>
        </a:prstGeom>
        <a:solidFill>
          <a:srgbClr val="BDD7EE"/>
        </a:solidFill>
        <a:ln w="12700" cap="flat" cmpd="sng" algn="ctr">
          <a:solidFill>
            <a:srgbClr val="002060"/>
          </a:solidFill>
          <a:prstDash val="solid"/>
          <a:miter lim="800000"/>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b="1" kern="1200" dirty="0" smtClean="0">
              <a:solidFill>
                <a:schemeClr val="tx1"/>
              </a:solidFill>
              <a:effectLst>
                <a:outerShdw blurRad="38100" dist="38100" dir="2700000" algn="tl">
                  <a:srgbClr val="000000">
                    <a:alpha val="43137"/>
                  </a:srgbClr>
                </a:outerShdw>
              </a:effectLst>
            </a:rPr>
            <a:t>E32 : Travaux d’amélioration de l’efficacité énergétique et de dépannage</a:t>
          </a:r>
          <a:endParaRPr lang="fr-FR" sz="1800" b="1" kern="1200" dirty="0">
            <a:solidFill>
              <a:schemeClr val="tx1"/>
            </a:solidFill>
            <a:effectLst>
              <a:outerShdw blurRad="38100" dist="38100" dir="2700000" algn="tl">
                <a:srgbClr val="000000">
                  <a:alpha val="43137"/>
                </a:srgbClr>
              </a:outerShdw>
            </a:effectLst>
          </a:endParaRPr>
        </a:p>
      </dsp:txBody>
      <dsp:txXfrm>
        <a:off x="17293" y="158722"/>
        <a:ext cx="7498347" cy="4378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DE6211F4-B43A-413C-B72F-544D5372DC79}" type="datetimeFigureOut">
              <a:rPr lang="fr-FR" smtClean="0"/>
              <a:t>11/10/2022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071F484-E152-430A-A999-70E6C8F0DFC8}" type="slidenum">
              <a:rPr lang="fr-FR" smtClean="0"/>
              <a:t>‹N°›</a:t>
            </a:fld>
            <a:endParaRPr lang="fr-FR"/>
          </a:p>
        </p:txBody>
      </p:sp>
    </p:spTree>
    <p:extLst>
      <p:ext uri="{BB962C8B-B14F-4D97-AF65-F5344CB8AC3E}">
        <p14:creationId xmlns:p14="http://schemas.microsoft.com/office/powerpoint/2010/main" val="1895755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E6211F4-B43A-413C-B72F-544D5372DC79}" type="datetimeFigureOut">
              <a:rPr lang="fr-FR" smtClean="0"/>
              <a:t>11/10/2022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071F484-E152-430A-A999-70E6C8F0DFC8}" type="slidenum">
              <a:rPr lang="fr-FR" smtClean="0"/>
              <a:t>‹N°›</a:t>
            </a:fld>
            <a:endParaRPr lang="fr-FR"/>
          </a:p>
        </p:txBody>
      </p:sp>
    </p:spTree>
    <p:extLst>
      <p:ext uri="{BB962C8B-B14F-4D97-AF65-F5344CB8AC3E}">
        <p14:creationId xmlns:p14="http://schemas.microsoft.com/office/powerpoint/2010/main" val="1246947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E6211F4-B43A-413C-B72F-544D5372DC79}" type="datetimeFigureOut">
              <a:rPr lang="fr-FR" smtClean="0"/>
              <a:t>11/10/2022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071F484-E152-430A-A999-70E6C8F0DFC8}" type="slidenum">
              <a:rPr lang="fr-FR" smtClean="0"/>
              <a:t>‹N°›</a:t>
            </a:fld>
            <a:endParaRPr lang="fr-FR"/>
          </a:p>
        </p:txBody>
      </p:sp>
    </p:spTree>
    <p:extLst>
      <p:ext uri="{BB962C8B-B14F-4D97-AF65-F5344CB8AC3E}">
        <p14:creationId xmlns:p14="http://schemas.microsoft.com/office/powerpoint/2010/main" val="406502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E6211F4-B43A-413C-B72F-544D5372DC79}" type="datetimeFigureOut">
              <a:rPr lang="fr-FR" smtClean="0"/>
              <a:t>11/10/2022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071F484-E152-430A-A999-70E6C8F0DFC8}" type="slidenum">
              <a:rPr lang="fr-FR" smtClean="0"/>
              <a:t>‹N°›</a:t>
            </a:fld>
            <a:endParaRPr lang="fr-FR"/>
          </a:p>
        </p:txBody>
      </p:sp>
    </p:spTree>
    <p:extLst>
      <p:ext uri="{BB962C8B-B14F-4D97-AF65-F5344CB8AC3E}">
        <p14:creationId xmlns:p14="http://schemas.microsoft.com/office/powerpoint/2010/main" val="523157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DE6211F4-B43A-413C-B72F-544D5372DC79}" type="datetimeFigureOut">
              <a:rPr lang="fr-FR" smtClean="0"/>
              <a:t>11/10/2022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071F484-E152-430A-A999-70E6C8F0DFC8}" type="slidenum">
              <a:rPr lang="fr-FR" smtClean="0"/>
              <a:t>‹N°›</a:t>
            </a:fld>
            <a:endParaRPr lang="fr-FR"/>
          </a:p>
        </p:txBody>
      </p:sp>
    </p:spTree>
    <p:extLst>
      <p:ext uri="{BB962C8B-B14F-4D97-AF65-F5344CB8AC3E}">
        <p14:creationId xmlns:p14="http://schemas.microsoft.com/office/powerpoint/2010/main" val="966106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E6211F4-B43A-413C-B72F-544D5372DC79}" type="datetimeFigureOut">
              <a:rPr lang="fr-FR" smtClean="0"/>
              <a:t>11/10/2022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071F484-E152-430A-A999-70E6C8F0DFC8}" type="slidenum">
              <a:rPr lang="fr-FR" smtClean="0"/>
              <a:t>‹N°›</a:t>
            </a:fld>
            <a:endParaRPr lang="fr-FR"/>
          </a:p>
        </p:txBody>
      </p:sp>
    </p:spTree>
    <p:extLst>
      <p:ext uri="{BB962C8B-B14F-4D97-AF65-F5344CB8AC3E}">
        <p14:creationId xmlns:p14="http://schemas.microsoft.com/office/powerpoint/2010/main" val="494450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E6211F4-B43A-413C-B72F-544D5372DC79}" type="datetimeFigureOut">
              <a:rPr lang="fr-FR" smtClean="0"/>
              <a:t>11/10/2022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071F484-E152-430A-A999-70E6C8F0DFC8}" type="slidenum">
              <a:rPr lang="fr-FR" smtClean="0"/>
              <a:t>‹N°›</a:t>
            </a:fld>
            <a:endParaRPr lang="fr-FR"/>
          </a:p>
        </p:txBody>
      </p:sp>
    </p:spTree>
    <p:extLst>
      <p:ext uri="{BB962C8B-B14F-4D97-AF65-F5344CB8AC3E}">
        <p14:creationId xmlns:p14="http://schemas.microsoft.com/office/powerpoint/2010/main" val="189952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DE6211F4-B43A-413C-B72F-544D5372DC79}" type="datetimeFigureOut">
              <a:rPr lang="fr-FR" smtClean="0"/>
              <a:t>11/10/2022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071F484-E152-430A-A999-70E6C8F0DFC8}" type="slidenum">
              <a:rPr lang="fr-FR" smtClean="0"/>
              <a:t>‹N°›</a:t>
            </a:fld>
            <a:endParaRPr lang="fr-FR"/>
          </a:p>
        </p:txBody>
      </p:sp>
    </p:spTree>
    <p:extLst>
      <p:ext uri="{BB962C8B-B14F-4D97-AF65-F5344CB8AC3E}">
        <p14:creationId xmlns:p14="http://schemas.microsoft.com/office/powerpoint/2010/main" val="3842644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E6211F4-B43A-413C-B72F-544D5372DC79}" type="datetimeFigureOut">
              <a:rPr lang="fr-FR" smtClean="0"/>
              <a:t>11/10/2022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071F484-E152-430A-A999-70E6C8F0DFC8}" type="slidenum">
              <a:rPr lang="fr-FR" smtClean="0"/>
              <a:t>‹N°›</a:t>
            </a:fld>
            <a:endParaRPr lang="fr-FR"/>
          </a:p>
        </p:txBody>
      </p:sp>
    </p:spTree>
    <p:extLst>
      <p:ext uri="{BB962C8B-B14F-4D97-AF65-F5344CB8AC3E}">
        <p14:creationId xmlns:p14="http://schemas.microsoft.com/office/powerpoint/2010/main" val="2632045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DE6211F4-B43A-413C-B72F-544D5372DC79}" type="datetimeFigureOut">
              <a:rPr lang="fr-FR" smtClean="0"/>
              <a:t>11/10/2022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071F484-E152-430A-A999-70E6C8F0DFC8}" type="slidenum">
              <a:rPr lang="fr-FR" smtClean="0"/>
              <a:t>‹N°›</a:t>
            </a:fld>
            <a:endParaRPr lang="fr-FR"/>
          </a:p>
        </p:txBody>
      </p:sp>
    </p:spTree>
    <p:extLst>
      <p:ext uri="{BB962C8B-B14F-4D97-AF65-F5344CB8AC3E}">
        <p14:creationId xmlns:p14="http://schemas.microsoft.com/office/powerpoint/2010/main" val="2002935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DE6211F4-B43A-413C-B72F-544D5372DC79}" type="datetimeFigureOut">
              <a:rPr lang="fr-FR" smtClean="0"/>
              <a:t>11/10/2022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071F484-E152-430A-A999-70E6C8F0DFC8}" type="slidenum">
              <a:rPr lang="fr-FR" smtClean="0"/>
              <a:t>‹N°›</a:t>
            </a:fld>
            <a:endParaRPr lang="fr-FR"/>
          </a:p>
        </p:txBody>
      </p:sp>
    </p:spTree>
    <p:extLst>
      <p:ext uri="{BB962C8B-B14F-4D97-AF65-F5344CB8AC3E}">
        <p14:creationId xmlns:p14="http://schemas.microsoft.com/office/powerpoint/2010/main" val="2593251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6211F4-B43A-413C-B72F-544D5372DC79}" type="datetimeFigureOut">
              <a:rPr lang="fr-FR" smtClean="0"/>
              <a:t>11/10/2022</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71F484-E152-430A-A999-70E6C8F0DFC8}" type="slidenum">
              <a:rPr lang="fr-FR" smtClean="0"/>
              <a:t>‹N°›</a:t>
            </a:fld>
            <a:endParaRPr lang="fr-FR"/>
          </a:p>
        </p:txBody>
      </p:sp>
    </p:spTree>
    <p:extLst>
      <p:ext uri="{BB962C8B-B14F-4D97-AF65-F5344CB8AC3E}">
        <p14:creationId xmlns:p14="http://schemas.microsoft.com/office/powerpoint/2010/main" val="632725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expertises.ademe.fr/" TargetMode="External"/><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hyperlink" Target="https://eduscol.education.fr/sti/actualites/aqc-agence-qualite-construction"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jpe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2.jpeg"/><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898455" y="655728"/>
            <a:ext cx="9144000" cy="1658684"/>
          </a:xfrm>
        </p:spPr>
        <p:txBody>
          <a:bodyPr>
            <a:normAutofit/>
          </a:bodyPr>
          <a:lstStyle/>
          <a:p>
            <a:r>
              <a:rPr lang="fr-FR" sz="3200" dirty="0"/>
              <a:t>B</a:t>
            </a:r>
            <a:r>
              <a:rPr lang="fr-FR" sz="3200" dirty="0" smtClean="0"/>
              <a:t>accalauréat professionnel installateur en chauffage, climatisation et énergies renouvelables</a:t>
            </a:r>
            <a:br>
              <a:rPr lang="fr-FR" sz="3200" dirty="0" smtClean="0"/>
            </a:br>
            <a:r>
              <a:rPr lang="fr-FR" sz="3200" dirty="0" smtClean="0"/>
              <a:t> « ICCER » session 2024</a:t>
            </a:r>
            <a:endParaRPr lang="fr-FR" sz="3200" b="1" dirty="0"/>
          </a:p>
        </p:txBody>
      </p:sp>
      <p:pic>
        <p:nvPicPr>
          <p:cNvPr id="4" name="Image 3"/>
          <p:cNvPicPr/>
          <p:nvPr/>
        </p:nvPicPr>
        <p:blipFill>
          <a:blip r:embed="rId2" cstate="print">
            <a:extLst>
              <a:ext uri="{28A0092B-C50C-407E-A947-70E740481C1C}">
                <a14:useLocalDpi xmlns:a14="http://schemas.microsoft.com/office/drawing/2010/main" val="0"/>
              </a:ext>
            </a:extLst>
          </a:blip>
          <a:stretch>
            <a:fillRect/>
          </a:stretch>
        </p:blipFill>
        <p:spPr>
          <a:xfrm>
            <a:off x="188021" y="150125"/>
            <a:ext cx="1695369" cy="1724019"/>
          </a:xfrm>
          <a:prstGeom prst="rect">
            <a:avLst/>
          </a:prstGeom>
        </p:spPr>
      </p:pic>
      <p:sp>
        <p:nvSpPr>
          <p:cNvPr id="6" name="Rectangle 5"/>
          <p:cNvSpPr/>
          <p:nvPr/>
        </p:nvSpPr>
        <p:spPr>
          <a:xfrm>
            <a:off x="1706880" y="2684739"/>
            <a:ext cx="8915400" cy="646331"/>
          </a:xfrm>
          <a:prstGeom prst="rect">
            <a:avLst/>
          </a:prstGeom>
          <a:solidFill>
            <a:schemeClr val="accent1"/>
          </a:solidFill>
          <a:ln>
            <a:solidFill>
              <a:srgbClr val="002060"/>
            </a:solidFill>
          </a:ln>
          <a:scene3d>
            <a:camera prst="orthographicFront"/>
            <a:lightRig rig="threePt" dir="t"/>
          </a:scene3d>
          <a:sp3d>
            <a:bevelT/>
          </a:sp3d>
        </p:spPr>
        <p:txBody>
          <a:bodyPr wrap="square">
            <a:spAutoFit/>
          </a:bodyPr>
          <a:lstStyle/>
          <a:p>
            <a:pPr algn="ctr"/>
            <a:r>
              <a:rPr lang="fr-FR" sz="3600" b="1" dirty="0">
                <a:latin typeface="Calibri Light" panose="020F0302020204030204" pitchFamily="34" charset="0"/>
                <a:cs typeface="Calibri Light" panose="020F0302020204030204" pitchFamily="34" charset="0"/>
              </a:rPr>
              <a:t>PRÉSENTATION </a:t>
            </a:r>
            <a:r>
              <a:rPr lang="fr-FR" sz="3600" b="1" dirty="0" smtClean="0">
                <a:latin typeface="Calibri Light" panose="020F0302020204030204" pitchFamily="34" charset="0"/>
                <a:cs typeface="Calibri Light" panose="020F0302020204030204" pitchFamily="34" charset="0"/>
              </a:rPr>
              <a:t>DE LA SOUS-ÉPREUVE </a:t>
            </a:r>
            <a:r>
              <a:rPr lang="fr-FR" sz="3600" b="1" dirty="0">
                <a:latin typeface="Calibri Light" panose="020F0302020204030204" pitchFamily="34" charset="0"/>
                <a:cs typeface="Calibri Light" panose="020F0302020204030204" pitchFamily="34" charset="0"/>
              </a:rPr>
              <a:t>– E </a:t>
            </a:r>
            <a:r>
              <a:rPr lang="fr-FR" sz="3600" b="1" dirty="0" smtClean="0">
                <a:latin typeface="Calibri Light" panose="020F0302020204030204" pitchFamily="34" charset="0"/>
                <a:cs typeface="Calibri Light" panose="020F0302020204030204" pitchFamily="34" charset="0"/>
              </a:rPr>
              <a:t>32</a:t>
            </a:r>
            <a:endParaRPr lang="fr-FR" sz="3600" dirty="0">
              <a:latin typeface="Calibri Light" panose="020F0302020204030204" pitchFamily="34" charset="0"/>
              <a:cs typeface="Calibri Light" panose="020F0302020204030204" pitchFamily="34" charset="0"/>
            </a:endParaRPr>
          </a:p>
        </p:txBody>
      </p:sp>
      <p:sp>
        <p:nvSpPr>
          <p:cNvPr id="7" name="Rectangle 6"/>
          <p:cNvSpPr/>
          <p:nvPr/>
        </p:nvSpPr>
        <p:spPr>
          <a:xfrm>
            <a:off x="1706880" y="3768905"/>
            <a:ext cx="8915400" cy="400110"/>
          </a:xfrm>
          <a:prstGeom prst="rect">
            <a:avLst/>
          </a:prstGeom>
          <a:solidFill>
            <a:schemeClr val="accent1"/>
          </a:solidFill>
          <a:ln>
            <a:solidFill>
              <a:srgbClr val="002060"/>
            </a:solidFill>
          </a:ln>
          <a:scene3d>
            <a:camera prst="orthographicFront"/>
            <a:lightRig rig="threePt" dir="t"/>
          </a:scene3d>
          <a:sp3d>
            <a:bevelT/>
          </a:sp3d>
        </p:spPr>
        <p:txBody>
          <a:bodyPr wrap="square">
            <a:spAutoFit/>
          </a:bodyPr>
          <a:lstStyle/>
          <a:p>
            <a:pPr lvl="0" algn="ctr"/>
            <a:r>
              <a:rPr lang="fr-FR" sz="2000" b="1" dirty="0" smtClean="0">
                <a:effectLst>
                  <a:outerShdw blurRad="38100" dist="38100" dir="2700000" algn="tl">
                    <a:srgbClr val="000000">
                      <a:alpha val="43137"/>
                    </a:srgbClr>
                  </a:outerShdw>
                </a:effectLst>
              </a:rPr>
              <a:t>« </a:t>
            </a:r>
            <a:r>
              <a:rPr lang="fr-FR" sz="2000" b="1" dirty="0"/>
              <a:t>Travaux d’amélioration de l’efficacité énergétique et de dépannage </a:t>
            </a:r>
            <a:r>
              <a:rPr lang="fr-FR" sz="2000" b="1" dirty="0" smtClean="0">
                <a:effectLst>
                  <a:outerShdw blurRad="38100" dist="38100" dir="2700000" algn="tl">
                    <a:srgbClr val="000000">
                      <a:alpha val="43137"/>
                    </a:srgbClr>
                  </a:outerShdw>
                </a:effectLst>
              </a:rPr>
              <a:t> »</a:t>
            </a:r>
            <a:endParaRPr lang="fr-FR" sz="2000" b="1" dirty="0">
              <a:effectLst>
                <a:outerShdw blurRad="38100" dist="38100" dir="2700000" algn="tl">
                  <a:srgbClr val="000000">
                    <a:alpha val="43137"/>
                  </a:srgbClr>
                </a:outerShdw>
              </a:effectLst>
            </a:endParaRPr>
          </a:p>
        </p:txBody>
      </p:sp>
      <p:sp>
        <p:nvSpPr>
          <p:cNvPr id="8" name="Rectangle 7"/>
          <p:cNvSpPr/>
          <p:nvPr/>
        </p:nvSpPr>
        <p:spPr>
          <a:xfrm>
            <a:off x="1706880" y="4648825"/>
            <a:ext cx="1682320" cy="523220"/>
          </a:xfrm>
          <a:prstGeom prst="rect">
            <a:avLst/>
          </a:prstGeom>
          <a:solidFill>
            <a:schemeClr val="accent1"/>
          </a:solidFill>
          <a:ln>
            <a:solidFill>
              <a:srgbClr val="002060"/>
            </a:solidFill>
          </a:ln>
          <a:scene3d>
            <a:camera prst="orthographicFront"/>
            <a:lightRig rig="threePt" dir="t"/>
          </a:scene3d>
          <a:sp3d>
            <a:bevelT/>
          </a:sp3d>
        </p:spPr>
        <p:txBody>
          <a:bodyPr wrap="none">
            <a:spAutoFit/>
          </a:bodyPr>
          <a:lstStyle/>
          <a:p>
            <a:pPr lvl="0"/>
            <a:r>
              <a:rPr lang="fr-FR" sz="2800" b="1" dirty="0" smtClean="0">
                <a:effectLst>
                  <a:outerShdw blurRad="38100" dist="38100" dir="2700000" algn="tl">
                    <a:srgbClr val="000000">
                      <a:alpha val="43137"/>
                    </a:srgbClr>
                  </a:outerShdw>
                </a:effectLst>
              </a:rPr>
              <a:t>Unité </a:t>
            </a:r>
            <a:r>
              <a:rPr lang="fr-FR" sz="2800" b="1" dirty="0" smtClean="0">
                <a:effectLst>
                  <a:outerShdw blurRad="38100" dist="38100" dir="2700000" algn="tl">
                    <a:srgbClr val="000000">
                      <a:alpha val="43137"/>
                    </a:srgbClr>
                  </a:outerShdw>
                </a:effectLst>
              </a:rPr>
              <a:t>U32</a:t>
            </a:r>
            <a:endParaRPr lang="fr-FR" sz="2800" b="1" dirty="0">
              <a:effectLst>
                <a:outerShdw blurRad="38100" dist="38100" dir="2700000" algn="tl">
                  <a:srgbClr val="000000">
                    <a:alpha val="43137"/>
                  </a:srgbClr>
                </a:outerShdw>
              </a:effectLst>
            </a:endParaRPr>
          </a:p>
        </p:txBody>
      </p:sp>
      <p:sp>
        <p:nvSpPr>
          <p:cNvPr id="9" name="Rectangle 8"/>
          <p:cNvSpPr/>
          <p:nvPr/>
        </p:nvSpPr>
        <p:spPr>
          <a:xfrm>
            <a:off x="4772172" y="4648825"/>
            <a:ext cx="2060629" cy="523220"/>
          </a:xfrm>
          <a:prstGeom prst="rect">
            <a:avLst/>
          </a:prstGeom>
          <a:solidFill>
            <a:schemeClr val="accent1"/>
          </a:solidFill>
          <a:ln>
            <a:solidFill>
              <a:srgbClr val="002060"/>
            </a:solidFill>
          </a:ln>
          <a:scene3d>
            <a:camera prst="orthographicFront"/>
            <a:lightRig rig="threePt" dir="t"/>
          </a:scene3d>
          <a:sp3d>
            <a:bevelT/>
          </a:sp3d>
        </p:spPr>
        <p:txBody>
          <a:bodyPr wrap="none">
            <a:spAutoFit/>
          </a:bodyPr>
          <a:lstStyle/>
          <a:p>
            <a:pPr lvl="0"/>
            <a:r>
              <a:rPr lang="fr-FR" sz="2800" b="1" dirty="0" smtClean="0">
                <a:effectLst>
                  <a:outerShdw blurRad="38100" dist="38100" dir="2700000" algn="tl">
                    <a:srgbClr val="000000">
                      <a:alpha val="43137"/>
                    </a:srgbClr>
                  </a:outerShdw>
                </a:effectLst>
              </a:rPr>
              <a:t>Coefficient 2</a:t>
            </a:r>
            <a:endParaRPr lang="fr-FR" sz="2800" b="1" dirty="0">
              <a:effectLst>
                <a:outerShdw blurRad="38100" dist="38100" dir="2700000" algn="tl">
                  <a:srgbClr val="000000">
                    <a:alpha val="43137"/>
                  </a:srgbClr>
                </a:outerShdw>
              </a:effectLst>
            </a:endParaRPr>
          </a:p>
        </p:txBody>
      </p:sp>
      <p:sp>
        <p:nvSpPr>
          <p:cNvPr id="10" name="Rectangle 9"/>
          <p:cNvSpPr/>
          <p:nvPr/>
        </p:nvSpPr>
        <p:spPr>
          <a:xfrm>
            <a:off x="8275086" y="4648825"/>
            <a:ext cx="2449645" cy="523220"/>
          </a:xfrm>
          <a:prstGeom prst="rect">
            <a:avLst/>
          </a:prstGeom>
          <a:solidFill>
            <a:schemeClr val="accent1"/>
          </a:solidFill>
          <a:ln>
            <a:solidFill>
              <a:srgbClr val="002060"/>
            </a:solidFill>
          </a:ln>
          <a:scene3d>
            <a:camera prst="orthographicFront"/>
            <a:lightRig rig="threePt" dir="t"/>
          </a:scene3d>
          <a:sp3d>
            <a:bevelT/>
          </a:sp3d>
        </p:spPr>
        <p:txBody>
          <a:bodyPr wrap="none">
            <a:spAutoFit/>
          </a:bodyPr>
          <a:lstStyle/>
          <a:p>
            <a:pPr lvl="0"/>
            <a:r>
              <a:rPr lang="fr-FR" sz="2800" b="1" dirty="0" smtClean="0">
                <a:effectLst>
                  <a:outerShdw blurRad="38100" dist="38100" dir="2700000" algn="tl">
                    <a:srgbClr val="000000">
                      <a:alpha val="43137"/>
                    </a:srgbClr>
                  </a:outerShdw>
                </a:effectLst>
              </a:rPr>
              <a:t>Durée 3 heures</a:t>
            </a:r>
            <a:endParaRPr lang="fr-FR"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685858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texte 5"/>
          <p:cNvSpPr txBox="1">
            <a:spLocks/>
          </p:cNvSpPr>
          <p:nvPr/>
        </p:nvSpPr>
        <p:spPr>
          <a:xfrm>
            <a:off x="1846513" y="604257"/>
            <a:ext cx="7360921" cy="33293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1600" b="1" dirty="0" smtClean="0"/>
              <a:t>Sous épreuve E32 - Unité U32 : « de l’évaluation par compétences à la notation »</a:t>
            </a:r>
            <a:endParaRPr lang="fr-FR" sz="1600" b="1" dirty="0"/>
          </a:p>
        </p:txBody>
      </p:sp>
      <p:sp>
        <p:nvSpPr>
          <p:cNvPr id="2" name="Rectangle 1"/>
          <p:cNvSpPr/>
          <p:nvPr/>
        </p:nvSpPr>
        <p:spPr>
          <a:xfrm>
            <a:off x="1531345" y="909060"/>
            <a:ext cx="7998246" cy="276999"/>
          </a:xfrm>
          <a:prstGeom prst="rect">
            <a:avLst/>
          </a:prstGeom>
        </p:spPr>
        <p:txBody>
          <a:bodyPr wrap="square">
            <a:spAutoFit/>
          </a:bodyPr>
          <a:lstStyle/>
          <a:p>
            <a:pPr algn="ctr"/>
            <a:r>
              <a:rPr lang="fr-FR" altLang="fr-FR" sz="1200" i="1" dirty="0" smtClean="0">
                <a:latin typeface="Arial" panose="020B0604020202020204" pitchFamily="34" charset="0"/>
                <a:ea typeface="Times New Roman" panose="02020603050405020304" pitchFamily="18" charset="0"/>
                <a:cs typeface="Arial" panose="020B0604020202020204" pitchFamily="34" charset="0"/>
              </a:rPr>
              <a:t>Activités/Tâches</a:t>
            </a:r>
            <a:r>
              <a:rPr lang="fr-FR" altLang="fr-FR" sz="1200" dirty="0" smtClean="0">
                <a:latin typeface="Arial" panose="020B0604020202020204" pitchFamily="34" charset="0"/>
                <a:ea typeface="Times New Roman" panose="02020603050405020304" pitchFamily="18" charset="0"/>
                <a:cs typeface="Arial" panose="020B0604020202020204" pitchFamily="34" charset="0"/>
              </a:rPr>
              <a:t> - Actions, critères et </a:t>
            </a:r>
            <a:r>
              <a:rPr lang="fr-FR" altLang="fr-FR" sz="1200" dirty="0">
                <a:latin typeface="Arial" panose="020B0604020202020204" pitchFamily="34" charset="0"/>
                <a:ea typeface="Times New Roman" panose="02020603050405020304" pitchFamily="18" charset="0"/>
                <a:cs typeface="Arial" panose="020B0604020202020204" pitchFamily="34" charset="0"/>
              </a:rPr>
              <a:t>indicateurs d’évaluation </a:t>
            </a:r>
            <a:r>
              <a:rPr lang="fr-FR" altLang="fr-FR" sz="1200" dirty="0" smtClean="0">
                <a:latin typeface="Arial" panose="020B0604020202020204" pitchFamily="34" charset="0"/>
                <a:ea typeface="Times New Roman" panose="02020603050405020304" pitchFamily="18" charset="0"/>
                <a:cs typeface="Arial" panose="020B0604020202020204" pitchFamily="34" charset="0"/>
              </a:rPr>
              <a:t>de la performance, évaluation - notation</a:t>
            </a:r>
            <a:endParaRPr lang="fr-FR" sz="1200" dirty="0"/>
          </a:p>
        </p:txBody>
      </p:sp>
      <p:sp>
        <p:nvSpPr>
          <p:cNvPr id="13" name="Rectangle 12"/>
          <p:cNvSpPr/>
          <p:nvPr/>
        </p:nvSpPr>
        <p:spPr>
          <a:xfrm>
            <a:off x="505581" y="1233529"/>
            <a:ext cx="10677114" cy="738664"/>
          </a:xfrm>
          <a:prstGeom prst="rect">
            <a:avLst/>
          </a:prstGeom>
        </p:spPr>
        <p:txBody>
          <a:bodyPr wrap="square">
            <a:spAutoFit/>
          </a:bodyPr>
          <a:lstStyle/>
          <a:p>
            <a:r>
              <a:rPr lang="fr-FR" sz="1400" dirty="0"/>
              <a:t>La notation de </a:t>
            </a:r>
            <a:r>
              <a:rPr lang="fr-FR" sz="1400" dirty="0" smtClean="0"/>
              <a:t>la sous-épreuve </a:t>
            </a:r>
            <a:r>
              <a:rPr lang="fr-FR" sz="1400" dirty="0"/>
              <a:t>s’obtient à partir de la grille nationale d’évaluation par compétences élaborée et transmise par l’inspection générale de l’éducation, du sport et de la recherche publiée dans la circulaire nationale d’organisation de l’examen. La ou les compétence(s) mobilisée(s) dans chaque </a:t>
            </a:r>
            <a:r>
              <a:rPr lang="fr-FR" sz="1400" dirty="0" smtClean="0"/>
              <a:t>questionnement du sujet de l’épreuve doivent donc être repérée(s</a:t>
            </a:r>
            <a:r>
              <a:rPr lang="fr-FR" sz="1400" dirty="0"/>
              <a:t>). </a:t>
            </a:r>
            <a:endParaRPr lang="fr-FR" sz="1200" dirty="0"/>
          </a:p>
        </p:txBody>
      </p:sp>
      <p:pic>
        <p:nvPicPr>
          <p:cNvPr id="15" name="Image 14"/>
          <p:cNvPicPr/>
          <p:nvPr/>
        </p:nvPicPr>
        <p:blipFill>
          <a:blip r:embed="rId2" cstate="print">
            <a:extLst>
              <a:ext uri="{28A0092B-C50C-407E-A947-70E740481C1C}">
                <a14:useLocalDpi xmlns:a14="http://schemas.microsoft.com/office/drawing/2010/main" val="0"/>
              </a:ext>
            </a:extLst>
          </a:blip>
          <a:stretch>
            <a:fillRect/>
          </a:stretch>
        </p:blipFill>
        <p:spPr>
          <a:xfrm>
            <a:off x="107398" y="35330"/>
            <a:ext cx="1097773" cy="1102252"/>
          </a:xfrm>
          <a:prstGeom prst="rect">
            <a:avLst/>
          </a:prstGeom>
        </p:spPr>
      </p:pic>
      <p:sp>
        <p:nvSpPr>
          <p:cNvPr id="9" name="Titre 1"/>
          <p:cNvSpPr txBox="1">
            <a:spLocks/>
          </p:cNvSpPr>
          <p:nvPr/>
        </p:nvSpPr>
        <p:spPr>
          <a:xfrm>
            <a:off x="9180139" y="117218"/>
            <a:ext cx="2868245" cy="59418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1000" dirty="0" smtClean="0"/>
              <a:t>Baccalauréat professionnel installateur en chauffage, climatisation et énergies renouvelables</a:t>
            </a:r>
            <a:br>
              <a:rPr lang="fr-FR" sz="1000" dirty="0" smtClean="0"/>
            </a:br>
            <a:r>
              <a:rPr lang="fr-FR" sz="1000" dirty="0" smtClean="0"/>
              <a:t> « ICCER » session 2024</a:t>
            </a:r>
            <a:endParaRPr lang="fr-FR" sz="1000" b="1" dirty="0"/>
          </a:p>
        </p:txBody>
      </p:sp>
      <p:graphicFrame>
        <p:nvGraphicFramePr>
          <p:cNvPr id="4" name="Tableau 3"/>
          <p:cNvGraphicFramePr>
            <a:graphicFrameLocks noGrp="1"/>
          </p:cNvGraphicFramePr>
          <p:nvPr>
            <p:extLst>
              <p:ext uri="{D42A27DB-BD31-4B8C-83A1-F6EECF244321}">
                <p14:modId xmlns:p14="http://schemas.microsoft.com/office/powerpoint/2010/main" val="3974072842"/>
              </p:ext>
            </p:extLst>
          </p:nvPr>
        </p:nvGraphicFramePr>
        <p:xfrm>
          <a:off x="6227949" y="2431986"/>
          <a:ext cx="5501953" cy="3783023"/>
        </p:xfrm>
        <a:graphic>
          <a:graphicData uri="http://schemas.openxmlformats.org/drawingml/2006/table">
            <a:tbl>
              <a:tblPr/>
              <a:tblGrid>
                <a:gridCol w="367137">
                  <a:extLst>
                    <a:ext uri="{9D8B030D-6E8A-4147-A177-3AD203B41FA5}">
                      <a16:colId xmlns="" xmlns:a16="http://schemas.microsoft.com/office/drawing/2014/main" val="3962199678"/>
                    </a:ext>
                  </a:extLst>
                </a:gridCol>
                <a:gridCol w="1030024">
                  <a:extLst>
                    <a:ext uri="{9D8B030D-6E8A-4147-A177-3AD203B41FA5}">
                      <a16:colId xmlns="" xmlns:a16="http://schemas.microsoft.com/office/drawing/2014/main" val="2535707735"/>
                    </a:ext>
                  </a:extLst>
                </a:gridCol>
                <a:gridCol w="3062873">
                  <a:extLst>
                    <a:ext uri="{9D8B030D-6E8A-4147-A177-3AD203B41FA5}">
                      <a16:colId xmlns="" xmlns:a16="http://schemas.microsoft.com/office/drawing/2014/main" val="1759005074"/>
                    </a:ext>
                  </a:extLst>
                </a:gridCol>
                <a:gridCol w="119829">
                  <a:extLst>
                    <a:ext uri="{9D8B030D-6E8A-4147-A177-3AD203B41FA5}">
                      <a16:colId xmlns="" xmlns:a16="http://schemas.microsoft.com/office/drawing/2014/main" val="1214982331"/>
                    </a:ext>
                  </a:extLst>
                </a:gridCol>
                <a:gridCol w="119829">
                  <a:extLst>
                    <a:ext uri="{9D8B030D-6E8A-4147-A177-3AD203B41FA5}">
                      <a16:colId xmlns="" xmlns:a16="http://schemas.microsoft.com/office/drawing/2014/main" val="931558952"/>
                    </a:ext>
                  </a:extLst>
                </a:gridCol>
                <a:gridCol w="119829">
                  <a:extLst>
                    <a:ext uri="{9D8B030D-6E8A-4147-A177-3AD203B41FA5}">
                      <a16:colId xmlns="" xmlns:a16="http://schemas.microsoft.com/office/drawing/2014/main" val="1203723011"/>
                    </a:ext>
                  </a:extLst>
                </a:gridCol>
                <a:gridCol w="119829">
                  <a:extLst>
                    <a:ext uri="{9D8B030D-6E8A-4147-A177-3AD203B41FA5}">
                      <a16:colId xmlns="" xmlns:a16="http://schemas.microsoft.com/office/drawing/2014/main" val="1054171541"/>
                    </a:ext>
                  </a:extLst>
                </a:gridCol>
                <a:gridCol w="119829">
                  <a:extLst>
                    <a:ext uri="{9D8B030D-6E8A-4147-A177-3AD203B41FA5}">
                      <a16:colId xmlns="" xmlns:a16="http://schemas.microsoft.com/office/drawing/2014/main" val="4279971099"/>
                    </a:ext>
                  </a:extLst>
                </a:gridCol>
                <a:gridCol w="191217">
                  <a:extLst>
                    <a:ext uri="{9D8B030D-6E8A-4147-A177-3AD203B41FA5}">
                      <a16:colId xmlns="" xmlns:a16="http://schemas.microsoft.com/office/drawing/2014/main" val="3429309207"/>
                    </a:ext>
                  </a:extLst>
                </a:gridCol>
                <a:gridCol w="251557">
                  <a:extLst>
                    <a:ext uri="{9D8B030D-6E8A-4147-A177-3AD203B41FA5}">
                      <a16:colId xmlns="" xmlns:a16="http://schemas.microsoft.com/office/drawing/2014/main" val="2732730596"/>
                    </a:ext>
                  </a:extLst>
                </a:gridCol>
              </a:tblGrid>
              <a:tr h="193844">
                <a:tc gridSpan="3">
                  <a:txBody>
                    <a:bodyPr/>
                    <a:lstStyle/>
                    <a:p>
                      <a:pPr algn="ctr" fontAlgn="ctr"/>
                      <a:r>
                        <a:rPr lang="fr-FR" sz="700" b="1" i="0" u="none" strike="noStrike" dirty="0">
                          <a:effectLst/>
                          <a:latin typeface="Arial" panose="020B0604020202020204" pitchFamily="34" charset="0"/>
                        </a:rPr>
                        <a:t>Baccalauréat professionnel  Installateur en Chauffage, Climatisation et Énergies Renouvelables</a:t>
                      </a:r>
                    </a:p>
                  </a:txBody>
                  <a:tcPr marL="2882"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38DD5"/>
                    </a:solidFill>
                  </a:tcPr>
                </a:tc>
                <a:tc hMerge="1">
                  <a:txBody>
                    <a:bodyPr/>
                    <a:lstStyle/>
                    <a:p>
                      <a:endParaRPr lang="fr-FR"/>
                    </a:p>
                  </a:txBody>
                  <a:tcPr/>
                </a:tc>
                <a:tc hMerge="1">
                  <a:txBody>
                    <a:bodyPr/>
                    <a:lstStyle/>
                    <a:p>
                      <a:endParaRPr lang="fr-FR"/>
                    </a:p>
                  </a:txBody>
                  <a:tcPr/>
                </a:tc>
                <a:tc rowSpan="4">
                  <a:txBody>
                    <a:bodyPr/>
                    <a:lstStyle/>
                    <a:p>
                      <a:pPr algn="ctr" fontAlgn="ctr"/>
                      <a:r>
                        <a:rPr lang="fr-FR" sz="400" b="1" i="0" u="none" strike="noStrike" dirty="0">
                          <a:effectLst/>
                          <a:latin typeface="Arial" panose="020B0604020202020204" pitchFamily="34" charset="0"/>
                        </a:rPr>
                        <a:t>non évaluées</a:t>
                      </a:r>
                    </a:p>
                  </a:txBody>
                  <a:tcPr marL="2882" marR="2882" marT="2882"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gridSpan="4">
                  <a:txBody>
                    <a:bodyPr/>
                    <a:lstStyle/>
                    <a:p>
                      <a:pPr algn="ctr" fontAlgn="ctr"/>
                      <a:r>
                        <a:rPr lang="fr-FR" sz="500" b="1" i="0" u="none" strike="noStrike">
                          <a:effectLst/>
                          <a:latin typeface="Arial" panose="020B0604020202020204" pitchFamily="34" charset="0"/>
                        </a:rPr>
                        <a:t>Niveaux de maîtrise</a:t>
                      </a:r>
                    </a:p>
                  </a:txBody>
                  <a:tcPr marL="2882"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hMerge="1">
                  <a:txBody>
                    <a:bodyPr/>
                    <a:lstStyle/>
                    <a:p>
                      <a:endParaRPr lang="fr-FR"/>
                    </a:p>
                  </a:txBody>
                  <a:tcPr/>
                </a:tc>
                <a:tc hMerge="1">
                  <a:txBody>
                    <a:bodyPr/>
                    <a:lstStyle/>
                    <a:p>
                      <a:endParaRPr lang="fr-FR"/>
                    </a:p>
                  </a:txBody>
                  <a:tcPr/>
                </a:tc>
                <a:tc hMerge="1">
                  <a:txBody>
                    <a:bodyPr/>
                    <a:lstStyle/>
                    <a:p>
                      <a:endParaRPr lang="fr-FR"/>
                    </a:p>
                  </a:txBody>
                  <a:tcPr/>
                </a:tc>
                <a:tc rowSpan="4">
                  <a:txBody>
                    <a:bodyPr/>
                    <a:lstStyle/>
                    <a:p>
                      <a:pPr algn="ctr" fontAlgn="b"/>
                      <a:r>
                        <a:rPr lang="fr-FR" sz="400" b="1" i="0" u="none" strike="noStrike" dirty="0">
                          <a:solidFill>
                            <a:srgbClr val="0000FF"/>
                          </a:solidFill>
                          <a:effectLst/>
                          <a:latin typeface="Arial" panose="020B0604020202020204" pitchFamily="34" charset="0"/>
                        </a:rPr>
                        <a:t>Poids de la compétence</a:t>
                      </a:r>
                    </a:p>
                  </a:txBody>
                  <a:tcPr marL="2882" marR="2882" marT="2882"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l" fontAlgn="ctr"/>
                      <a:endParaRPr lang="fr-FR" sz="800" b="1" i="0" u="none" strike="noStrike">
                        <a:solidFill>
                          <a:srgbClr val="FF0000"/>
                        </a:solidFill>
                        <a:effectLst/>
                        <a:latin typeface="Arial" panose="020B0604020202020204" pitchFamily="34" charset="0"/>
                      </a:endParaRP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1486553098"/>
                  </a:ext>
                </a:extLst>
              </a:tr>
              <a:tr h="149110">
                <a:tc>
                  <a:txBody>
                    <a:bodyPr/>
                    <a:lstStyle/>
                    <a:p>
                      <a:pPr algn="r" fontAlgn="ctr"/>
                      <a:r>
                        <a:rPr lang="fr-FR" sz="600" b="1" i="0" u="none" strike="noStrike" dirty="0">
                          <a:effectLst/>
                          <a:latin typeface="Arial" panose="020B0604020202020204" pitchFamily="34" charset="0"/>
                        </a:rPr>
                        <a:t>Nom :</a:t>
                      </a:r>
                    </a:p>
                  </a:txBody>
                  <a:tcPr marL="2882" marR="2882" marT="2882" marB="0" anchor="ctr">
                    <a:lnL w="190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DCE6F1"/>
                    </a:solidFill>
                  </a:tcPr>
                </a:tc>
                <a:tc>
                  <a:txBody>
                    <a:bodyPr/>
                    <a:lstStyle/>
                    <a:p>
                      <a:pPr algn="ctr" fontAlgn="ctr"/>
                      <a:r>
                        <a:rPr lang="fr-FR" sz="600" b="1" i="0" u="none" strike="noStrike" dirty="0">
                          <a:effectLst/>
                          <a:latin typeface="Arial" panose="020B0604020202020204" pitchFamily="34" charset="0"/>
                        </a:rPr>
                        <a:t>Nom1</a:t>
                      </a:r>
                    </a:p>
                  </a:txBody>
                  <a:tcPr marL="2882" marR="2882" marT="288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CE6F1"/>
                    </a:solidFill>
                  </a:tcPr>
                </a:tc>
                <a:tc rowSpan="2">
                  <a:txBody>
                    <a:bodyPr/>
                    <a:lstStyle/>
                    <a:p>
                      <a:pPr algn="ctr" fontAlgn="ctr"/>
                      <a:r>
                        <a:rPr lang="fr-FR" sz="1100" b="1" i="0" u="none" strike="noStrike" dirty="0">
                          <a:effectLst/>
                          <a:latin typeface="Arial" panose="020B0604020202020204" pitchFamily="34" charset="0"/>
                        </a:rPr>
                        <a:t>E32 : Travaux d’amélioration et de dépannage</a:t>
                      </a:r>
                    </a:p>
                  </a:txBody>
                  <a:tcPr marL="2882"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vMerge="1">
                  <a:txBody>
                    <a:bodyPr/>
                    <a:lstStyle/>
                    <a:p>
                      <a:endParaRPr lang="fr-FR"/>
                    </a:p>
                  </a:txBody>
                  <a:tcPr/>
                </a:tc>
                <a:tc rowSpan="2">
                  <a:txBody>
                    <a:bodyPr/>
                    <a:lstStyle/>
                    <a:p>
                      <a:pPr algn="ctr" fontAlgn="ctr"/>
                      <a:r>
                        <a:rPr lang="fr-FR" sz="400" b="1" i="0" u="none" strike="noStrike">
                          <a:effectLst/>
                          <a:latin typeface="Arial" panose="020B0604020202020204" pitchFamily="34" charset="0"/>
                        </a:rPr>
                        <a:t>non maîtrisées</a:t>
                      </a:r>
                    </a:p>
                  </a:txBody>
                  <a:tcPr marL="2882" marR="2882" marT="2882"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rowSpan="2">
                  <a:txBody>
                    <a:bodyPr/>
                    <a:lstStyle/>
                    <a:p>
                      <a:pPr algn="ctr" fontAlgn="ctr"/>
                      <a:r>
                        <a:rPr lang="fr-FR" sz="400" b="1" i="0" u="none" strike="noStrike">
                          <a:effectLst/>
                          <a:latin typeface="Arial" panose="020B0604020202020204" pitchFamily="34" charset="0"/>
                        </a:rPr>
                        <a:t>insuffisamment maîtrisées</a:t>
                      </a:r>
                    </a:p>
                  </a:txBody>
                  <a:tcPr marL="2882" marR="2882" marT="2882"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fr-FR" sz="400" b="1" i="0" u="none" strike="noStrike">
                          <a:effectLst/>
                          <a:latin typeface="Arial" panose="020B0604020202020204" pitchFamily="34" charset="0"/>
                        </a:rPr>
                        <a:t>maîtrisées</a:t>
                      </a:r>
                    </a:p>
                  </a:txBody>
                  <a:tcPr marL="2882" marR="2882" marT="2882"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3CC33"/>
                    </a:solidFill>
                  </a:tcPr>
                </a:tc>
                <a:tc rowSpan="2">
                  <a:txBody>
                    <a:bodyPr/>
                    <a:lstStyle/>
                    <a:p>
                      <a:pPr algn="ctr" fontAlgn="ctr"/>
                      <a:r>
                        <a:rPr lang="fr-FR" sz="400" b="1" i="0" u="none" strike="noStrike">
                          <a:effectLst/>
                          <a:latin typeface="Arial" panose="020B0604020202020204" pitchFamily="34" charset="0"/>
                        </a:rPr>
                        <a:t>bien maîtrisées</a:t>
                      </a:r>
                    </a:p>
                  </a:txBody>
                  <a:tcPr marL="2882" marR="2882" marT="2882"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vMerge="1">
                  <a:txBody>
                    <a:bodyPr/>
                    <a:lstStyle/>
                    <a:p>
                      <a:endParaRPr lang="fr-FR"/>
                    </a:p>
                  </a:txBody>
                  <a:tcPr/>
                </a:tc>
                <a:tc>
                  <a:txBody>
                    <a:bodyPr/>
                    <a:lstStyle/>
                    <a:p>
                      <a:pPr algn="l" fontAlgn="ctr"/>
                      <a:endParaRPr lang="fr-FR" sz="800" b="1" i="0" u="none" strike="noStrike">
                        <a:solidFill>
                          <a:srgbClr val="FF0000"/>
                        </a:solidFill>
                        <a:effectLst/>
                        <a:latin typeface="Arial" panose="020B0604020202020204" pitchFamily="34" charset="0"/>
                      </a:endParaRP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2648275409"/>
                  </a:ext>
                </a:extLst>
              </a:tr>
              <a:tr h="231785">
                <a:tc>
                  <a:txBody>
                    <a:bodyPr/>
                    <a:lstStyle/>
                    <a:p>
                      <a:pPr algn="r" fontAlgn="ctr"/>
                      <a:r>
                        <a:rPr lang="fr-FR" sz="600" b="1" i="0" u="none" strike="noStrike">
                          <a:effectLst/>
                          <a:latin typeface="Arial" panose="020B0604020202020204" pitchFamily="34" charset="0"/>
                        </a:rPr>
                        <a:t>Prénom :</a:t>
                      </a:r>
                    </a:p>
                  </a:txBody>
                  <a:tcPr marL="2882" marR="2882" marT="2882" marB="0" anchor="ctr">
                    <a:lnL w="190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DCE6F1"/>
                    </a:solidFill>
                  </a:tcPr>
                </a:tc>
                <a:tc>
                  <a:txBody>
                    <a:bodyPr/>
                    <a:lstStyle/>
                    <a:p>
                      <a:pPr algn="ctr" fontAlgn="ctr"/>
                      <a:r>
                        <a:rPr lang="fr-FR" sz="600" b="1" i="0" u="none" strike="noStrike" dirty="0">
                          <a:effectLst/>
                          <a:latin typeface="Arial" panose="020B0604020202020204" pitchFamily="34" charset="0"/>
                        </a:rPr>
                        <a:t>Prénom1</a:t>
                      </a:r>
                    </a:p>
                  </a:txBody>
                  <a:tcPr marL="2882" marR="2882" marT="2882"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CE6F1"/>
                    </a:solidFill>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l" fontAlgn="ctr"/>
                      <a:endParaRPr lang="fr-FR" sz="800" b="1" i="0" u="none" strike="noStrike">
                        <a:solidFill>
                          <a:srgbClr val="FF0000"/>
                        </a:solidFill>
                        <a:effectLst/>
                        <a:latin typeface="Arial" panose="020B0604020202020204" pitchFamily="34" charset="0"/>
                      </a:endParaRP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2524916254"/>
                  </a:ext>
                </a:extLst>
              </a:tr>
              <a:tr h="108000">
                <a:tc gridSpan="2">
                  <a:txBody>
                    <a:bodyPr/>
                    <a:lstStyle/>
                    <a:p>
                      <a:pPr algn="ctr" fontAlgn="ctr"/>
                      <a:r>
                        <a:rPr lang="fr-FR" sz="700" b="1" i="0" u="none" strike="noStrike" dirty="0">
                          <a:effectLst/>
                          <a:latin typeface="Arial" panose="020B0604020202020204" pitchFamily="34" charset="0"/>
                        </a:rPr>
                        <a:t>Compétences évaluées</a:t>
                      </a:r>
                    </a:p>
                  </a:txBody>
                  <a:tcPr marL="2882"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hMerge="1">
                  <a:txBody>
                    <a:bodyPr/>
                    <a:lstStyle/>
                    <a:p>
                      <a:endParaRPr lang="fr-FR"/>
                    </a:p>
                  </a:txBody>
                  <a:tcPr/>
                </a:tc>
                <a:tc>
                  <a:txBody>
                    <a:bodyPr/>
                    <a:lstStyle/>
                    <a:p>
                      <a:pPr algn="ctr" fontAlgn="ctr"/>
                      <a:r>
                        <a:rPr lang="fr-FR" sz="700" b="1" i="0" u="none" strike="noStrike" dirty="0">
                          <a:effectLst/>
                          <a:latin typeface="Arial" panose="020B0604020202020204" pitchFamily="34" charset="0"/>
                        </a:rPr>
                        <a:t>Indicateurs de performance </a:t>
                      </a:r>
                    </a:p>
                  </a:txBody>
                  <a:tcPr marL="2882"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vMerge="1">
                  <a:txBody>
                    <a:bodyPr/>
                    <a:lstStyle/>
                    <a:p>
                      <a:endParaRPr lang="fr-FR"/>
                    </a:p>
                  </a:txBody>
                  <a:tcPr/>
                </a:tc>
                <a:tc>
                  <a:txBody>
                    <a:bodyPr/>
                    <a:lstStyle/>
                    <a:p>
                      <a:pPr algn="ctr" fontAlgn="ctr"/>
                      <a:r>
                        <a:rPr lang="fr-FR" sz="500" b="1" i="0" u="none" strike="noStrike" dirty="0">
                          <a:effectLst/>
                          <a:latin typeface="Arial" panose="020B0604020202020204" pitchFamily="34" charset="0"/>
                        </a:rPr>
                        <a:t>1</a:t>
                      </a:r>
                    </a:p>
                  </a:txBody>
                  <a:tcPr marL="2882" marR="2882" marT="28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fontAlgn="ctr"/>
                      <a:r>
                        <a:rPr lang="fr-FR" sz="500" b="1" i="0" u="none" strike="noStrike">
                          <a:effectLst/>
                          <a:latin typeface="Arial" panose="020B0604020202020204" pitchFamily="34" charset="0"/>
                        </a:rPr>
                        <a:t>2</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ctr"/>
                      <a:r>
                        <a:rPr lang="fr-FR" sz="500" b="1" i="0" u="none" strike="noStrike" dirty="0">
                          <a:effectLst/>
                          <a:latin typeface="Arial" panose="020B0604020202020204" pitchFamily="34" charset="0"/>
                        </a:rPr>
                        <a:t>3</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3CC33"/>
                    </a:solidFill>
                  </a:tcPr>
                </a:tc>
                <a:tc>
                  <a:txBody>
                    <a:bodyPr/>
                    <a:lstStyle/>
                    <a:p>
                      <a:pPr algn="ctr" fontAlgn="ctr"/>
                      <a:r>
                        <a:rPr lang="fr-FR" sz="500" b="1" i="0" u="none" strike="noStrike" dirty="0">
                          <a:effectLst/>
                          <a:latin typeface="Arial" panose="020B0604020202020204" pitchFamily="34" charset="0"/>
                        </a:rPr>
                        <a:t>4</a:t>
                      </a:r>
                    </a:p>
                  </a:txBody>
                  <a:tcPr marL="2882" marR="2882" marT="28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vMerge="1">
                  <a:txBody>
                    <a:bodyPr/>
                    <a:lstStyle/>
                    <a:p>
                      <a:endParaRPr lang="fr-FR"/>
                    </a:p>
                  </a:txBody>
                  <a:tcPr/>
                </a:tc>
                <a:tc>
                  <a:txBody>
                    <a:bodyPr/>
                    <a:lstStyle/>
                    <a:p>
                      <a:pPr algn="l" fontAlgn="ctr"/>
                      <a:endParaRPr lang="fr-FR" sz="800" b="1" i="0" u="none" strike="noStrike" dirty="0">
                        <a:solidFill>
                          <a:srgbClr val="FF0000"/>
                        </a:solidFill>
                        <a:effectLst/>
                        <a:latin typeface="Arial" panose="020B0604020202020204" pitchFamily="34" charset="0"/>
                      </a:endParaRP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203496490"/>
                  </a:ext>
                </a:extLst>
              </a:tr>
              <a:tr h="149110">
                <a:tc gridSpan="9">
                  <a:txBody>
                    <a:bodyPr/>
                    <a:lstStyle/>
                    <a:p>
                      <a:pPr algn="ctr" fontAlgn="ctr"/>
                      <a:r>
                        <a:rPr lang="fr-FR" sz="1000" b="1" i="0" u="none" strike="noStrike" dirty="0">
                          <a:solidFill>
                            <a:srgbClr val="002060"/>
                          </a:solidFill>
                          <a:effectLst/>
                          <a:latin typeface="Arial" panose="020B0604020202020204" pitchFamily="34" charset="0"/>
                        </a:rPr>
                        <a:t>E32.b : Travaux de dépannage d’une installation</a:t>
                      </a:r>
                    </a:p>
                  </a:txBody>
                  <a:tcPr marL="2882"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ctr"/>
                      <a:endParaRPr lang="fr-FR" sz="300" b="0" i="0" u="none" strike="noStrike" dirty="0">
                        <a:solidFill>
                          <a:srgbClr val="0000FF"/>
                        </a:solidFill>
                        <a:effectLst/>
                        <a:latin typeface="Arial" panose="020B0604020202020204" pitchFamily="34" charset="0"/>
                      </a:endParaRP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3522353717"/>
                  </a:ext>
                </a:extLst>
              </a:tr>
              <a:tr h="149110">
                <a:tc gridSpan="3">
                  <a:txBody>
                    <a:bodyPr/>
                    <a:lstStyle/>
                    <a:p>
                      <a:pPr algn="l" fontAlgn="ctr"/>
                      <a:r>
                        <a:rPr lang="fr-FR" sz="800" b="1" i="0" u="none" strike="noStrike" dirty="0">
                          <a:solidFill>
                            <a:srgbClr val="7030A0"/>
                          </a:solidFill>
                          <a:effectLst/>
                          <a:latin typeface="Arial" panose="020B0604020202020204" pitchFamily="34" charset="0"/>
                        </a:rPr>
                        <a:t>C10</a:t>
                      </a:r>
                      <a:r>
                        <a:rPr lang="fr-FR" sz="800" b="1" i="0" u="none" strike="noStrike" dirty="0">
                          <a:effectLst/>
                          <a:latin typeface="Arial" panose="020B0604020202020204" pitchFamily="34" charset="0"/>
                        </a:rPr>
                        <a:t> : Réaliser des travaux de dépannage   </a:t>
                      </a:r>
                      <a:r>
                        <a:rPr lang="fr-FR" sz="800" b="1" i="0" u="none" strike="noStrike" dirty="0" smtClean="0">
                          <a:effectLst/>
                          <a:latin typeface="Arial" panose="020B0604020202020204" pitchFamily="34" charset="0"/>
                        </a:rPr>
                        <a:t>                   </a:t>
                      </a:r>
                      <a:r>
                        <a:rPr lang="fr-FR" sz="700" b="1" i="0" u="none" strike="noStrike" dirty="0">
                          <a:effectLst/>
                          <a:latin typeface="Arial" panose="020B0604020202020204" pitchFamily="34" charset="0"/>
                        </a:rPr>
                        <a:t>A PARTIR D'UN DIAGNOSTIC</a:t>
                      </a:r>
                    </a:p>
                  </a:txBody>
                  <a:tcPr marL="36000" marR="2882" marT="288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hMerge="1">
                  <a:txBody>
                    <a:bodyPr/>
                    <a:lstStyle/>
                    <a:p>
                      <a:endParaRPr lang="fr-FR"/>
                    </a:p>
                  </a:txBody>
                  <a:tcPr/>
                </a:tc>
                <a:tc hMerge="1">
                  <a:txBody>
                    <a:bodyPr/>
                    <a:lstStyle/>
                    <a:p>
                      <a:endParaRPr lang="fr-FR"/>
                    </a:p>
                  </a:txBody>
                  <a:tcPr/>
                </a:tc>
                <a:tc gridSpan="6">
                  <a:txBody>
                    <a:bodyPr/>
                    <a:lstStyle/>
                    <a:p>
                      <a:pPr algn="ctr" fontAlgn="ctr"/>
                      <a:r>
                        <a:rPr lang="fr-FR" sz="500" b="1" i="0" u="none" strike="noStrike" dirty="0">
                          <a:effectLst/>
                          <a:latin typeface="Arial" panose="020B0604020202020204" pitchFamily="34" charset="0"/>
                        </a:rPr>
                        <a:t>20%</a:t>
                      </a:r>
                    </a:p>
                  </a:txBody>
                  <a:tcPr marL="2882" marR="2882" marT="288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ctr"/>
                      <a:endParaRPr lang="fr-FR" sz="300" b="0" i="0" u="none" strike="noStrike">
                        <a:solidFill>
                          <a:srgbClr val="0000FF"/>
                        </a:solidFill>
                        <a:effectLst/>
                        <a:latin typeface="Arial" panose="020B0604020202020204" pitchFamily="34" charset="0"/>
                      </a:endParaRP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2643707343"/>
                  </a:ext>
                </a:extLst>
              </a:tr>
              <a:tr h="178933">
                <a:tc gridSpan="2">
                  <a:txBody>
                    <a:bodyPr/>
                    <a:lstStyle/>
                    <a:p>
                      <a:pPr algn="l" fontAlgn="ctr"/>
                      <a:r>
                        <a:rPr lang="fr-FR" sz="400" b="0" i="0" u="none" strike="noStrike" dirty="0">
                          <a:effectLst/>
                          <a:latin typeface="Arial" panose="020B0604020202020204" pitchFamily="34" charset="0"/>
                        </a:rPr>
                        <a:t>Etablir le constat de défaillance</a:t>
                      </a:r>
                    </a:p>
                  </a:txBody>
                  <a:tcPr marL="36000" marR="2882" marT="28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algn="l" fontAlgn="ctr"/>
                      <a:r>
                        <a:rPr lang="fr-FR" sz="400" b="0" i="0" u="none" strike="noStrike" dirty="0">
                          <a:effectLst/>
                          <a:latin typeface="Arial" panose="020B0604020202020204" pitchFamily="34" charset="0"/>
                        </a:rPr>
                        <a:t>L’analyse du constat confirme que :</a:t>
                      </a:r>
                      <a:br>
                        <a:rPr lang="fr-FR" sz="400" b="0" i="0" u="none" strike="noStrike" dirty="0">
                          <a:effectLst/>
                          <a:latin typeface="Arial" panose="020B0604020202020204" pitchFamily="34" charset="0"/>
                        </a:rPr>
                      </a:br>
                      <a:r>
                        <a:rPr lang="fr-FR" sz="400" b="0" i="0" u="none" strike="noStrike" dirty="0">
                          <a:effectLst/>
                          <a:latin typeface="Arial" panose="020B0604020202020204" pitchFamily="34" charset="0"/>
                        </a:rPr>
                        <a:t>- les informations délivrées par le système sont relevées</a:t>
                      </a:r>
                      <a:br>
                        <a:rPr lang="fr-FR" sz="400" b="0" i="0" u="none" strike="noStrike" dirty="0">
                          <a:effectLst/>
                          <a:latin typeface="Arial" panose="020B0604020202020204" pitchFamily="34" charset="0"/>
                        </a:rPr>
                      </a:br>
                      <a:r>
                        <a:rPr lang="fr-FR" sz="400" b="0" i="0" u="none" strike="noStrike" dirty="0">
                          <a:effectLst/>
                          <a:latin typeface="Arial" panose="020B0604020202020204" pitchFamily="34" charset="0"/>
                        </a:rPr>
                        <a:t>- la configuration du système est analysée</a:t>
                      </a:r>
                    </a:p>
                  </a:txBody>
                  <a:tcPr marL="36000"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0" i="0" u="none" strike="noStrike" dirty="0">
                          <a:solidFill>
                            <a:srgbClr val="0000FF"/>
                          </a:solidFill>
                          <a:effectLst/>
                          <a:latin typeface="Arial" panose="020B0604020202020204" pitchFamily="34" charset="0"/>
                        </a:rPr>
                        <a:t>15%</a:t>
                      </a:r>
                    </a:p>
                  </a:txBody>
                  <a:tcPr marL="2882" marR="2882" marT="28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l" fontAlgn="ctr"/>
                      <a:r>
                        <a:rPr lang="fr-FR" sz="800" b="1" i="0" u="none" strike="noStrike">
                          <a:solidFill>
                            <a:srgbClr val="FF0000"/>
                          </a:solidFill>
                          <a:effectLst/>
                          <a:latin typeface="Arial" panose="020B0604020202020204" pitchFamily="34" charset="0"/>
                        </a:rPr>
                        <a:t>◄</a:t>
                      </a: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2720139124"/>
                  </a:ext>
                </a:extLst>
              </a:tr>
              <a:tr h="149110">
                <a:tc gridSpan="2">
                  <a:txBody>
                    <a:bodyPr/>
                    <a:lstStyle/>
                    <a:p>
                      <a:pPr algn="l" fontAlgn="ctr"/>
                      <a:r>
                        <a:rPr lang="fr-FR" sz="400" b="0" i="0" u="none" strike="noStrike" dirty="0">
                          <a:effectLst/>
                          <a:latin typeface="Arial" panose="020B0604020202020204" pitchFamily="34" charset="0"/>
                        </a:rPr>
                        <a:t>Emettre des hypothèses de panne et/ou de dysfonctionnement</a:t>
                      </a:r>
                    </a:p>
                  </a:txBody>
                  <a:tcPr marL="36000" marR="2882" marT="28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algn="l" fontAlgn="ctr"/>
                      <a:r>
                        <a:rPr lang="fr-FR" sz="400" b="0" i="0" u="none" strike="noStrike">
                          <a:effectLst/>
                          <a:latin typeface="Arial" panose="020B0604020202020204" pitchFamily="34" charset="0"/>
                        </a:rPr>
                        <a:t>Toutes les hypothèses émises sont pertinentes</a:t>
                      </a:r>
                    </a:p>
                  </a:txBody>
                  <a:tcPr marL="36000"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0" i="0" u="none" strike="noStrike" dirty="0">
                          <a:solidFill>
                            <a:srgbClr val="0000FF"/>
                          </a:solidFill>
                          <a:effectLst/>
                          <a:latin typeface="Arial" panose="020B0604020202020204" pitchFamily="34" charset="0"/>
                        </a:rPr>
                        <a:t>10%</a:t>
                      </a:r>
                    </a:p>
                  </a:txBody>
                  <a:tcPr marL="2882" marR="2882" marT="28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l" fontAlgn="ctr"/>
                      <a:r>
                        <a:rPr lang="fr-FR" sz="800" b="1" i="0" u="none" strike="noStrike">
                          <a:solidFill>
                            <a:srgbClr val="FF0000"/>
                          </a:solidFill>
                          <a:effectLst/>
                          <a:latin typeface="Arial" panose="020B0604020202020204" pitchFamily="34" charset="0"/>
                        </a:rPr>
                        <a:t>◄</a:t>
                      </a: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1696307117"/>
                  </a:ext>
                </a:extLst>
              </a:tr>
              <a:tr h="241062">
                <a:tc gridSpan="2">
                  <a:txBody>
                    <a:bodyPr/>
                    <a:lstStyle/>
                    <a:p>
                      <a:pPr algn="l" fontAlgn="ctr"/>
                      <a:r>
                        <a:rPr lang="fr-FR" sz="400" b="0" i="0" u="none" strike="noStrike" dirty="0">
                          <a:effectLst/>
                          <a:latin typeface="Arial" panose="020B0604020202020204" pitchFamily="34" charset="0"/>
                        </a:rPr>
                        <a:t>Effectuer des mesures, des contrôles, des tests permettant de valider ou non les hypothèses en respectant les règles de sécurité</a:t>
                      </a:r>
                    </a:p>
                  </a:txBody>
                  <a:tcPr marL="36000" marR="2882" marT="28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algn="l" fontAlgn="ctr"/>
                      <a:r>
                        <a:rPr lang="fr-FR" sz="400" b="0" i="0" u="none" strike="noStrike" dirty="0">
                          <a:effectLst/>
                          <a:latin typeface="Arial" panose="020B0604020202020204" pitchFamily="34" charset="0"/>
                        </a:rPr>
                        <a:t>Les points de mesures, de contrôles, de tests sont correctement choisis et localisés</a:t>
                      </a:r>
                      <a:br>
                        <a:rPr lang="fr-FR" sz="400" b="0" i="0" u="none" strike="noStrike" dirty="0">
                          <a:effectLst/>
                          <a:latin typeface="Arial" panose="020B0604020202020204" pitchFamily="34" charset="0"/>
                        </a:rPr>
                      </a:br>
                      <a:r>
                        <a:rPr lang="fr-FR" sz="400" b="0" i="0" u="none" strike="noStrike" dirty="0">
                          <a:effectLst/>
                          <a:latin typeface="Arial" panose="020B0604020202020204" pitchFamily="34" charset="0"/>
                        </a:rPr>
                        <a:t>Les appareils de mesure et de contrôle sont correctement mis en œuvre</a:t>
                      </a:r>
                      <a:br>
                        <a:rPr lang="fr-FR" sz="400" b="0" i="0" u="none" strike="noStrike" dirty="0">
                          <a:effectLst/>
                          <a:latin typeface="Arial" panose="020B0604020202020204" pitchFamily="34" charset="0"/>
                        </a:rPr>
                      </a:br>
                      <a:r>
                        <a:rPr lang="fr-FR" sz="400" b="0" i="0" u="none" strike="noStrike" dirty="0">
                          <a:effectLst/>
                          <a:latin typeface="Arial" panose="020B0604020202020204" pitchFamily="34" charset="0"/>
                        </a:rPr>
                        <a:t>Les résultats sont correctement interprétés par rapport aux attendus</a:t>
                      </a:r>
                      <a:br>
                        <a:rPr lang="fr-FR" sz="400" b="0" i="0" u="none" strike="noStrike" dirty="0">
                          <a:effectLst/>
                          <a:latin typeface="Arial" panose="020B0604020202020204" pitchFamily="34" charset="0"/>
                        </a:rPr>
                      </a:br>
                      <a:r>
                        <a:rPr lang="fr-FR" sz="400" b="0" i="0" u="none" strike="noStrike" dirty="0">
                          <a:effectLst/>
                          <a:latin typeface="Arial" panose="020B0604020202020204" pitchFamily="34" charset="0"/>
                        </a:rPr>
                        <a:t>La chronologie des tests est réalisée de façon méthodique </a:t>
                      </a:r>
                    </a:p>
                  </a:txBody>
                  <a:tcPr marL="36000"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0" i="0" u="none" strike="noStrike" dirty="0">
                          <a:solidFill>
                            <a:srgbClr val="0000FF"/>
                          </a:solidFill>
                          <a:effectLst/>
                          <a:latin typeface="Arial" panose="020B0604020202020204" pitchFamily="34" charset="0"/>
                        </a:rPr>
                        <a:t>50%</a:t>
                      </a:r>
                    </a:p>
                  </a:txBody>
                  <a:tcPr marL="2882" marR="2882" marT="28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l" fontAlgn="ctr"/>
                      <a:r>
                        <a:rPr lang="fr-FR" sz="800" b="1" i="0" u="none" strike="noStrike">
                          <a:solidFill>
                            <a:srgbClr val="FF0000"/>
                          </a:solidFill>
                          <a:effectLst/>
                          <a:latin typeface="Arial" panose="020B0604020202020204" pitchFamily="34" charset="0"/>
                        </a:rPr>
                        <a:t>◄</a:t>
                      </a: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2816764036"/>
                  </a:ext>
                </a:extLst>
              </a:tr>
              <a:tr h="149110">
                <a:tc gridSpan="2">
                  <a:txBody>
                    <a:bodyPr/>
                    <a:lstStyle/>
                    <a:p>
                      <a:pPr algn="l" fontAlgn="ctr"/>
                      <a:r>
                        <a:rPr lang="fr-FR" sz="400" b="0" i="0" u="none" strike="noStrike" dirty="0">
                          <a:effectLst/>
                          <a:latin typeface="Arial" panose="020B0604020202020204" pitchFamily="34" charset="0"/>
                        </a:rPr>
                        <a:t>Identifier le composant défectueux et/ou la cause de la défaillance</a:t>
                      </a:r>
                    </a:p>
                  </a:txBody>
                  <a:tcPr marL="36000" marR="2882" marT="28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algn="l" fontAlgn="ctr"/>
                      <a:r>
                        <a:rPr lang="fr-FR" sz="400" b="0" i="0" u="none" strike="noStrike">
                          <a:effectLst/>
                          <a:latin typeface="Arial" panose="020B0604020202020204" pitchFamily="34" charset="0"/>
                        </a:rPr>
                        <a:t>L'identification du composant et/ou la défaillance est correcte</a:t>
                      </a:r>
                    </a:p>
                  </a:txBody>
                  <a:tcPr marL="36000"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0" i="0" u="none" strike="noStrike" dirty="0">
                          <a:solidFill>
                            <a:srgbClr val="0000FF"/>
                          </a:solidFill>
                          <a:effectLst/>
                          <a:latin typeface="Arial" panose="020B0604020202020204" pitchFamily="34" charset="0"/>
                        </a:rPr>
                        <a:t>20%</a:t>
                      </a:r>
                    </a:p>
                  </a:txBody>
                  <a:tcPr marL="2882" marR="2882" marT="28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l" fontAlgn="ctr"/>
                      <a:r>
                        <a:rPr lang="fr-FR" sz="800" b="1" i="0" u="none" strike="noStrike">
                          <a:solidFill>
                            <a:srgbClr val="FF0000"/>
                          </a:solidFill>
                          <a:effectLst/>
                          <a:latin typeface="Arial" panose="020B0604020202020204" pitchFamily="34" charset="0"/>
                        </a:rPr>
                        <a:t>◄</a:t>
                      </a: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2022859094"/>
                  </a:ext>
                </a:extLst>
              </a:tr>
              <a:tr h="149110">
                <a:tc gridSpan="2">
                  <a:txBody>
                    <a:bodyPr/>
                    <a:lstStyle/>
                    <a:p>
                      <a:pPr algn="l" fontAlgn="ctr"/>
                      <a:r>
                        <a:rPr lang="fr-FR" sz="400" b="0" i="0" u="none" strike="noStrike">
                          <a:effectLst/>
                          <a:latin typeface="Arial" panose="020B0604020202020204" pitchFamily="34" charset="0"/>
                        </a:rPr>
                        <a:t>Informer sa hiérarchie </a:t>
                      </a:r>
                    </a:p>
                  </a:txBody>
                  <a:tcPr marL="36000" marR="2882" marT="28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algn="l" fontAlgn="ctr"/>
                      <a:r>
                        <a:rPr lang="fr-FR" sz="400" b="0" i="0" u="none" strike="noStrike">
                          <a:effectLst/>
                          <a:latin typeface="Arial" panose="020B0604020202020204" pitchFamily="34" charset="0"/>
                        </a:rPr>
                        <a:t>L’information transmise permet la programmation du dépannage</a:t>
                      </a:r>
                    </a:p>
                  </a:txBody>
                  <a:tcPr marL="36000"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400" b="0" i="0" u="none" strike="noStrike" dirty="0">
                          <a:solidFill>
                            <a:srgbClr val="0000FF"/>
                          </a:solidFill>
                          <a:effectLst/>
                          <a:latin typeface="Arial" panose="020B0604020202020204" pitchFamily="34" charset="0"/>
                        </a:rPr>
                        <a:t>5%</a:t>
                      </a:r>
                    </a:p>
                  </a:txBody>
                  <a:tcPr marL="2882" marR="2882" marT="28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l" fontAlgn="ctr"/>
                      <a:r>
                        <a:rPr lang="fr-FR" sz="800" b="1" i="0" u="none" strike="noStrike">
                          <a:solidFill>
                            <a:srgbClr val="FF0000"/>
                          </a:solidFill>
                          <a:effectLst/>
                          <a:latin typeface="Arial" panose="020B0604020202020204" pitchFamily="34" charset="0"/>
                        </a:rPr>
                        <a:t>◄</a:t>
                      </a: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251144555"/>
                  </a:ext>
                </a:extLst>
              </a:tr>
              <a:tr h="149110">
                <a:tc gridSpan="3">
                  <a:txBody>
                    <a:bodyPr/>
                    <a:lstStyle/>
                    <a:p>
                      <a:pPr algn="l" fontAlgn="ctr"/>
                      <a:r>
                        <a:rPr lang="fr-FR" sz="800" b="1" i="0" u="none" strike="noStrike" dirty="0">
                          <a:solidFill>
                            <a:srgbClr val="7030A0"/>
                          </a:solidFill>
                          <a:effectLst/>
                          <a:latin typeface="Arial" panose="020B0604020202020204" pitchFamily="34" charset="0"/>
                        </a:rPr>
                        <a:t>C10</a:t>
                      </a:r>
                      <a:r>
                        <a:rPr lang="fr-FR" sz="800" b="1" i="0" u="none" strike="noStrike" dirty="0">
                          <a:effectLst/>
                          <a:latin typeface="Arial" panose="020B0604020202020204" pitchFamily="34" charset="0"/>
                        </a:rPr>
                        <a:t> : Réaliser des travaux de dépannage    </a:t>
                      </a:r>
                      <a:r>
                        <a:rPr lang="fr-FR" sz="500" b="1" i="0" u="none" strike="noStrike" dirty="0" smtClean="0">
                          <a:effectLst/>
                          <a:latin typeface="Arial" panose="020B0604020202020204" pitchFamily="34" charset="0"/>
                        </a:rPr>
                        <a:t>APRES CONFIRMATION </a:t>
                      </a:r>
                      <a:r>
                        <a:rPr lang="fr-FR" sz="500" b="1" i="0" u="none" strike="noStrike" dirty="0">
                          <a:effectLst/>
                          <a:latin typeface="Arial" panose="020B0604020202020204" pitchFamily="34" charset="0"/>
                        </a:rPr>
                        <a:t>DU DIAGNOSTIC ET VALIDATION </a:t>
                      </a:r>
                      <a:r>
                        <a:rPr lang="fr-FR" sz="500" b="1" i="0" u="none" strike="noStrike" dirty="0" smtClean="0">
                          <a:effectLst/>
                          <a:latin typeface="Arial" panose="020B0604020202020204" pitchFamily="34" charset="0"/>
                        </a:rPr>
                        <a:t>HIÉRARCHIQUE </a:t>
                      </a:r>
                      <a:endParaRPr lang="fr-FR" sz="500" b="1" i="0" u="none" strike="noStrike" dirty="0">
                        <a:effectLst/>
                        <a:latin typeface="Arial" panose="020B0604020202020204" pitchFamily="34" charset="0"/>
                      </a:endParaRPr>
                    </a:p>
                  </a:txBody>
                  <a:tcPr marL="36000" marR="2882" marT="288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hMerge="1">
                  <a:txBody>
                    <a:bodyPr/>
                    <a:lstStyle/>
                    <a:p>
                      <a:endParaRPr lang="fr-FR"/>
                    </a:p>
                  </a:txBody>
                  <a:tcPr/>
                </a:tc>
                <a:tc hMerge="1">
                  <a:txBody>
                    <a:bodyPr/>
                    <a:lstStyle/>
                    <a:p>
                      <a:endParaRPr lang="fr-FR"/>
                    </a:p>
                  </a:txBody>
                  <a:tcPr/>
                </a:tc>
                <a:tc gridSpan="6">
                  <a:txBody>
                    <a:bodyPr/>
                    <a:lstStyle/>
                    <a:p>
                      <a:pPr algn="ctr" fontAlgn="ctr"/>
                      <a:r>
                        <a:rPr lang="fr-FR" sz="500" b="1" i="0" u="none" strike="noStrike" dirty="0">
                          <a:effectLst/>
                          <a:latin typeface="Arial" panose="020B0604020202020204" pitchFamily="34" charset="0"/>
                        </a:rPr>
                        <a:t>70%</a:t>
                      </a:r>
                    </a:p>
                  </a:txBody>
                  <a:tcPr marL="2882" marR="2882" marT="288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ctr"/>
                      <a:endParaRPr lang="fr-FR" sz="800" b="1" i="0" u="none" strike="noStrike">
                        <a:solidFill>
                          <a:srgbClr val="FF0000"/>
                        </a:solidFill>
                        <a:effectLst/>
                        <a:latin typeface="Arial" panose="020B0604020202020204" pitchFamily="34" charset="0"/>
                      </a:endParaRP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3171575388"/>
                  </a:ext>
                </a:extLst>
              </a:tr>
              <a:tr h="149110">
                <a:tc gridSpan="2">
                  <a:txBody>
                    <a:bodyPr/>
                    <a:lstStyle/>
                    <a:p>
                      <a:pPr algn="l" fontAlgn="ctr"/>
                      <a:r>
                        <a:rPr lang="fr-FR" sz="400" b="0" i="0" u="none" strike="noStrike">
                          <a:effectLst/>
                          <a:latin typeface="Arial" panose="020B0604020202020204" pitchFamily="34" charset="0"/>
                        </a:rPr>
                        <a:t>Approvisionner en matériels, équipements et outillages</a:t>
                      </a:r>
                    </a:p>
                  </a:txBody>
                  <a:tcPr marL="36000"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algn="l" fontAlgn="ctr"/>
                      <a:r>
                        <a:rPr lang="fr-FR" sz="400" b="0" i="0" u="none" strike="noStrike" dirty="0">
                          <a:effectLst/>
                          <a:latin typeface="Arial" panose="020B0604020202020204" pitchFamily="34" charset="0"/>
                        </a:rPr>
                        <a:t>Le poste de travail est approvisionné en matériels, équipements et outillages</a:t>
                      </a:r>
                    </a:p>
                  </a:txBody>
                  <a:tcPr marL="36000"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0" i="0" u="none" strike="noStrike">
                          <a:solidFill>
                            <a:srgbClr val="0000FF"/>
                          </a:solidFill>
                          <a:effectLst/>
                          <a:latin typeface="Arial" panose="020B0604020202020204" pitchFamily="34" charset="0"/>
                        </a:rPr>
                        <a:t>10%</a:t>
                      </a:r>
                    </a:p>
                  </a:txBody>
                  <a:tcPr marL="2882" marR="2882" marT="28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l" fontAlgn="ctr"/>
                      <a:r>
                        <a:rPr lang="fr-FR" sz="800" b="1" i="0" u="none" strike="noStrike">
                          <a:solidFill>
                            <a:srgbClr val="FF0000"/>
                          </a:solidFill>
                          <a:effectLst/>
                          <a:latin typeface="Arial" panose="020B0604020202020204" pitchFamily="34" charset="0"/>
                        </a:rPr>
                        <a:t>◄</a:t>
                      </a: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1519362090"/>
                  </a:ext>
                </a:extLst>
              </a:tr>
              <a:tr h="169489">
                <a:tc gridSpan="2">
                  <a:txBody>
                    <a:bodyPr/>
                    <a:lstStyle/>
                    <a:p>
                      <a:pPr algn="l" fontAlgn="ctr"/>
                      <a:r>
                        <a:rPr lang="fr-FR" sz="400" b="0" i="0" u="none" strike="noStrike">
                          <a:effectLst/>
                          <a:latin typeface="Arial" panose="020B0604020202020204" pitchFamily="34" charset="0"/>
                        </a:rPr>
                        <a:t>Consigner le système</a:t>
                      </a:r>
                    </a:p>
                  </a:txBody>
                  <a:tcPr marL="36000"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algn="l" fontAlgn="ctr"/>
                      <a:r>
                        <a:rPr lang="fr-FR" sz="400" b="0" i="0" u="none" strike="noStrike" dirty="0">
                          <a:effectLst/>
                          <a:latin typeface="Arial" panose="020B0604020202020204" pitchFamily="34" charset="0"/>
                        </a:rPr>
                        <a:t>L’intervention peut se dérouler en toute sécurité</a:t>
                      </a:r>
                      <a:br>
                        <a:rPr lang="fr-FR" sz="400" b="0" i="0" u="none" strike="noStrike" dirty="0">
                          <a:effectLst/>
                          <a:latin typeface="Arial" panose="020B0604020202020204" pitchFamily="34" charset="0"/>
                        </a:rPr>
                      </a:br>
                      <a:r>
                        <a:rPr lang="fr-FR" sz="400" b="0" i="0" u="none" strike="noStrike" dirty="0">
                          <a:effectLst/>
                          <a:latin typeface="Arial" panose="020B0604020202020204" pitchFamily="34" charset="0"/>
                        </a:rPr>
                        <a:t>Les EPI et EPC sont adaptés</a:t>
                      </a:r>
                      <a:br>
                        <a:rPr lang="fr-FR" sz="400" b="0" i="0" u="none" strike="noStrike" dirty="0">
                          <a:effectLst/>
                          <a:latin typeface="Arial" panose="020B0604020202020204" pitchFamily="34" charset="0"/>
                        </a:rPr>
                      </a:br>
                      <a:endParaRPr lang="fr-FR" sz="400" b="0" i="0" u="none" strike="noStrike" dirty="0">
                        <a:effectLst/>
                        <a:latin typeface="Arial" panose="020B0604020202020204" pitchFamily="34" charset="0"/>
                      </a:endParaRPr>
                    </a:p>
                  </a:txBody>
                  <a:tcPr marL="36000"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0" i="0" u="none" strike="noStrike">
                          <a:solidFill>
                            <a:srgbClr val="0000FF"/>
                          </a:solidFill>
                          <a:effectLst/>
                          <a:latin typeface="Arial" panose="020B0604020202020204" pitchFamily="34" charset="0"/>
                        </a:rPr>
                        <a:t>10%</a:t>
                      </a:r>
                    </a:p>
                  </a:txBody>
                  <a:tcPr marL="2882" marR="2882" marT="28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l" fontAlgn="ctr"/>
                      <a:r>
                        <a:rPr lang="fr-FR" sz="800" b="1" i="0" u="none" strike="noStrike">
                          <a:solidFill>
                            <a:srgbClr val="FF0000"/>
                          </a:solidFill>
                          <a:effectLst/>
                          <a:latin typeface="Arial" panose="020B0604020202020204" pitchFamily="34" charset="0"/>
                        </a:rPr>
                        <a:t>◄</a:t>
                      </a: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3784292394"/>
                  </a:ext>
                </a:extLst>
              </a:tr>
              <a:tr h="178933">
                <a:tc gridSpan="2">
                  <a:txBody>
                    <a:bodyPr/>
                    <a:lstStyle/>
                    <a:p>
                      <a:pPr algn="l" fontAlgn="ctr"/>
                      <a:r>
                        <a:rPr lang="fr-FR" sz="400" b="0" i="0" u="none" strike="noStrike">
                          <a:effectLst/>
                          <a:latin typeface="Arial" panose="020B0604020202020204" pitchFamily="34" charset="0"/>
                        </a:rPr>
                        <a:t>Effectuer la dépose du composant défectueux </a:t>
                      </a:r>
                    </a:p>
                  </a:txBody>
                  <a:tcPr marL="36000"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algn="l" fontAlgn="ctr"/>
                      <a:r>
                        <a:rPr lang="fr-FR" sz="400" b="0" i="0" u="none" strike="noStrike" dirty="0">
                          <a:effectLst/>
                          <a:latin typeface="Arial" panose="020B0604020202020204" pitchFamily="34" charset="0"/>
                        </a:rPr>
                        <a:t>Les consignes et procédures sont respectées</a:t>
                      </a:r>
                      <a:br>
                        <a:rPr lang="fr-FR" sz="400" b="0" i="0" u="none" strike="noStrike" dirty="0">
                          <a:effectLst/>
                          <a:latin typeface="Arial" panose="020B0604020202020204" pitchFamily="34" charset="0"/>
                        </a:rPr>
                      </a:br>
                      <a:r>
                        <a:rPr lang="fr-FR" sz="400" b="0" i="0" u="none" strike="noStrike" dirty="0">
                          <a:effectLst/>
                          <a:latin typeface="Arial" panose="020B0604020202020204" pitchFamily="34" charset="0"/>
                        </a:rPr>
                        <a:t>Les moyens de manutention et l’outillage sont mis en œuvre en toute sécurité</a:t>
                      </a:r>
                      <a:br>
                        <a:rPr lang="fr-FR" sz="400" b="0" i="0" u="none" strike="noStrike" dirty="0">
                          <a:effectLst/>
                          <a:latin typeface="Arial" panose="020B0604020202020204" pitchFamily="34" charset="0"/>
                        </a:rPr>
                      </a:br>
                      <a:r>
                        <a:rPr lang="fr-FR" sz="400" b="0" i="0" u="none" strike="noStrike" dirty="0">
                          <a:effectLst/>
                          <a:latin typeface="Arial" panose="020B0604020202020204" pitchFamily="34" charset="0"/>
                        </a:rPr>
                        <a:t>Le composant défectueux est déposé et prêt à être recyclé</a:t>
                      </a:r>
                    </a:p>
                  </a:txBody>
                  <a:tcPr marL="36000"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0" i="0" u="none" strike="noStrike">
                          <a:solidFill>
                            <a:srgbClr val="0000FF"/>
                          </a:solidFill>
                          <a:effectLst/>
                          <a:latin typeface="Arial" panose="020B0604020202020204" pitchFamily="34" charset="0"/>
                        </a:rPr>
                        <a:t>20%</a:t>
                      </a:r>
                    </a:p>
                  </a:txBody>
                  <a:tcPr marL="2882" marR="2882" marT="28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l" fontAlgn="ctr"/>
                      <a:r>
                        <a:rPr lang="fr-FR" sz="800" b="1" i="0" u="none" strike="noStrike">
                          <a:solidFill>
                            <a:srgbClr val="FF0000"/>
                          </a:solidFill>
                          <a:effectLst/>
                          <a:latin typeface="Arial" panose="020B0604020202020204" pitchFamily="34" charset="0"/>
                        </a:rPr>
                        <a:t>◄</a:t>
                      </a: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2297406099"/>
                  </a:ext>
                </a:extLst>
              </a:tr>
              <a:tr h="149110">
                <a:tc gridSpan="2">
                  <a:txBody>
                    <a:bodyPr/>
                    <a:lstStyle/>
                    <a:p>
                      <a:pPr algn="l" fontAlgn="ctr"/>
                      <a:r>
                        <a:rPr lang="fr-FR" sz="400" b="0" i="0" u="none" strike="noStrike">
                          <a:effectLst/>
                          <a:latin typeface="Arial" panose="020B0604020202020204" pitchFamily="34" charset="0"/>
                        </a:rPr>
                        <a:t>Installer le composant de remplacement</a:t>
                      </a:r>
                    </a:p>
                  </a:txBody>
                  <a:tcPr marL="36000"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l" fontAlgn="ctr"/>
                      <a:r>
                        <a:rPr lang="fr-FR" sz="400" b="0" i="0" u="none" strike="noStrike" dirty="0">
                          <a:effectLst/>
                          <a:latin typeface="Arial" panose="020B0604020202020204" pitchFamily="34" charset="0"/>
                        </a:rPr>
                        <a:t>Le composant est remplacé sans risque pour les personnes et le système</a:t>
                      </a:r>
                    </a:p>
                  </a:txBody>
                  <a:tcPr marL="36000"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0" i="0" u="none" strike="noStrike">
                          <a:solidFill>
                            <a:srgbClr val="0000FF"/>
                          </a:solidFill>
                          <a:effectLst/>
                          <a:latin typeface="Arial" panose="020B0604020202020204" pitchFamily="34" charset="0"/>
                        </a:rPr>
                        <a:t>20%</a:t>
                      </a:r>
                    </a:p>
                  </a:txBody>
                  <a:tcPr marL="2882" marR="2882" marT="28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l" fontAlgn="ctr"/>
                      <a:r>
                        <a:rPr lang="fr-FR" sz="800" b="1" i="0" u="none" strike="noStrike">
                          <a:solidFill>
                            <a:srgbClr val="FF0000"/>
                          </a:solidFill>
                          <a:effectLst/>
                          <a:latin typeface="Arial" panose="020B0604020202020204" pitchFamily="34" charset="0"/>
                        </a:rPr>
                        <a:t>◄</a:t>
                      </a: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4018536466"/>
                  </a:ext>
                </a:extLst>
              </a:tr>
              <a:tr h="149110">
                <a:tc gridSpan="2">
                  <a:txBody>
                    <a:bodyPr/>
                    <a:lstStyle/>
                    <a:p>
                      <a:pPr algn="l" fontAlgn="ctr"/>
                      <a:r>
                        <a:rPr lang="fr-FR" sz="400" b="0" i="0" u="none" strike="noStrike">
                          <a:effectLst/>
                          <a:latin typeface="Arial" panose="020B0604020202020204" pitchFamily="34" charset="0"/>
                        </a:rPr>
                        <a:t>Déconsigner le système</a:t>
                      </a:r>
                    </a:p>
                  </a:txBody>
                  <a:tcPr marL="36000"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algn="l" fontAlgn="ctr"/>
                      <a:r>
                        <a:rPr lang="fr-FR" sz="400" b="0" i="0" u="none" strike="noStrike" dirty="0">
                          <a:effectLst/>
                          <a:latin typeface="Arial" panose="020B0604020202020204" pitchFamily="34" charset="0"/>
                        </a:rPr>
                        <a:t>Le système est prêt pour la remise en service</a:t>
                      </a:r>
                    </a:p>
                  </a:txBody>
                  <a:tcPr marL="36000"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0" i="0" u="none" strike="noStrike">
                          <a:solidFill>
                            <a:srgbClr val="0000FF"/>
                          </a:solidFill>
                          <a:effectLst/>
                          <a:latin typeface="Arial" panose="020B0604020202020204" pitchFamily="34" charset="0"/>
                        </a:rPr>
                        <a:t>10%</a:t>
                      </a:r>
                    </a:p>
                  </a:txBody>
                  <a:tcPr marL="2882" marR="2882" marT="28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l" fontAlgn="ctr"/>
                      <a:r>
                        <a:rPr lang="fr-FR" sz="800" b="1" i="0" u="none" strike="noStrike">
                          <a:solidFill>
                            <a:srgbClr val="FF0000"/>
                          </a:solidFill>
                          <a:effectLst/>
                          <a:latin typeface="Arial" panose="020B0604020202020204" pitchFamily="34" charset="0"/>
                        </a:rPr>
                        <a:t>◄</a:t>
                      </a: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215767027"/>
                  </a:ext>
                </a:extLst>
              </a:tr>
              <a:tr h="149110">
                <a:tc gridSpan="2">
                  <a:txBody>
                    <a:bodyPr/>
                    <a:lstStyle/>
                    <a:p>
                      <a:pPr algn="l" fontAlgn="ctr"/>
                      <a:r>
                        <a:rPr lang="fr-FR" sz="400" b="0" i="0" u="none" strike="noStrike">
                          <a:effectLst/>
                          <a:latin typeface="Arial" panose="020B0604020202020204" pitchFamily="34" charset="0"/>
                        </a:rPr>
                        <a:t>Réaliser les réglages permettant la remise en service</a:t>
                      </a:r>
                    </a:p>
                  </a:txBody>
                  <a:tcPr marL="36000"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algn="l" fontAlgn="ctr"/>
                      <a:r>
                        <a:rPr lang="fr-FR" sz="400" b="0" i="0" u="none" strike="noStrike">
                          <a:effectLst/>
                          <a:latin typeface="Arial" panose="020B0604020202020204" pitchFamily="34" charset="0"/>
                        </a:rPr>
                        <a:t>Les réglages sont conformes au dossier technique</a:t>
                      </a:r>
                    </a:p>
                  </a:txBody>
                  <a:tcPr marL="36000"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0" i="0" u="none" strike="noStrike">
                          <a:solidFill>
                            <a:srgbClr val="0000FF"/>
                          </a:solidFill>
                          <a:effectLst/>
                          <a:latin typeface="Arial" panose="020B0604020202020204" pitchFamily="34" charset="0"/>
                        </a:rPr>
                        <a:t>10%</a:t>
                      </a:r>
                    </a:p>
                  </a:txBody>
                  <a:tcPr marL="2882" marR="2882" marT="28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l" fontAlgn="ctr"/>
                      <a:r>
                        <a:rPr lang="fr-FR" sz="800" b="1" i="0" u="none" strike="noStrike">
                          <a:solidFill>
                            <a:srgbClr val="FF0000"/>
                          </a:solidFill>
                          <a:effectLst/>
                          <a:latin typeface="Arial" panose="020B0604020202020204" pitchFamily="34" charset="0"/>
                        </a:rPr>
                        <a:t>◄</a:t>
                      </a: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172969841"/>
                  </a:ext>
                </a:extLst>
              </a:tr>
              <a:tr h="169489">
                <a:tc gridSpan="2">
                  <a:txBody>
                    <a:bodyPr/>
                    <a:lstStyle/>
                    <a:p>
                      <a:pPr algn="l" fontAlgn="ctr"/>
                      <a:r>
                        <a:rPr lang="fr-FR" sz="400" b="0" i="0" u="none" strike="noStrike">
                          <a:effectLst/>
                          <a:latin typeface="Arial" panose="020B0604020202020204" pitchFamily="34" charset="0"/>
                        </a:rPr>
                        <a:t>Remettre en service le système </a:t>
                      </a:r>
                    </a:p>
                  </a:txBody>
                  <a:tcPr marL="36000"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algn="l" fontAlgn="ctr"/>
                      <a:r>
                        <a:rPr lang="fr-FR" sz="400" b="0" i="0" u="none" strike="noStrike" dirty="0">
                          <a:effectLst/>
                          <a:latin typeface="Arial" panose="020B0604020202020204" pitchFamily="34" charset="0"/>
                        </a:rPr>
                        <a:t>La remise en service est réalisée avec méthode</a:t>
                      </a:r>
                      <a:br>
                        <a:rPr lang="fr-FR" sz="400" b="0" i="0" u="none" strike="noStrike" dirty="0">
                          <a:effectLst/>
                          <a:latin typeface="Arial" panose="020B0604020202020204" pitchFamily="34" charset="0"/>
                        </a:rPr>
                      </a:br>
                      <a:r>
                        <a:rPr lang="fr-FR" sz="400" b="0" i="0" u="none" strike="noStrike" dirty="0">
                          <a:effectLst/>
                          <a:latin typeface="Arial" panose="020B0604020202020204" pitchFamily="34" charset="0"/>
                        </a:rPr>
                        <a:t>Les performances du système sont conformes au dossier technique</a:t>
                      </a:r>
                      <a:br>
                        <a:rPr lang="fr-FR" sz="400" b="0" i="0" u="none" strike="noStrike" dirty="0">
                          <a:effectLst/>
                          <a:latin typeface="Arial" panose="020B0604020202020204" pitchFamily="34" charset="0"/>
                        </a:rPr>
                      </a:br>
                      <a:endParaRPr lang="fr-FR" sz="400" b="0" i="0" u="none" strike="noStrike" dirty="0">
                        <a:effectLst/>
                        <a:latin typeface="Arial" panose="020B0604020202020204" pitchFamily="34" charset="0"/>
                      </a:endParaRPr>
                    </a:p>
                  </a:txBody>
                  <a:tcPr marL="36000"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0" i="0" u="none" strike="noStrike">
                          <a:solidFill>
                            <a:srgbClr val="0000FF"/>
                          </a:solidFill>
                          <a:effectLst/>
                          <a:latin typeface="Arial" panose="020B0604020202020204" pitchFamily="34" charset="0"/>
                        </a:rPr>
                        <a:t>10%</a:t>
                      </a:r>
                    </a:p>
                  </a:txBody>
                  <a:tcPr marL="2882" marR="2882" marT="28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l" fontAlgn="ctr"/>
                      <a:r>
                        <a:rPr lang="fr-FR" sz="800" b="1" i="0" u="none" strike="noStrike">
                          <a:solidFill>
                            <a:srgbClr val="FF0000"/>
                          </a:solidFill>
                          <a:effectLst/>
                          <a:latin typeface="Arial" panose="020B0604020202020204" pitchFamily="34" charset="0"/>
                        </a:rPr>
                        <a:t>◄</a:t>
                      </a: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1876260637"/>
                  </a:ext>
                </a:extLst>
              </a:tr>
              <a:tr h="149110">
                <a:tc gridSpan="2">
                  <a:txBody>
                    <a:bodyPr/>
                    <a:lstStyle/>
                    <a:p>
                      <a:pPr algn="l" fontAlgn="ctr"/>
                      <a:r>
                        <a:rPr lang="fr-FR" sz="400" b="0" i="0" u="none" strike="noStrike">
                          <a:effectLst/>
                          <a:latin typeface="Arial" panose="020B0604020202020204" pitchFamily="34" charset="0"/>
                        </a:rPr>
                        <a:t>Evacuer les déchets</a:t>
                      </a:r>
                    </a:p>
                  </a:txBody>
                  <a:tcPr marL="36000"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algn="l" fontAlgn="ctr"/>
                      <a:r>
                        <a:rPr lang="fr-FR" sz="400" b="0" i="0" u="none" strike="noStrike" dirty="0">
                          <a:effectLst/>
                          <a:latin typeface="Arial" panose="020B0604020202020204" pitchFamily="34" charset="0"/>
                        </a:rPr>
                        <a:t>Les déchets sont évacués de façon écoresponsable et conformément aux règles en vigueur</a:t>
                      </a:r>
                    </a:p>
                  </a:txBody>
                  <a:tcPr marL="36000"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400" b="0" i="0" u="none" strike="noStrike">
                          <a:solidFill>
                            <a:srgbClr val="0000FF"/>
                          </a:solidFill>
                          <a:effectLst/>
                          <a:latin typeface="Arial" panose="020B0604020202020204" pitchFamily="34" charset="0"/>
                        </a:rPr>
                        <a:t>10%</a:t>
                      </a:r>
                    </a:p>
                  </a:txBody>
                  <a:tcPr marL="2882" marR="2882" marT="28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l" fontAlgn="ctr"/>
                      <a:r>
                        <a:rPr lang="fr-FR" sz="800" b="1" i="0" u="none" strike="noStrike">
                          <a:solidFill>
                            <a:srgbClr val="FF0000"/>
                          </a:solidFill>
                          <a:effectLst/>
                          <a:latin typeface="Arial" panose="020B0604020202020204" pitchFamily="34" charset="0"/>
                        </a:rPr>
                        <a:t>◄</a:t>
                      </a: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2032714142"/>
                  </a:ext>
                </a:extLst>
              </a:tr>
              <a:tr h="149110">
                <a:tc gridSpan="3">
                  <a:txBody>
                    <a:bodyPr/>
                    <a:lstStyle/>
                    <a:p>
                      <a:pPr algn="l" fontAlgn="ctr"/>
                      <a:r>
                        <a:rPr lang="fr-FR" sz="800" b="1" i="0" u="none" strike="noStrike" dirty="0">
                          <a:solidFill>
                            <a:srgbClr val="7030A0"/>
                          </a:solidFill>
                          <a:effectLst/>
                          <a:latin typeface="Arial" panose="020B0604020202020204" pitchFamily="34" charset="0"/>
                        </a:rPr>
                        <a:t>C13</a:t>
                      </a:r>
                      <a:r>
                        <a:rPr lang="fr-FR" sz="800" b="1" i="0" u="none" strike="noStrike" dirty="0">
                          <a:effectLst/>
                          <a:latin typeface="Arial" panose="020B0604020202020204" pitchFamily="34" charset="0"/>
                        </a:rPr>
                        <a:t> : Conseiller le client et/ou l'exploitant du système</a:t>
                      </a:r>
                    </a:p>
                  </a:txBody>
                  <a:tcPr marL="36000" marR="2882" marT="288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hMerge="1">
                  <a:txBody>
                    <a:bodyPr/>
                    <a:lstStyle/>
                    <a:p>
                      <a:endParaRPr lang="fr-FR"/>
                    </a:p>
                  </a:txBody>
                  <a:tcPr/>
                </a:tc>
                <a:tc hMerge="1">
                  <a:txBody>
                    <a:bodyPr/>
                    <a:lstStyle/>
                    <a:p>
                      <a:endParaRPr lang="fr-FR"/>
                    </a:p>
                  </a:txBody>
                  <a:tcPr/>
                </a:tc>
                <a:tc gridSpan="6">
                  <a:txBody>
                    <a:bodyPr/>
                    <a:lstStyle/>
                    <a:p>
                      <a:pPr algn="ctr" fontAlgn="ctr"/>
                      <a:r>
                        <a:rPr lang="fr-FR" sz="500" b="1" i="0" u="none" strike="noStrike">
                          <a:effectLst/>
                          <a:latin typeface="Arial" panose="020B0604020202020204" pitchFamily="34" charset="0"/>
                        </a:rPr>
                        <a:t>10%</a:t>
                      </a:r>
                    </a:p>
                  </a:txBody>
                  <a:tcPr marL="2882" marR="2882" marT="288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ctr"/>
                      <a:endParaRPr lang="fr-FR" sz="800" b="1" i="0" u="none" strike="noStrike">
                        <a:solidFill>
                          <a:srgbClr val="FF0000"/>
                        </a:solidFill>
                        <a:effectLst/>
                        <a:latin typeface="Arial" panose="020B0604020202020204" pitchFamily="34" charset="0"/>
                      </a:endParaRP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1479478877"/>
                  </a:ext>
                </a:extLst>
              </a:tr>
              <a:tr h="149110">
                <a:tc gridSpan="2">
                  <a:txBody>
                    <a:bodyPr/>
                    <a:lstStyle/>
                    <a:p>
                      <a:pPr algn="l" fontAlgn="ctr"/>
                      <a:r>
                        <a:rPr lang="fr-FR" sz="400" b="0" i="0" u="none" strike="noStrike">
                          <a:effectLst/>
                          <a:latin typeface="Arial" panose="020B0604020202020204" pitchFamily="34" charset="0"/>
                        </a:rPr>
                        <a:t>Expliquer le fonctionnement et l’utilisation de l’installation au  client  et/ou à l’exploitant  </a:t>
                      </a:r>
                    </a:p>
                  </a:txBody>
                  <a:tcPr marL="36000"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algn="l" fontAlgn="ctr"/>
                      <a:r>
                        <a:rPr lang="fr-FR" sz="400" b="0" i="0" u="none" strike="noStrike">
                          <a:effectLst/>
                          <a:latin typeface="Arial" panose="020B0604020202020204" pitchFamily="34" charset="0"/>
                        </a:rPr>
                        <a:t>Les explications sont correctes et permettent l’utilisation de l’installation par le client et/ou l’exploitant</a:t>
                      </a:r>
                    </a:p>
                  </a:txBody>
                  <a:tcPr marL="36000"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0" i="0" u="none" strike="noStrike">
                          <a:solidFill>
                            <a:srgbClr val="0000FF"/>
                          </a:solidFill>
                          <a:effectLst/>
                          <a:latin typeface="Arial" panose="020B0604020202020204" pitchFamily="34" charset="0"/>
                        </a:rPr>
                        <a:t>50%</a:t>
                      </a:r>
                    </a:p>
                  </a:txBody>
                  <a:tcPr marL="2882" marR="2882" marT="28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l" fontAlgn="ctr"/>
                      <a:r>
                        <a:rPr lang="fr-FR" sz="800" b="1" i="0" u="none" strike="noStrike">
                          <a:solidFill>
                            <a:srgbClr val="FF0000"/>
                          </a:solidFill>
                          <a:effectLst/>
                          <a:latin typeface="Arial" panose="020B0604020202020204" pitchFamily="34" charset="0"/>
                        </a:rPr>
                        <a:t>◄</a:t>
                      </a: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3487358099"/>
                  </a:ext>
                </a:extLst>
              </a:tr>
              <a:tr h="149110">
                <a:tc gridSpan="2">
                  <a:txBody>
                    <a:bodyPr/>
                    <a:lstStyle/>
                    <a:p>
                      <a:pPr algn="l" fontAlgn="ctr"/>
                      <a:r>
                        <a:rPr lang="fr-FR" sz="400" b="0" i="0" u="none" strike="noStrike" dirty="0">
                          <a:effectLst/>
                          <a:latin typeface="Arial" panose="020B0604020202020204" pitchFamily="34" charset="0"/>
                        </a:rPr>
                        <a:t>Informer oralement des consignes de sécurité</a:t>
                      </a:r>
                    </a:p>
                  </a:txBody>
                  <a:tcPr marL="36000"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algn="l" fontAlgn="ctr"/>
                      <a:r>
                        <a:rPr lang="fr-FR" sz="400" b="0" i="0" u="none" strike="noStrike" dirty="0">
                          <a:effectLst/>
                          <a:latin typeface="Arial" panose="020B0604020202020204" pitchFamily="34" charset="0"/>
                        </a:rPr>
                        <a:t>Les consignes de sécurité sont présentées et détaillées</a:t>
                      </a:r>
                    </a:p>
                  </a:txBody>
                  <a:tcPr marL="36000"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400" b="0" i="0" u="none" strike="noStrike">
                          <a:solidFill>
                            <a:srgbClr val="0000FF"/>
                          </a:solidFill>
                          <a:effectLst/>
                          <a:latin typeface="Arial" panose="020B0604020202020204" pitchFamily="34" charset="0"/>
                        </a:rPr>
                        <a:t>50%</a:t>
                      </a:r>
                    </a:p>
                  </a:txBody>
                  <a:tcPr marL="2882" marR="2882" marT="28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l" fontAlgn="ctr"/>
                      <a:r>
                        <a:rPr lang="fr-FR" sz="800" b="1" i="0" u="none" strike="noStrike" dirty="0">
                          <a:solidFill>
                            <a:srgbClr val="FF0000"/>
                          </a:solidFill>
                          <a:effectLst/>
                          <a:latin typeface="Arial" panose="020B0604020202020204" pitchFamily="34" charset="0"/>
                        </a:rPr>
                        <a:t>◄</a:t>
                      </a: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971985694"/>
                  </a:ext>
                </a:extLst>
              </a:tr>
            </a:tbl>
          </a:graphicData>
        </a:graphic>
      </p:graphicFrame>
      <p:graphicFrame>
        <p:nvGraphicFramePr>
          <p:cNvPr id="5" name="Tableau 4"/>
          <p:cNvGraphicFramePr>
            <a:graphicFrameLocks noGrp="1"/>
          </p:cNvGraphicFramePr>
          <p:nvPr>
            <p:extLst>
              <p:ext uri="{D42A27DB-BD31-4B8C-83A1-F6EECF244321}">
                <p14:modId xmlns:p14="http://schemas.microsoft.com/office/powerpoint/2010/main" val="1333450881"/>
              </p:ext>
            </p:extLst>
          </p:nvPr>
        </p:nvGraphicFramePr>
        <p:xfrm>
          <a:off x="466941" y="2428209"/>
          <a:ext cx="5556577" cy="2897263"/>
        </p:xfrm>
        <a:graphic>
          <a:graphicData uri="http://schemas.openxmlformats.org/drawingml/2006/table">
            <a:tbl>
              <a:tblPr/>
              <a:tblGrid>
                <a:gridCol w="370782">
                  <a:extLst>
                    <a:ext uri="{9D8B030D-6E8A-4147-A177-3AD203B41FA5}">
                      <a16:colId xmlns="" xmlns:a16="http://schemas.microsoft.com/office/drawing/2014/main" val="2137727406"/>
                    </a:ext>
                  </a:extLst>
                </a:gridCol>
                <a:gridCol w="1040249">
                  <a:extLst>
                    <a:ext uri="{9D8B030D-6E8A-4147-A177-3AD203B41FA5}">
                      <a16:colId xmlns="" xmlns:a16="http://schemas.microsoft.com/office/drawing/2014/main" val="2469501367"/>
                    </a:ext>
                  </a:extLst>
                </a:gridCol>
                <a:gridCol w="3093281">
                  <a:extLst>
                    <a:ext uri="{9D8B030D-6E8A-4147-A177-3AD203B41FA5}">
                      <a16:colId xmlns="" xmlns:a16="http://schemas.microsoft.com/office/drawing/2014/main" val="374590356"/>
                    </a:ext>
                  </a:extLst>
                </a:gridCol>
                <a:gridCol w="121019">
                  <a:extLst>
                    <a:ext uri="{9D8B030D-6E8A-4147-A177-3AD203B41FA5}">
                      <a16:colId xmlns="" xmlns:a16="http://schemas.microsoft.com/office/drawing/2014/main" val="75125605"/>
                    </a:ext>
                  </a:extLst>
                </a:gridCol>
                <a:gridCol w="121019">
                  <a:extLst>
                    <a:ext uri="{9D8B030D-6E8A-4147-A177-3AD203B41FA5}">
                      <a16:colId xmlns="" xmlns:a16="http://schemas.microsoft.com/office/drawing/2014/main" val="291089755"/>
                    </a:ext>
                  </a:extLst>
                </a:gridCol>
                <a:gridCol w="121019">
                  <a:extLst>
                    <a:ext uri="{9D8B030D-6E8A-4147-A177-3AD203B41FA5}">
                      <a16:colId xmlns="" xmlns:a16="http://schemas.microsoft.com/office/drawing/2014/main" val="2746447476"/>
                    </a:ext>
                  </a:extLst>
                </a:gridCol>
                <a:gridCol w="121019">
                  <a:extLst>
                    <a:ext uri="{9D8B030D-6E8A-4147-A177-3AD203B41FA5}">
                      <a16:colId xmlns="" xmlns:a16="http://schemas.microsoft.com/office/drawing/2014/main" val="2402162136"/>
                    </a:ext>
                  </a:extLst>
                </a:gridCol>
                <a:gridCol w="121019">
                  <a:extLst>
                    <a:ext uri="{9D8B030D-6E8A-4147-A177-3AD203B41FA5}">
                      <a16:colId xmlns="" xmlns:a16="http://schemas.microsoft.com/office/drawing/2014/main" val="3414384253"/>
                    </a:ext>
                  </a:extLst>
                </a:gridCol>
                <a:gridCol w="193116">
                  <a:extLst>
                    <a:ext uri="{9D8B030D-6E8A-4147-A177-3AD203B41FA5}">
                      <a16:colId xmlns="" xmlns:a16="http://schemas.microsoft.com/office/drawing/2014/main" val="1639312757"/>
                    </a:ext>
                  </a:extLst>
                </a:gridCol>
                <a:gridCol w="254054">
                  <a:extLst>
                    <a:ext uri="{9D8B030D-6E8A-4147-A177-3AD203B41FA5}">
                      <a16:colId xmlns="" xmlns:a16="http://schemas.microsoft.com/office/drawing/2014/main" val="664060122"/>
                    </a:ext>
                  </a:extLst>
                </a:gridCol>
              </a:tblGrid>
              <a:tr h="216000">
                <a:tc gridSpan="3">
                  <a:txBody>
                    <a:bodyPr/>
                    <a:lstStyle/>
                    <a:p>
                      <a:pPr algn="ctr" fontAlgn="ctr"/>
                      <a:r>
                        <a:rPr lang="fr-FR" sz="700" b="1" i="0" u="none" strike="noStrike" dirty="0">
                          <a:effectLst/>
                          <a:latin typeface="Arial" panose="020B0604020202020204" pitchFamily="34" charset="0"/>
                        </a:rPr>
                        <a:t>Baccalauréat professionnel  Installateur en Chauffage, Climatisation et Énergies Renouvelables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38DD5"/>
                    </a:solidFill>
                  </a:tcPr>
                </a:tc>
                <a:tc hMerge="1">
                  <a:txBody>
                    <a:bodyPr/>
                    <a:lstStyle/>
                    <a:p>
                      <a:endParaRPr lang="fr-FR"/>
                    </a:p>
                  </a:txBody>
                  <a:tcPr/>
                </a:tc>
                <a:tc hMerge="1">
                  <a:txBody>
                    <a:bodyPr/>
                    <a:lstStyle/>
                    <a:p>
                      <a:endParaRPr lang="fr-FR"/>
                    </a:p>
                  </a:txBody>
                  <a:tcPr/>
                </a:tc>
                <a:tc rowSpan="5">
                  <a:txBody>
                    <a:bodyPr/>
                    <a:lstStyle/>
                    <a:p>
                      <a:pPr algn="ctr" fontAlgn="ctr"/>
                      <a:r>
                        <a:rPr lang="fr-FR" sz="400" b="1" i="0" u="none" strike="noStrike" dirty="0">
                          <a:effectLst/>
                          <a:latin typeface="Arial" panose="020B0604020202020204" pitchFamily="34" charset="0"/>
                        </a:rPr>
                        <a:t>non évaluées</a:t>
                      </a:r>
                    </a:p>
                  </a:txBody>
                  <a:tcPr marL="0" marR="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gridSpan="4">
                  <a:txBody>
                    <a:bodyPr/>
                    <a:lstStyle/>
                    <a:p>
                      <a:pPr algn="ctr" fontAlgn="ctr"/>
                      <a:r>
                        <a:rPr lang="fr-FR" sz="400" b="1" i="0" u="none" strike="noStrike" dirty="0">
                          <a:effectLst/>
                          <a:latin typeface="Arial" panose="020B0604020202020204" pitchFamily="34" charset="0"/>
                        </a:rPr>
                        <a:t>Niveaux de maîtrise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hMerge="1">
                  <a:txBody>
                    <a:bodyPr/>
                    <a:lstStyle/>
                    <a:p>
                      <a:endParaRPr lang="fr-FR"/>
                    </a:p>
                  </a:txBody>
                  <a:tcPr/>
                </a:tc>
                <a:tc hMerge="1">
                  <a:txBody>
                    <a:bodyPr/>
                    <a:lstStyle/>
                    <a:p>
                      <a:endParaRPr lang="fr-FR"/>
                    </a:p>
                  </a:txBody>
                  <a:tcPr/>
                </a:tc>
                <a:tc hMerge="1">
                  <a:txBody>
                    <a:bodyPr/>
                    <a:lstStyle/>
                    <a:p>
                      <a:endParaRPr lang="fr-FR"/>
                    </a:p>
                  </a:txBody>
                  <a:tcPr/>
                </a:tc>
                <a:tc rowSpan="5">
                  <a:txBody>
                    <a:bodyPr/>
                    <a:lstStyle/>
                    <a:p>
                      <a:pPr algn="ctr" fontAlgn="b"/>
                      <a:r>
                        <a:rPr lang="fr-FR" sz="400" b="1" i="0" u="none" strike="noStrike" dirty="0">
                          <a:solidFill>
                            <a:srgbClr val="0000FF"/>
                          </a:solidFill>
                          <a:effectLst/>
                          <a:latin typeface="Arial" panose="020B0604020202020204" pitchFamily="34" charset="0"/>
                        </a:rPr>
                        <a:t>Poids de la compétence</a:t>
                      </a:r>
                    </a:p>
                  </a:txBody>
                  <a:tcPr marL="0" marR="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l" fontAlgn="ctr"/>
                      <a:endParaRPr lang="fr-FR" sz="500" b="0" i="0" u="none" strike="noStrike">
                        <a:solidFill>
                          <a:srgbClr val="0000FF"/>
                        </a:solidFill>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3855084788"/>
                  </a:ext>
                </a:extLst>
              </a:tr>
              <a:tr h="180000">
                <a:tc>
                  <a:txBody>
                    <a:bodyPr/>
                    <a:lstStyle/>
                    <a:p>
                      <a:pPr algn="r" fontAlgn="ctr"/>
                      <a:r>
                        <a:rPr lang="fr-FR" sz="600" b="1" i="0" u="none" strike="noStrike" dirty="0">
                          <a:effectLst/>
                          <a:latin typeface="Arial" panose="020B0604020202020204" pitchFamily="34" charset="0"/>
                        </a:rPr>
                        <a:t>Nom :</a:t>
                      </a:r>
                    </a:p>
                  </a:txBody>
                  <a:tcPr marL="0" marR="0" marT="0" marB="0" anchor="ctr">
                    <a:lnL w="190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DCE6F1"/>
                    </a:solidFill>
                  </a:tcPr>
                </a:tc>
                <a:tc>
                  <a:txBody>
                    <a:bodyPr/>
                    <a:lstStyle/>
                    <a:p>
                      <a:pPr algn="ctr" fontAlgn="ctr"/>
                      <a:r>
                        <a:rPr lang="fr-FR" sz="600" b="1" i="0" u="none" strike="noStrike" dirty="0">
                          <a:effectLst/>
                          <a:latin typeface="Arial" panose="020B0604020202020204" pitchFamily="34" charset="0"/>
                        </a:rPr>
                        <a:t>Nom1</a:t>
                      </a:r>
                    </a:p>
                  </a:txBody>
                  <a:tcPr marL="0" marR="0" marT="0" marB="0" anchor="ctr">
                    <a:lnL>
                      <a:noFill/>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CE6F1"/>
                    </a:solidFill>
                  </a:tcPr>
                </a:tc>
                <a:tc rowSpan="2">
                  <a:txBody>
                    <a:bodyPr/>
                    <a:lstStyle/>
                    <a:p>
                      <a:pPr algn="ctr" fontAlgn="ctr"/>
                      <a:r>
                        <a:rPr lang="fr-FR" sz="1100" b="1" i="0" u="none" strike="noStrike" dirty="0">
                          <a:effectLst/>
                          <a:latin typeface="Arial" panose="020B0604020202020204" pitchFamily="34" charset="0"/>
                        </a:rPr>
                        <a:t>E32 : Travaux d’amélioration et de dépannage</a:t>
                      </a:r>
                    </a:p>
                  </a:txBody>
                  <a:tcPr marL="0" marR="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vMerge="1">
                  <a:txBody>
                    <a:bodyPr/>
                    <a:lstStyle/>
                    <a:p>
                      <a:endParaRPr lang="fr-FR"/>
                    </a:p>
                  </a:txBody>
                  <a:tcPr/>
                </a:tc>
                <a:tc rowSpan="3">
                  <a:txBody>
                    <a:bodyPr/>
                    <a:lstStyle/>
                    <a:p>
                      <a:pPr algn="ctr" fontAlgn="ctr"/>
                      <a:r>
                        <a:rPr lang="fr-FR" sz="400" b="1" i="0" u="none" strike="noStrike" dirty="0">
                          <a:effectLst/>
                          <a:latin typeface="Arial" panose="020B0604020202020204" pitchFamily="34" charset="0"/>
                        </a:rPr>
                        <a:t>non maîtrisées</a:t>
                      </a:r>
                    </a:p>
                  </a:txBody>
                  <a:tcPr marL="0" marR="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rowSpan="3">
                  <a:txBody>
                    <a:bodyPr/>
                    <a:lstStyle/>
                    <a:p>
                      <a:pPr algn="ctr" fontAlgn="ctr"/>
                      <a:r>
                        <a:rPr lang="fr-FR" sz="400" b="1" i="0" u="none" strike="noStrike" dirty="0">
                          <a:effectLst/>
                          <a:latin typeface="Arial" panose="020B0604020202020204" pitchFamily="34" charset="0"/>
                        </a:rPr>
                        <a:t>insuffisamment maîtrisées</a:t>
                      </a:r>
                    </a:p>
                  </a:txBody>
                  <a:tcPr marL="0" marR="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3">
                  <a:txBody>
                    <a:bodyPr/>
                    <a:lstStyle/>
                    <a:p>
                      <a:pPr algn="ctr" fontAlgn="ctr"/>
                      <a:r>
                        <a:rPr lang="fr-FR" sz="400" b="1" i="0" u="none" strike="noStrike" dirty="0">
                          <a:effectLst/>
                          <a:latin typeface="Arial" panose="020B0604020202020204" pitchFamily="34" charset="0"/>
                        </a:rPr>
                        <a:t>maîtrisées</a:t>
                      </a:r>
                    </a:p>
                  </a:txBody>
                  <a:tcPr marL="0" marR="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3CC33"/>
                    </a:solidFill>
                  </a:tcPr>
                </a:tc>
                <a:tc rowSpan="3">
                  <a:txBody>
                    <a:bodyPr/>
                    <a:lstStyle/>
                    <a:p>
                      <a:pPr algn="ctr" fontAlgn="ctr"/>
                      <a:r>
                        <a:rPr lang="fr-FR" sz="400" b="1" i="0" u="none" strike="noStrike" dirty="0">
                          <a:effectLst/>
                          <a:latin typeface="Arial" panose="020B0604020202020204" pitchFamily="34" charset="0"/>
                        </a:rPr>
                        <a:t>bien maîtrisées</a:t>
                      </a:r>
                    </a:p>
                  </a:txBody>
                  <a:tcPr marL="0" marR="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vMerge="1">
                  <a:txBody>
                    <a:bodyPr/>
                    <a:lstStyle/>
                    <a:p>
                      <a:endParaRPr lang="fr-FR"/>
                    </a:p>
                  </a:txBody>
                  <a:tcPr/>
                </a:tc>
                <a:tc>
                  <a:txBody>
                    <a:bodyPr/>
                    <a:lstStyle/>
                    <a:p>
                      <a:pPr algn="l" fontAlgn="ctr"/>
                      <a:endParaRPr lang="fr-FR" sz="500" b="0"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580644038"/>
                  </a:ext>
                </a:extLst>
              </a:tr>
              <a:tr h="180000">
                <a:tc>
                  <a:txBody>
                    <a:bodyPr/>
                    <a:lstStyle/>
                    <a:p>
                      <a:pPr algn="r" fontAlgn="ctr"/>
                      <a:r>
                        <a:rPr lang="fr-FR" sz="600" b="1" i="0" u="none" strike="noStrike">
                          <a:effectLst/>
                          <a:latin typeface="Arial" panose="020B0604020202020204" pitchFamily="34" charset="0"/>
                        </a:rPr>
                        <a:t>Prénom :</a:t>
                      </a:r>
                    </a:p>
                  </a:txBody>
                  <a:tcPr marL="0" marR="0" marT="0" marB="0" anchor="ctr">
                    <a:lnL w="190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DCE6F1"/>
                    </a:solidFill>
                  </a:tcPr>
                </a:tc>
                <a:tc>
                  <a:txBody>
                    <a:bodyPr/>
                    <a:lstStyle/>
                    <a:p>
                      <a:pPr algn="ctr" fontAlgn="ctr"/>
                      <a:r>
                        <a:rPr lang="fr-FR" sz="600" b="1" i="0" u="none" strike="noStrike" dirty="0">
                          <a:effectLst/>
                          <a:latin typeface="Arial" panose="020B0604020202020204" pitchFamily="34" charset="0"/>
                        </a:rPr>
                        <a:t>Prénom1</a:t>
                      </a:r>
                    </a:p>
                  </a:txBody>
                  <a:tcPr marL="0" marR="0" marT="0" marB="0" anchor="ctr">
                    <a:lnL>
                      <a:noFill/>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CE6F1"/>
                    </a:solidFill>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rowSpan="2">
                  <a:txBody>
                    <a:bodyPr/>
                    <a:lstStyle/>
                    <a:p>
                      <a:pPr algn="l" fontAlgn="ctr"/>
                      <a:endParaRPr lang="fr-FR" sz="600" b="0"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3902422234"/>
                  </a:ext>
                </a:extLst>
              </a:tr>
              <a:tr h="36000">
                <a:tc rowSpan="2" gridSpan="2">
                  <a:txBody>
                    <a:bodyPr/>
                    <a:lstStyle/>
                    <a:p>
                      <a:pPr algn="ctr" fontAlgn="ctr"/>
                      <a:r>
                        <a:rPr lang="fr-FR" sz="700" b="1" i="0" u="none" strike="noStrike" dirty="0">
                          <a:effectLst/>
                          <a:latin typeface="Arial" panose="020B0604020202020204" pitchFamily="34" charset="0"/>
                        </a:rPr>
                        <a:t>Compétences évaluées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rowSpan="2" hMerge="1">
                  <a:txBody>
                    <a:bodyPr/>
                    <a:lstStyle/>
                    <a:p>
                      <a:endParaRPr lang="fr-FR"/>
                    </a:p>
                  </a:txBody>
                  <a:tcPr/>
                </a:tc>
                <a:tc rowSpan="2">
                  <a:txBody>
                    <a:bodyPr/>
                    <a:lstStyle/>
                    <a:p>
                      <a:pPr algn="ctr" fontAlgn="ctr"/>
                      <a:r>
                        <a:rPr lang="fr-FR" sz="700" b="1" i="0" u="none" strike="noStrike" dirty="0">
                          <a:effectLst/>
                          <a:latin typeface="Arial" panose="020B0604020202020204" pitchFamily="34" charset="0"/>
                        </a:rPr>
                        <a:t>Indicateurs de performance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extLst>
                  <a:ext uri="{0D108BD9-81ED-4DB2-BD59-A6C34878D82A}">
                    <a16:rowId xmlns="" xmlns:a16="http://schemas.microsoft.com/office/drawing/2014/main" val="1151718943"/>
                  </a:ext>
                </a:extLst>
              </a:tr>
              <a:tr h="94055">
                <a:tc gridSpan="2" vMerge="1">
                  <a:txBody>
                    <a:bodyPr/>
                    <a:lstStyle/>
                    <a:p>
                      <a:pPr algn="ctr" fontAlgn="ctr"/>
                      <a:endParaRPr lang="fr-FR" sz="500" b="1" i="0" u="none" strike="noStrike" dirty="0">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hMerge="1" vMerge="1">
                  <a:txBody>
                    <a:bodyPr/>
                    <a:lstStyle/>
                    <a:p>
                      <a:endParaRPr lang="fr-FR"/>
                    </a:p>
                  </a:txBody>
                  <a:tcPr/>
                </a:tc>
                <a:tc vMerge="1">
                  <a:txBody>
                    <a:bodyPr/>
                    <a:lstStyle/>
                    <a:p>
                      <a:pPr algn="ctr" fontAlgn="ctr"/>
                      <a:endParaRPr lang="fr-FR" sz="500" b="1" i="0" u="none" strike="noStrike" dirty="0">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vMerge="1">
                  <a:txBody>
                    <a:bodyPr/>
                    <a:lstStyle/>
                    <a:p>
                      <a:endParaRPr lang="fr-FR"/>
                    </a:p>
                  </a:txBody>
                  <a:tcPr/>
                </a:tc>
                <a:tc>
                  <a:txBody>
                    <a:bodyPr/>
                    <a:lstStyle/>
                    <a:p>
                      <a:pPr algn="ctr" fontAlgn="ctr"/>
                      <a:r>
                        <a:rPr lang="fr-FR" sz="500" b="1" i="0" u="none" strike="noStrike" dirty="0">
                          <a:effectLst/>
                          <a:latin typeface="Arial" panose="020B0604020202020204" pitchFamily="34" charset="0"/>
                        </a:rPr>
                        <a:t>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fontAlgn="ctr"/>
                      <a:r>
                        <a:rPr lang="fr-FR" sz="500" b="1" i="0" u="none" strike="noStrike" dirty="0">
                          <a:effectLst/>
                          <a:latin typeface="Arial" panose="020B060402020202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ctr"/>
                      <a:r>
                        <a:rPr lang="fr-FR" sz="500" b="1" i="0" u="none" strike="noStrike" dirty="0">
                          <a:effectLst/>
                          <a:latin typeface="Arial" panose="020B060402020202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3CC33"/>
                    </a:solidFill>
                  </a:tcPr>
                </a:tc>
                <a:tc>
                  <a:txBody>
                    <a:bodyPr/>
                    <a:lstStyle/>
                    <a:p>
                      <a:pPr algn="ctr" fontAlgn="ctr"/>
                      <a:r>
                        <a:rPr lang="fr-FR" sz="500" b="1" i="0" u="none" strike="noStrike" dirty="0">
                          <a:effectLst/>
                          <a:latin typeface="Arial" panose="020B0604020202020204" pitchFamily="34" charset="0"/>
                        </a:rPr>
                        <a:t>4</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vMerge="1">
                  <a:txBody>
                    <a:bodyPr/>
                    <a:lstStyle/>
                    <a:p>
                      <a:endParaRPr lang="fr-FR"/>
                    </a:p>
                  </a:txBody>
                  <a:tcPr/>
                </a:tc>
                <a:tc>
                  <a:txBody>
                    <a:bodyPr/>
                    <a:lstStyle/>
                    <a:p>
                      <a:pPr algn="l" fontAlgn="ctr"/>
                      <a:endParaRPr lang="fr-FR" sz="500" b="0" i="0" u="none" strike="noStrike">
                        <a:solidFill>
                          <a:srgbClr val="0000FF"/>
                        </a:solidFill>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88275076"/>
                  </a:ext>
                </a:extLst>
              </a:tr>
              <a:tr h="158888">
                <a:tc gridSpan="9">
                  <a:txBody>
                    <a:bodyPr/>
                    <a:lstStyle/>
                    <a:p>
                      <a:pPr algn="ctr" fontAlgn="ctr"/>
                      <a:r>
                        <a:rPr lang="fr-FR" sz="1000" b="1" i="0" u="none" strike="noStrike" dirty="0">
                          <a:solidFill>
                            <a:srgbClr val="002060"/>
                          </a:solidFill>
                          <a:effectLst/>
                          <a:latin typeface="Arial" panose="020B0604020202020204" pitchFamily="34" charset="0"/>
                        </a:rPr>
                        <a:t>E32.a : Travaux d’amélioration de l’efficacité énergétique d’une installation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ctr"/>
                      <a:endParaRPr lang="fr-FR" sz="500" b="0" i="0" u="none" strike="noStrike">
                        <a:solidFill>
                          <a:srgbClr val="0000FF"/>
                        </a:solidFill>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656689080"/>
                  </a:ext>
                </a:extLst>
              </a:tr>
              <a:tr h="198000">
                <a:tc gridSpan="3">
                  <a:txBody>
                    <a:bodyPr/>
                    <a:lstStyle/>
                    <a:p>
                      <a:pPr algn="l" fontAlgn="ctr"/>
                      <a:r>
                        <a:rPr lang="fr-FR" sz="800" b="1" i="0" u="none" strike="noStrike" dirty="0">
                          <a:solidFill>
                            <a:srgbClr val="7030A0"/>
                          </a:solidFill>
                          <a:effectLst/>
                          <a:latin typeface="Arial" panose="020B0604020202020204" pitchFamily="34" charset="0"/>
                        </a:rPr>
                        <a:t>C9</a:t>
                      </a:r>
                      <a:r>
                        <a:rPr lang="fr-FR" sz="800" b="1" i="0" u="none" strike="noStrike" dirty="0">
                          <a:effectLst/>
                          <a:latin typeface="Arial" panose="020B0604020202020204" pitchFamily="34" charset="0"/>
                        </a:rPr>
                        <a:t> : Réaliser une opération d’amélioration de l’efficacité énergétique                                                              </a:t>
                      </a:r>
                    </a:p>
                  </a:txBody>
                  <a:tcPr marL="3600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hMerge="1">
                  <a:txBody>
                    <a:bodyPr/>
                    <a:lstStyle/>
                    <a:p>
                      <a:endParaRPr lang="fr-FR"/>
                    </a:p>
                  </a:txBody>
                  <a:tcPr/>
                </a:tc>
                <a:tc hMerge="1">
                  <a:txBody>
                    <a:bodyPr/>
                    <a:lstStyle/>
                    <a:p>
                      <a:endParaRPr lang="fr-FR"/>
                    </a:p>
                  </a:txBody>
                  <a:tcPr/>
                </a:tc>
                <a:tc gridSpan="6">
                  <a:txBody>
                    <a:bodyPr/>
                    <a:lstStyle/>
                    <a:p>
                      <a:pPr algn="ctr" fontAlgn="ctr"/>
                      <a:r>
                        <a:rPr lang="fr-FR" sz="800" b="1" i="0" u="none" strike="noStrike" dirty="0">
                          <a:effectLst/>
                          <a:latin typeface="Arial" panose="020B0604020202020204" pitchFamily="34" charset="0"/>
                        </a:rPr>
                        <a:t>80%</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ctr"/>
                      <a:endParaRPr lang="fr-FR" sz="500" b="0" i="0" u="none" strike="noStrike">
                        <a:solidFill>
                          <a:srgbClr val="0000FF"/>
                        </a:solidFill>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3746463892"/>
                  </a:ext>
                </a:extLst>
              </a:tr>
              <a:tr h="206553">
                <a:tc gridSpan="2">
                  <a:txBody>
                    <a:bodyPr/>
                    <a:lstStyle/>
                    <a:p>
                      <a:pPr algn="l" fontAlgn="ctr"/>
                      <a:r>
                        <a:rPr lang="fr-FR" sz="700" b="0" i="0" u="none" strike="noStrike" dirty="0">
                          <a:effectLst/>
                          <a:latin typeface="Arial" panose="020B0604020202020204" pitchFamily="34" charset="0"/>
                        </a:rPr>
                        <a:t>Analyser l’environnement de travail et les conditions de l’intervention</a:t>
                      </a:r>
                    </a:p>
                  </a:txBody>
                  <a:tcPr marL="3600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algn="l" fontAlgn="ctr"/>
                      <a:r>
                        <a:rPr lang="fr-FR" sz="700" b="0" i="0" u="none" strike="noStrike" dirty="0">
                          <a:effectLst/>
                          <a:latin typeface="Arial" panose="020B0604020202020204" pitchFamily="34" charset="0"/>
                        </a:rPr>
                        <a:t>L’organisation du travail est respectueuse de l’environnement, de la santé et sécurité au travail</a:t>
                      </a:r>
                    </a:p>
                  </a:txBody>
                  <a:tcPr marL="3600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0" i="0" u="none" strike="noStrike">
                          <a:solidFill>
                            <a:srgbClr val="0000FF"/>
                          </a:solidFill>
                          <a:effectLst/>
                          <a:latin typeface="Arial" panose="020B0604020202020204" pitchFamily="34" charset="0"/>
                        </a:rPr>
                        <a:t>10%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l" fontAlgn="ctr"/>
                      <a:r>
                        <a:rPr lang="fr-FR" sz="1300" b="1" i="0" u="none" strike="noStrike">
                          <a:solidFill>
                            <a:srgbClr val="FF0000"/>
                          </a:solidFill>
                          <a:effectLst/>
                          <a:latin typeface="Arial" panose="020B0604020202020204" pitchFamily="34" charset="0"/>
                        </a:rPr>
                        <a:t>◄</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4096422986"/>
                  </a:ext>
                </a:extLst>
              </a:tr>
              <a:tr h="206553">
                <a:tc gridSpan="2">
                  <a:txBody>
                    <a:bodyPr/>
                    <a:lstStyle/>
                    <a:p>
                      <a:pPr algn="l" fontAlgn="ctr"/>
                      <a:r>
                        <a:rPr lang="fr-FR" sz="700" b="0" i="0" u="none" strike="noStrike" dirty="0">
                          <a:effectLst/>
                          <a:latin typeface="Arial" panose="020B0604020202020204" pitchFamily="34" charset="0"/>
                        </a:rPr>
                        <a:t>Analyser les risques liés à l’intervention</a:t>
                      </a:r>
                    </a:p>
                  </a:txBody>
                  <a:tcPr marL="3600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algn="l" fontAlgn="ctr"/>
                      <a:r>
                        <a:rPr lang="fr-FR" sz="700" b="0" i="0" u="none" strike="noStrike" dirty="0">
                          <a:effectLst/>
                          <a:latin typeface="Arial" panose="020B0604020202020204" pitchFamily="34" charset="0"/>
                        </a:rPr>
                        <a:t>Les risques sont pris en compte pour effectuer l’intervention</a:t>
                      </a:r>
                    </a:p>
                  </a:txBody>
                  <a:tcPr marL="3600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0" i="0" u="none" strike="noStrike">
                          <a:solidFill>
                            <a:srgbClr val="0000FF"/>
                          </a:solidFill>
                          <a:effectLst/>
                          <a:latin typeface="Arial" panose="020B0604020202020204" pitchFamily="34" charset="0"/>
                        </a:rPr>
                        <a:t>10%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l" fontAlgn="ctr"/>
                      <a:r>
                        <a:rPr lang="fr-FR" sz="1300" b="1" i="0" u="none" strike="noStrike">
                          <a:solidFill>
                            <a:srgbClr val="FF0000"/>
                          </a:solidFill>
                          <a:effectLst/>
                          <a:latin typeface="Arial" panose="020B0604020202020204" pitchFamily="34" charset="0"/>
                        </a:rPr>
                        <a:t>◄</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2164890180"/>
                  </a:ext>
                </a:extLst>
              </a:tr>
              <a:tr h="206553">
                <a:tc gridSpan="2">
                  <a:txBody>
                    <a:bodyPr/>
                    <a:lstStyle/>
                    <a:p>
                      <a:pPr algn="l" fontAlgn="ctr"/>
                      <a:r>
                        <a:rPr lang="fr-FR" sz="700" b="0" i="0" u="none" strike="noStrike" dirty="0">
                          <a:effectLst/>
                          <a:latin typeface="Arial" panose="020B0604020202020204" pitchFamily="34" charset="0"/>
                        </a:rPr>
                        <a:t>Exploiter les données du dossier technique</a:t>
                      </a:r>
                    </a:p>
                  </a:txBody>
                  <a:tcPr marL="3600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algn="l" fontAlgn="ctr"/>
                      <a:r>
                        <a:rPr lang="fr-FR" sz="700" b="0" i="0" u="none" strike="noStrike" dirty="0">
                          <a:effectLst/>
                          <a:latin typeface="Arial" panose="020B0604020202020204" pitchFamily="34" charset="0"/>
                        </a:rPr>
                        <a:t>Les données du dossier technique sont identifiées et exploitées</a:t>
                      </a:r>
                    </a:p>
                  </a:txBody>
                  <a:tcPr marL="3600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0" i="0" u="none" strike="noStrike">
                          <a:solidFill>
                            <a:srgbClr val="0000FF"/>
                          </a:solidFill>
                          <a:effectLst/>
                          <a:latin typeface="Arial" panose="020B0604020202020204" pitchFamily="34" charset="0"/>
                        </a:rPr>
                        <a:t>20%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l" fontAlgn="ctr"/>
                      <a:r>
                        <a:rPr lang="fr-FR" sz="1300" b="1" i="0" u="none" strike="noStrike">
                          <a:solidFill>
                            <a:srgbClr val="FF0000"/>
                          </a:solidFill>
                          <a:effectLst/>
                          <a:latin typeface="Arial" panose="020B0604020202020204" pitchFamily="34" charset="0"/>
                        </a:rPr>
                        <a:t>◄</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1047723097"/>
                  </a:ext>
                </a:extLst>
              </a:tr>
              <a:tr h="206553">
                <a:tc gridSpan="2">
                  <a:txBody>
                    <a:bodyPr/>
                    <a:lstStyle/>
                    <a:p>
                      <a:pPr algn="l" fontAlgn="ctr"/>
                      <a:r>
                        <a:rPr lang="fr-FR" sz="700" b="0" i="0" u="none" strike="noStrike" dirty="0">
                          <a:effectLst/>
                          <a:latin typeface="Arial" panose="020B0604020202020204" pitchFamily="34" charset="0"/>
                        </a:rPr>
                        <a:t>Réaliser l’intervention d’ordre technique et/ou réglementaire</a:t>
                      </a:r>
                    </a:p>
                  </a:txBody>
                  <a:tcPr marL="3600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algn="l" fontAlgn="ctr">
                        <a:spcAft>
                          <a:spcPts val="600"/>
                        </a:spcAft>
                      </a:pPr>
                      <a:r>
                        <a:rPr lang="fr-FR" sz="700" b="0" i="0" u="none" strike="noStrike" dirty="0">
                          <a:effectLst/>
                          <a:latin typeface="Arial" panose="020B0604020202020204" pitchFamily="34" charset="0"/>
                        </a:rPr>
                        <a:t>Les opérations d’ordre technique sont réalisées avec méthode </a:t>
                      </a:r>
                      <a:br>
                        <a:rPr lang="fr-FR" sz="700" b="0" i="0" u="none" strike="noStrike" dirty="0">
                          <a:effectLst/>
                          <a:latin typeface="Arial" panose="020B0604020202020204" pitchFamily="34" charset="0"/>
                        </a:rPr>
                      </a:br>
                      <a:r>
                        <a:rPr lang="fr-FR" sz="700" b="0" i="0" u="none" strike="noStrike" dirty="0">
                          <a:effectLst/>
                          <a:latin typeface="Arial" panose="020B0604020202020204" pitchFamily="34" charset="0"/>
                        </a:rPr>
                        <a:t>L’installation est restituée dans un état de fonctionnement optimal</a:t>
                      </a:r>
                    </a:p>
                  </a:txBody>
                  <a:tcPr marL="36000" marR="0" marT="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0" i="0" u="none" strike="noStrike">
                          <a:solidFill>
                            <a:srgbClr val="0000FF"/>
                          </a:solidFill>
                          <a:effectLst/>
                          <a:latin typeface="Arial" panose="020B0604020202020204" pitchFamily="34" charset="0"/>
                        </a:rPr>
                        <a:t>50%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l" fontAlgn="ctr"/>
                      <a:r>
                        <a:rPr lang="fr-FR" sz="1300" b="1" i="0" u="none" strike="noStrike">
                          <a:solidFill>
                            <a:srgbClr val="FF0000"/>
                          </a:solidFill>
                          <a:effectLst/>
                          <a:latin typeface="Arial" panose="020B0604020202020204" pitchFamily="34" charset="0"/>
                        </a:rPr>
                        <a:t>◄</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1777418282"/>
                  </a:ext>
                </a:extLst>
              </a:tr>
              <a:tr h="206553">
                <a:tc gridSpan="2">
                  <a:txBody>
                    <a:bodyPr/>
                    <a:lstStyle/>
                    <a:p>
                      <a:pPr algn="l" fontAlgn="ctr"/>
                      <a:r>
                        <a:rPr lang="fr-FR" sz="700" b="0" i="0" u="none" strike="noStrike" dirty="0">
                          <a:effectLst/>
                          <a:latin typeface="Arial" panose="020B0604020202020204" pitchFamily="34" charset="0"/>
                        </a:rPr>
                        <a:t>Evacuer les déchets</a:t>
                      </a:r>
                    </a:p>
                  </a:txBody>
                  <a:tcPr marL="3600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algn="l" fontAlgn="ctr"/>
                      <a:r>
                        <a:rPr lang="fr-FR" sz="700" b="0" i="0" u="none" strike="noStrike" dirty="0">
                          <a:effectLst/>
                          <a:latin typeface="Arial" panose="020B0604020202020204" pitchFamily="34" charset="0"/>
                        </a:rPr>
                        <a:t>Les déchets sont évacués de façon écoresponsable et conformément aux règles en vigueur</a:t>
                      </a:r>
                    </a:p>
                  </a:txBody>
                  <a:tcPr marL="3600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400" b="0" i="0" u="none" strike="noStrike">
                          <a:solidFill>
                            <a:srgbClr val="0000FF"/>
                          </a:solidFill>
                          <a:effectLst/>
                          <a:latin typeface="Arial" panose="020B0604020202020204" pitchFamily="34" charset="0"/>
                        </a:rPr>
                        <a:t>10%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l" fontAlgn="ctr"/>
                      <a:r>
                        <a:rPr lang="fr-FR" sz="1300" b="1" i="0" u="none" strike="noStrike">
                          <a:solidFill>
                            <a:srgbClr val="FF0000"/>
                          </a:solidFill>
                          <a:effectLst/>
                          <a:latin typeface="Arial" panose="020B0604020202020204" pitchFamily="34" charset="0"/>
                        </a:rPr>
                        <a:t>◄</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246475727"/>
                  </a:ext>
                </a:extLst>
              </a:tr>
              <a:tr h="180000">
                <a:tc gridSpan="3">
                  <a:txBody>
                    <a:bodyPr/>
                    <a:lstStyle/>
                    <a:p>
                      <a:pPr algn="l" fontAlgn="ctr"/>
                      <a:r>
                        <a:rPr lang="fr-FR" sz="800" b="1" i="0" u="none" strike="noStrike" dirty="0">
                          <a:solidFill>
                            <a:srgbClr val="7030A0"/>
                          </a:solidFill>
                          <a:effectLst/>
                          <a:latin typeface="Arial" panose="020B0604020202020204" pitchFamily="34" charset="0"/>
                        </a:rPr>
                        <a:t>C13</a:t>
                      </a:r>
                      <a:r>
                        <a:rPr lang="fr-FR" sz="800" b="1" i="0" u="none" strike="noStrike" dirty="0">
                          <a:effectLst/>
                          <a:latin typeface="Arial" panose="020B0604020202020204" pitchFamily="34" charset="0"/>
                        </a:rPr>
                        <a:t> : Conseiller le client et/ou l'exploitant du système</a:t>
                      </a:r>
                    </a:p>
                  </a:txBody>
                  <a:tcPr marL="3600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hMerge="1">
                  <a:txBody>
                    <a:bodyPr/>
                    <a:lstStyle/>
                    <a:p>
                      <a:endParaRPr lang="fr-FR"/>
                    </a:p>
                  </a:txBody>
                  <a:tcPr/>
                </a:tc>
                <a:tc hMerge="1">
                  <a:txBody>
                    <a:bodyPr/>
                    <a:lstStyle/>
                    <a:p>
                      <a:endParaRPr lang="fr-FR"/>
                    </a:p>
                  </a:txBody>
                  <a:tcPr/>
                </a:tc>
                <a:tc gridSpan="6">
                  <a:txBody>
                    <a:bodyPr/>
                    <a:lstStyle/>
                    <a:p>
                      <a:pPr algn="ctr" fontAlgn="ctr"/>
                      <a:r>
                        <a:rPr lang="fr-FR" sz="700" b="1" i="0" u="none" strike="noStrike" dirty="0">
                          <a:effectLst/>
                          <a:latin typeface="Arial" panose="020B0604020202020204" pitchFamily="34" charset="0"/>
                        </a:rPr>
                        <a:t>20%</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ctr"/>
                      <a:endParaRPr lang="fr-FR" sz="1300" b="1" i="0" u="none" strike="noStrike">
                        <a:solidFill>
                          <a:srgbClr val="FF0000"/>
                        </a:solidFill>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2925741108"/>
                  </a:ext>
                </a:extLst>
              </a:tr>
              <a:tr h="206553">
                <a:tc gridSpan="2">
                  <a:txBody>
                    <a:bodyPr/>
                    <a:lstStyle/>
                    <a:p>
                      <a:pPr algn="l" fontAlgn="ctr"/>
                      <a:r>
                        <a:rPr lang="fr-FR" sz="700" b="0" i="0" u="none" strike="noStrike" dirty="0">
                          <a:effectLst/>
                          <a:latin typeface="Arial" panose="020B0604020202020204" pitchFamily="34" charset="0"/>
                        </a:rPr>
                        <a:t>Écouter et questionner  le client  et/ou l’exploitant  sur ses besoins</a:t>
                      </a:r>
                    </a:p>
                  </a:txBody>
                  <a:tcPr marL="3600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algn="l" fontAlgn="ctr"/>
                      <a:r>
                        <a:rPr lang="fr-FR" sz="700" b="0" i="0" u="none" strike="noStrike" dirty="0">
                          <a:effectLst/>
                          <a:latin typeface="Arial" panose="020B0604020202020204" pitchFamily="34" charset="0"/>
                        </a:rPr>
                        <a:t>Les besoins du client et/ou de l’exploitant sont identifiés et interprétés</a:t>
                      </a:r>
                    </a:p>
                  </a:txBody>
                  <a:tcPr marL="3600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1" i="0" u="none" strike="noStrike" dirty="0">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400" b="1" i="0" u="none" strike="noStrike" dirty="0">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1" i="0" u="none" strike="noStrike" dirty="0">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0" i="0" u="none" strike="noStrike">
                          <a:solidFill>
                            <a:srgbClr val="0000FF"/>
                          </a:solidFill>
                          <a:effectLst/>
                          <a:latin typeface="Arial" panose="020B0604020202020204" pitchFamily="34" charset="0"/>
                        </a:rPr>
                        <a:t>50%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l" fontAlgn="ctr"/>
                      <a:r>
                        <a:rPr lang="fr-FR" sz="1300" b="1" i="0" u="none" strike="noStrike">
                          <a:solidFill>
                            <a:srgbClr val="FF0000"/>
                          </a:solidFill>
                          <a:effectLst/>
                          <a:latin typeface="Arial" panose="020B0604020202020204" pitchFamily="34" charset="0"/>
                        </a:rPr>
                        <a:t>◄</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2334302424"/>
                  </a:ext>
                </a:extLst>
              </a:tr>
              <a:tr h="206553">
                <a:tc gridSpan="2">
                  <a:txBody>
                    <a:bodyPr/>
                    <a:lstStyle/>
                    <a:p>
                      <a:pPr algn="l" fontAlgn="ctr"/>
                      <a:r>
                        <a:rPr lang="fr-FR" sz="700" b="0" i="0" u="none" strike="noStrike">
                          <a:effectLst/>
                          <a:latin typeface="Arial" panose="020B0604020202020204" pitchFamily="34" charset="0"/>
                        </a:rPr>
                        <a:t>Proposer une solution technique  au client  et/ou à l’exploitant  </a:t>
                      </a:r>
                    </a:p>
                  </a:txBody>
                  <a:tcPr marL="3600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algn="l" fontAlgn="ctr"/>
                      <a:r>
                        <a:rPr lang="fr-FR" sz="700" b="0" i="0" u="none" strike="noStrike" dirty="0">
                          <a:effectLst/>
                          <a:latin typeface="Arial" panose="020B0604020202020204" pitchFamily="34" charset="0"/>
                        </a:rPr>
                        <a:t>La solution technique proposée est correcte</a:t>
                      </a:r>
                    </a:p>
                  </a:txBody>
                  <a:tcPr marL="3600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400" b="1" i="0" u="none" strike="noStrike" dirty="0">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400" b="1" i="0" u="none" strike="noStrike" dirty="0">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400" b="1" i="0" u="none" strike="noStrike" dirty="0">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400" b="0" i="0" u="none" strike="noStrike" dirty="0">
                          <a:solidFill>
                            <a:srgbClr val="0000FF"/>
                          </a:solidFill>
                          <a:effectLst/>
                          <a:latin typeface="Arial" panose="020B0604020202020204" pitchFamily="34" charset="0"/>
                        </a:rPr>
                        <a:t>50%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l" fontAlgn="ctr"/>
                      <a:r>
                        <a:rPr lang="fr-FR" sz="1300" b="1" i="0" u="none" strike="noStrike" dirty="0">
                          <a:solidFill>
                            <a:srgbClr val="FF0000"/>
                          </a:solidFill>
                          <a:effectLst/>
                          <a:latin typeface="Arial" panose="020B0604020202020204" pitchFamily="34" charset="0"/>
                        </a:rPr>
                        <a:t>◄</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 xmlns:a16="http://schemas.microsoft.com/office/drawing/2014/main" val="1286578875"/>
                  </a:ext>
                </a:extLst>
              </a:tr>
            </a:tbl>
          </a:graphicData>
        </a:graphic>
      </p:graphicFrame>
      <p:sp>
        <p:nvSpPr>
          <p:cNvPr id="11" name="Rectangle 10"/>
          <p:cNvSpPr/>
          <p:nvPr/>
        </p:nvSpPr>
        <p:spPr>
          <a:xfrm>
            <a:off x="5752591" y="2978129"/>
            <a:ext cx="499811" cy="461665"/>
          </a:xfrm>
          <a:prstGeom prst="rect">
            <a:avLst/>
          </a:prstGeom>
        </p:spPr>
        <p:txBody>
          <a:bodyPr wrap="square">
            <a:spAutoFit/>
          </a:bodyPr>
          <a:lstStyle/>
          <a:p>
            <a:pPr algn="ctr"/>
            <a:r>
              <a:rPr lang="fr-FR" altLang="fr-FR" sz="2400" b="1" dirty="0" smtClean="0">
                <a:solidFill>
                  <a:srgbClr val="002060"/>
                </a:solidFill>
                <a:latin typeface="Arial" panose="020B0604020202020204" pitchFamily="34" charset="0"/>
                <a:ea typeface="Times New Roman" panose="02020603050405020304" pitchFamily="18" charset="0"/>
                <a:cs typeface="Arial" panose="020B0604020202020204" pitchFamily="34" charset="0"/>
              </a:rPr>
              <a:t>+ </a:t>
            </a:r>
            <a:endParaRPr lang="fr-FR" sz="2400" dirty="0">
              <a:solidFill>
                <a:srgbClr val="002060"/>
              </a:solidFill>
            </a:endParaRPr>
          </a:p>
        </p:txBody>
      </p:sp>
      <p:sp>
        <p:nvSpPr>
          <p:cNvPr id="12" name="Rectangle 11"/>
          <p:cNvSpPr/>
          <p:nvPr/>
        </p:nvSpPr>
        <p:spPr>
          <a:xfrm>
            <a:off x="1846513" y="229539"/>
            <a:ext cx="7360921" cy="369332"/>
          </a:xfrm>
          <a:prstGeom prst="rect">
            <a:avLst/>
          </a:prstGeom>
          <a:solidFill>
            <a:srgbClr val="BDD7EE"/>
          </a:solidFill>
          <a:ln>
            <a:solidFill>
              <a:srgbClr val="002060"/>
            </a:solidFill>
          </a:ln>
          <a:scene3d>
            <a:camera prst="orthographicFront"/>
            <a:lightRig rig="threePt" dir="t"/>
          </a:scene3d>
          <a:sp3d>
            <a:bevelT/>
          </a:sp3d>
        </p:spPr>
        <p:txBody>
          <a:bodyPr wrap="square">
            <a:spAutoFit/>
          </a:bodyPr>
          <a:lstStyle/>
          <a:p>
            <a:pPr lvl="0"/>
            <a:r>
              <a:rPr lang="fr-FR" b="1" dirty="0">
                <a:effectLst>
                  <a:outerShdw blurRad="38100" dist="38100" dir="2700000" algn="tl">
                    <a:srgbClr val="000000">
                      <a:alpha val="43137"/>
                    </a:srgbClr>
                  </a:outerShdw>
                </a:effectLst>
              </a:rPr>
              <a:t>E32 : Travaux d’amélioration de l’efficacité énergétique et de dépannage</a:t>
            </a:r>
          </a:p>
        </p:txBody>
      </p:sp>
      <p:sp>
        <p:nvSpPr>
          <p:cNvPr id="6" name="Rectangle 5"/>
          <p:cNvSpPr/>
          <p:nvPr/>
        </p:nvSpPr>
        <p:spPr>
          <a:xfrm>
            <a:off x="4404072" y="1978842"/>
            <a:ext cx="2986651" cy="338554"/>
          </a:xfrm>
          <a:prstGeom prst="rect">
            <a:avLst/>
          </a:prstGeom>
          <a:solidFill>
            <a:schemeClr val="accent1"/>
          </a:solidFill>
        </p:spPr>
        <p:txBody>
          <a:bodyPr wrap="none">
            <a:spAutoFit/>
          </a:bodyPr>
          <a:lstStyle/>
          <a:p>
            <a:r>
              <a:rPr lang="fr-FR" sz="1600" b="1" dirty="0">
                <a:latin typeface="Arial" panose="020B0604020202020204" pitchFamily="34" charset="0"/>
              </a:rPr>
              <a:t>ÉVALUATION ÉPREUVE </a:t>
            </a:r>
            <a:r>
              <a:rPr lang="fr-FR" sz="1600" b="1" dirty="0">
                <a:solidFill>
                  <a:srgbClr val="FF0000"/>
                </a:solidFill>
                <a:latin typeface="Arial" panose="020B0604020202020204" pitchFamily="34" charset="0"/>
              </a:rPr>
              <a:t>E32</a:t>
            </a:r>
            <a:r>
              <a:rPr lang="fr-FR" sz="1600" dirty="0"/>
              <a:t> </a:t>
            </a:r>
          </a:p>
        </p:txBody>
      </p:sp>
      <p:graphicFrame>
        <p:nvGraphicFramePr>
          <p:cNvPr id="10" name="Tableau 9"/>
          <p:cNvGraphicFramePr>
            <a:graphicFrameLocks noGrp="1"/>
          </p:cNvGraphicFramePr>
          <p:nvPr>
            <p:extLst>
              <p:ext uri="{D42A27DB-BD31-4B8C-83A1-F6EECF244321}">
                <p14:modId xmlns:p14="http://schemas.microsoft.com/office/powerpoint/2010/main" val="619559833"/>
              </p:ext>
            </p:extLst>
          </p:nvPr>
        </p:nvGraphicFramePr>
        <p:xfrm>
          <a:off x="2419755" y="5714263"/>
          <a:ext cx="3730842" cy="931038"/>
        </p:xfrm>
        <a:graphic>
          <a:graphicData uri="http://schemas.openxmlformats.org/drawingml/2006/table">
            <a:tbl>
              <a:tblPr/>
              <a:tblGrid>
                <a:gridCol w="2653490">
                  <a:extLst>
                    <a:ext uri="{9D8B030D-6E8A-4147-A177-3AD203B41FA5}">
                      <a16:colId xmlns="" xmlns:a16="http://schemas.microsoft.com/office/drawing/2014/main" val="2863273860"/>
                    </a:ext>
                  </a:extLst>
                </a:gridCol>
                <a:gridCol w="67196">
                  <a:extLst>
                    <a:ext uri="{9D8B030D-6E8A-4147-A177-3AD203B41FA5}">
                      <a16:colId xmlns="" xmlns:a16="http://schemas.microsoft.com/office/drawing/2014/main" val="3810093072"/>
                    </a:ext>
                  </a:extLst>
                </a:gridCol>
                <a:gridCol w="505078">
                  <a:extLst>
                    <a:ext uri="{9D8B030D-6E8A-4147-A177-3AD203B41FA5}">
                      <a16:colId xmlns="" xmlns:a16="http://schemas.microsoft.com/office/drawing/2014/main" val="1760618194"/>
                    </a:ext>
                  </a:extLst>
                </a:gridCol>
                <a:gridCol w="505078">
                  <a:extLst>
                    <a:ext uri="{9D8B030D-6E8A-4147-A177-3AD203B41FA5}">
                      <a16:colId xmlns="" xmlns:a16="http://schemas.microsoft.com/office/drawing/2014/main" val="1680846628"/>
                    </a:ext>
                  </a:extLst>
                </a:gridCol>
              </a:tblGrid>
              <a:tr h="129232">
                <a:tc>
                  <a:txBody>
                    <a:bodyPr/>
                    <a:lstStyle/>
                    <a:p>
                      <a:pPr algn="l" fontAlgn="ctr"/>
                      <a:r>
                        <a:rPr lang="fr-FR" sz="800" b="0" i="0" u="none" strike="noStrike" dirty="0">
                          <a:solidFill>
                            <a:srgbClr val="000000"/>
                          </a:solidFill>
                          <a:effectLst/>
                          <a:latin typeface="Arial" panose="020B0604020202020204" pitchFamily="34" charset="0"/>
                        </a:rPr>
                        <a:t>Note "brute" obtenue par calcul automatique </a:t>
                      </a:r>
                      <a:r>
                        <a:rPr lang="fr-FR" sz="1000" b="0" i="0" u="none" strike="noStrike" dirty="0">
                          <a:solidFill>
                            <a:srgbClr val="000000"/>
                          </a:solidFill>
                          <a:effectLst/>
                          <a:latin typeface="Arial" panose="020B0604020202020204" pitchFamily="34" charset="0"/>
                        </a:rPr>
                        <a:t>- </a:t>
                      </a:r>
                      <a:r>
                        <a:rPr lang="fr-FR" sz="1000" b="1" i="0" u="none" strike="noStrike" dirty="0">
                          <a:solidFill>
                            <a:srgbClr val="002060"/>
                          </a:solidFill>
                          <a:effectLst/>
                          <a:latin typeface="Arial" panose="020B0604020202020204" pitchFamily="34" charset="0"/>
                        </a:rPr>
                        <a:t>E32.a</a:t>
                      </a:r>
                      <a:r>
                        <a:rPr lang="fr-FR" sz="1000" b="0" i="0" u="none" strike="noStrike" dirty="0">
                          <a:solidFill>
                            <a:srgbClr val="000000"/>
                          </a:solidFill>
                          <a:effectLst/>
                          <a:latin typeface="Arial" panose="020B0604020202020204" pitchFamily="34" charset="0"/>
                        </a:rPr>
                        <a:t> </a:t>
                      </a:r>
                      <a:r>
                        <a:rPr lang="fr-FR" sz="800" b="0" i="0" u="none" strike="noStrike" dirty="0">
                          <a:solidFill>
                            <a:srgbClr val="000000"/>
                          </a:solidFill>
                          <a:effectLst/>
                          <a:latin typeface="Arial" panose="020B0604020202020204" pitchFamily="34" charset="0"/>
                        </a:rPr>
                        <a:t>:</a:t>
                      </a:r>
                    </a:p>
                  </a:txBody>
                  <a:tcPr marL="7118" marR="7118" marT="7118" marB="0" anchor="ctr">
                    <a:lnL>
                      <a:noFill/>
                    </a:lnL>
                    <a:lnR>
                      <a:noFill/>
                    </a:lnR>
                    <a:lnT>
                      <a:noFill/>
                    </a:lnT>
                    <a:lnB>
                      <a:noFill/>
                    </a:lnB>
                  </a:tcPr>
                </a:tc>
                <a:tc>
                  <a:txBody>
                    <a:bodyPr/>
                    <a:lstStyle/>
                    <a:p>
                      <a:pPr algn="l" fontAlgn="ctr"/>
                      <a:endParaRPr lang="fr-FR" sz="800" b="0" i="0" u="none" strike="noStrike" dirty="0">
                        <a:solidFill>
                          <a:srgbClr val="000000"/>
                        </a:solidFill>
                        <a:effectLst/>
                        <a:latin typeface="Arial" panose="020B0604020202020204" pitchFamily="34" charset="0"/>
                      </a:endParaRPr>
                    </a:p>
                  </a:txBody>
                  <a:tcPr marL="7118" marR="7118" marT="7118" marB="0" anchor="ctr">
                    <a:lnL>
                      <a:noFill/>
                    </a:lnL>
                    <a:lnR>
                      <a:noFill/>
                    </a:lnR>
                    <a:lnT>
                      <a:noFill/>
                    </a:lnT>
                    <a:lnB>
                      <a:noFill/>
                    </a:lnB>
                  </a:tcPr>
                </a:tc>
                <a:tc>
                  <a:txBody>
                    <a:bodyPr/>
                    <a:lstStyle/>
                    <a:p>
                      <a:pPr algn="ctr" fontAlgn="ctr"/>
                      <a:r>
                        <a:rPr lang="fr-FR" sz="1000" b="1" i="0" u="none" strike="noStrike" dirty="0">
                          <a:solidFill>
                            <a:srgbClr val="000000"/>
                          </a:solidFill>
                          <a:effectLst/>
                          <a:latin typeface="Arial" panose="020B0604020202020204" pitchFamily="34" charset="0"/>
                        </a:rPr>
                        <a:t>!</a:t>
                      </a:r>
                    </a:p>
                  </a:txBody>
                  <a:tcPr marL="7118" marR="7118" marT="7118" marB="0" anchor="ctr">
                    <a:lnL>
                      <a:noFill/>
                    </a:lnL>
                    <a:lnR>
                      <a:noFill/>
                    </a:lnR>
                    <a:lnT>
                      <a:noFill/>
                    </a:lnT>
                    <a:lnB>
                      <a:noFill/>
                    </a:lnB>
                    <a:solidFill>
                      <a:srgbClr val="B8CCE4"/>
                    </a:solidFill>
                  </a:tcPr>
                </a:tc>
                <a:tc>
                  <a:txBody>
                    <a:bodyPr/>
                    <a:lstStyle/>
                    <a:p>
                      <a:pPr algn="ctr" fontAlgn="ctr"/>
                      <a:r>
                        <a:rPr lang="fr-FR" sz="1000" b="1" i="0" u="none" strike="noStrike" dirty="0">
                          <a:solidFill>
                            <a:srgbClr val="000000"/>
                          </a:solidFill>
                          <a:effectLst/>
                          <a:latin typeface="Arial" panose="020B0604020202020204" pitchFamily="34" charset="0"/>
                        </a:rPr>
                        <a:t>/ 20</a:t>
                      </a:r>
                    </a:p>
                  </a:txBody>
                  <a:tcPr marL="7118" marR="7118" marT="7118" marB="0" anchor="ctr">
                    <a:lnL>
                      <a:noFill/>
                    </a:lnL>
                    <a:lnR>
                      <a:noFill/>
                    </a:lnR>
                    <a:lnT>
                      <a:noFill/>
                    </a:lnT>
                    <a:lnB>
                      <a:noFill/>
                    </a:lnB>
                    <a:solidFill>
                      <a:srgbClr val="B8CCE4"/>
                    </a:solidFill>
                  </a:tcPr>
                </a:tc>
                <a:extLst>
                  <a:ext uri="{0D108BD9-81ED-4DB2-BD59-A6C34878D82A}">
                    <a16:rowId xmlns="" xmlns:a16="http://schemas.microsoft.com/office/drawing/2014/main" val="4142965699"/>
                  </a:ext>
                </a:extLst>
              </a:tr>
              <a:tr h="129232">
                <a:tc>
                  <a:txBody>
                    <a:bodyPr/>
                    <a:lstStyle/>
                    <a:p>
                      <a:pPr algn="l" fontAlgn="ctr"/>
                      <a:r>
                        <a:rPr lang="fr-FR" sz="800" b="0" i="0" u="none" strike="noStrike" dirty="0">
                          <a:solidFill>
                            <a:srgbClr val="000000"/>
                          </a:solidFill>
                          <a:effectLst/>
                          <a:latin typeface="Arial" panose="020B0604020202020204" pitchFamily="34" charset="0"/>
                        </a:rPr>
                        <a:t>Note "brute" obtenue par calcul automatique - </a:t>
                      </a:r>
                      <a:r>
                        <a:rPr lang="fr-FR" sz="1000" b="1" i="0" u="none" strike="noStrike" dirty="0">
                          <a:solidFill>
                            <a:srgbClr val="002060"/>
                          </a:solidFill>
                          <a:effectLst/>
                          <a:latin typeface="Arial" panose="020B0604020202020204" pitchFamily="34" charset="0"/>
                        </a:rPr>
                        <a:t>E32.b</a:t>
                      </a:r>
                      <a:r>
                        <a:rPr lang="fr-FR" sz="800" b="0" i="0" u="none" strike="noStrike" dirty="0">
                          <a:solidFill>
                            <a:srgbClr val="000000"/>
                          </a:solidFill>
                          <a:effectLst/>
                          <a:latin typeface="Arial" panose="020B0604020202020204" pitchFamily="34" charset="0"/>
                        </a:rPr>
                        <a:t> :</a:t>
                      </a:r>
                    </a:p>
                  </a:txBody>
                  <a:tcPr marL="7118" marR="7118" marT="7118" marB="0" anchor="ctr">
                    <a:lnL>
                      <a:noFill/>
                    </a:lnL>
                    <a:lnR>
                      <a:noFill/>
                    </a:lnR>
                    <a:lnT>
                      <a:noFill/>
                    </a:lnT>
                    <a:lnB>
                      <a:noFill/>
                    </a:lnB>
                  </a:tcPr>
                </a:tc>
                <a:tc>
                  <a:txBody>
                    <a:bodyPr/>
                    <a:lstStyle/>
                    <a:p>
                      <a:pPr algn="l" fontAlgn="ctr"/>
                      <a:endParaRPr lang="fr-FR" sz="800" b="0" i="0" u="none" strike="noStrike" dirty="0">
                        <a:solidFill>
                          <a:srgbClr val="000000"/>
                        </a:solidFill>
                        <a:effectLst/>
                        <a:latin typeface="Arial" panose="020B0604020202020204" pitchFamily="34" charset="0"/>
                      </a:endParaRPr>
                    </a:p>
                  </a:txBody>
                  <a:tcPr marL="7118" marR="7118" marT="7118" marB="0" anchor="ctr">
                    <a:lnL>
                      <a:noFill/>
                    </a:lnL>
                    <a:lnR>
                      <a:noFill/>
                    </a:lnR>
                    <a:lnT>
                      <a:noFill/>
                    </a:lnT>
                    <a:lnB>
                      <a:noFill/>
                    </a:lnB>
                  </a:tcPr>
                </a:tc>
                <a:tc>
                  <a:txBody>
                    <a:bodyPr/>
                    <a:lstStyle/>
                    <a:p>
                      <a:pPr algn="ctr" fontAlgn="ctr"/>
                      <a:r>
                        <a:rPr lang="fr-FR" sz="1000" b="1" i="0" u="none" strike="noStrike" dirty="0">
                          <a:solidFill>
                            <a:srgbClr val="000000"/>
                          </a:solidFill>
                          <a:effectLst/>
                          <a:latin typeface="Arial" panose="020B0604020202020204" pitchFamily="34" charset="0"/>
                        </a:rPr>
                        <a:t>!</a:t>
                      </a:r>
                    </a:p>
                  </a:txBody>
                  <a:tcPr marL="7118" marR="7118" marT="7118" marB="0" anchor="ctr">
                    <a:lnL>
                      <a:noFill/>
                    </a:lnL>
                    <a:lnR>
                      <a:noFill/>
                    </a:lnR>
                    <a:lnT>
                      <a:noFill/>
                    </a:lnT>
                    <a:lnB>
                      <a:noFill/>
                    </a:lnB>
                    <a:solidFill>
                      <a:srgbClr val="B8CCE4"/>
                    </a:solidFill>
                  </a:tcPr>
                </a:tc>
                <a:tc>
                  <a:txBody>
                    <a:bodyPr/>
                    <a:lstStyle/>
                    <a:p>
                      <a:pPr algn="ctr" fontAlgn="ctr"/>
                      <a:r>
                        <a:rPr lang="fr-FR" sz="1000" b="1" i="0" u="none" strike="noStrike" dirty="0">
                          <a:solidFill>
                            <a:srgbClr val="000000"/>
                          </a:solidFill>
                          <a:effectLst/>
                          <a:latin typeface="Arial" panose="020B0604020202020204" pitchFamily="34" charset="0"/>
                        </a:rPr>
                        <a:t>/ 20</a:t>
                      </a:r>
                    </a:p>
                  </a:txBody>
                  <a:tcPr marL="7118" marR="7118" marT="7118" marB="0" anchor="ctr">
                    <a:lnL>
                      <a:noFill/>
                    </a:lnL>
                    <a:lnR>
                      <a:noFill/>
                    </a:lnR>
                    <a:lnT>
                      <a:noFill/>
                    </a:lnT>
                    <a:lnB>
                      <a:noFill/>
                    </a:lnB>
                    <a:solidFill>
                      <a:srgbClr val="B8CCE4"/>
                    </a:solidFill>
                  </a:tcPr>
                </a:tc>
                <a:extLst>
                  <a:ext uri="{0D108BD9-81ED-4DB2-BD59-A6C34878D82A}">
                    <a16:rowId xmlns="" xmlns:a16="http://schemas.microsoft.com/office/drawing/2014/main" val="2399517544"/>
                  </a:ext>
                </a:extLst>
              </a:tr>
              <a:tr h="129232">
                <a:tc>
                  <a:txBody>
                    <a:bodyPr/>
                    <a:lstStyle/>
                    <a:p>
                      <a:pPr algn="l" fontAlgn="ctr"/>
                      <a:r>
                        <a:rPr lang="fr-FR" sz="800" b="0" i="0" u="none" strike="noStrike" dirty="0">
                          <a:solidFill>
                            <a:srgbClr val="000000"/>
                          </a:solidFill>
                          <a:effectLst/>
                          <a:latin typeface="Arial" panose="020B0604020202020204" pitchFamily="34" charset="0"/>
                        </a:rPr>
                        <a:t>Note "brute" obtenue par </a:t>
                      </a:r>
                      <a:r>
                        <a:rPr lang="fr-FR" sz="800" b="1" i="0" u="none" strike="noStrike" dirty="0">
                          <a:solidFill>
                            <a:srgbClr val="000000"/>
                          </a:solidFill>
                          <a:effectLst/>
                          <a:latin typeface="Arial" panose="020B0604020202020204" pitchFamily="34" charset="0"/>
                        </a:rPr>
                        <a:t>calcul automatique </a:t>
                      </a:r>
                      <a:r>
                        <a:rPr lang="fr-FR" sz="800" b="0" i="0" u="none" strike="noStrike" dirty="0">
                          <a:solidFill>
                            <a:srgbClr val="000000"/>
                          </a:solidFill>
                          <a:effectLst/>
                          <a:latin typeface="Arial" panose="020B0604020202020204" pitchFamily="34" charset="0"/>
                        </a:rPr>
                        <a:t>- </a:t>
                      </a:r>
                      <a:r>
                        <a:rPr lang="fr-FR" sz="1000" b="1" i="0" u="none" strike="noStrike" dirty="0">
                          <a:solidFill>
                            <a:srgbClr val="000000"/>
                          </a:solidFill>
                          <a:effectLst/>
                          <a:latin typeface="Arial" panose="020B0604020202020204" pitchFamily="34" charset="0"/>
                        </a:rPr>
                        <a:t>E32</a:t>
                      </a:r>
                      <a:r>
                        <a:rPr lang="fr-FR" sz="800" b="0" i="0" u="none" strike="noStrike" dirty="0">
                          <a:solidFill>
                            <a:srgbClr val="000000"/>
                          </a:solidFill>
                          <a:effectLst/>
                          <a:latin typeface="Arial" panose="020B0604020202020204" pitchFamily="34" charset="0"/>
                        </a:rPr>
                        <a:t> :</a:t>
                      </a:r>
                    </a:p>
                  </a:txBody>
                  <a:tcPr marL="7118" marR="7118" marT="7118" marB="0" anchor="ctr">
                    <a:lnL>
                      <a:noFill/>
                    </a:lnL>
                    <a:lnR>
                      <a:noFill/>
                    </a:lnR>
                    <a:lnT>
                      <a:noFill/>
                    </a:lnT>
                    <a:lnB>
                      <a:noFill/>
                    </a:lnB>
                  </a:tcPr>
                </a:tc>
                <a:tc>
                  <a:txBody>
                    <a:bodyPr/>
                    <a:lstStyle/>
                    <a:p>
                      <a:pPr algn="l" fontAlgn="ctr"/>
                      <a:endParaRPr lang="fr-FR" sz="800" b="0" i="0" u="none" strike="noStrike">
                        <a:effectLst/>
                        <a:latin typeface="Arial" panose="020B0604020202020204" pitchFamily="34" charset="0"/>
                      </a:endParaRPr>
                    </a:p>
                  </a:txBody>
                  <a:tcPr marL="7118" marR="7118" marT="7118" marB="0" anchor="ctr">
                    <a:lnL>
                      <a:noFill/>
                    </a:lnL>
                    <a:lnR>
                      <a:noFill/>
                    </a:lnR>
                    <a:lnT>
                      <a:noFill/>
                    </a:lnT>
                    <a:lnB>
                      <a:noFill/>
                    </a:lnB>
                  </a:tcPr>
                </a:tc>
                <a:tc>
                  <a:txBody>
                    <a:bodyPr/>
                    <a:lstStyle/>
                    <a:p>
                      <a:pPr algn="ctr" fontAlgn="ctr"/>
                      <a:r>
                        <a:rPr lang="fr-FR" sz="1000" b="0" i="1" u="none" strike="noStrike" dirty="0">
                          <a:effectLst/>
                          <a:latin typeface="Arial" panose="020B0604020202020204" pitchFamily="34" charset="0"/>
                        </a:rPr>
                        <a:t>0,00</a:t>
                      </a:r>
                    </a:p>
                  </a:txBody>
                  <a:tcPr marL="7118" marR="7118" marT="7118" marB="0" anchor="ctr">
                    <a:lnL>
                      <a:noFill/>
                    </a:lnL>
                    <a:lnR>
                      <a:noFill/>
                    </a:lnR>
                    <a:lnT>
                      <a:noFill/>
                    </a:lnT>
                    <a:lnB w="190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fr-FR" sz="1000" b="0" i="1" u="none" strike="noStrike" dirty="0">
                          <a:effectLst/>
                          <a:latin typeface="Arial" panose="020B0604020202020204" pitchFamily="34" charset="0"/>
                        </a:rPr>
                        <a:t>/20</a:t>
                      </a:r>
                    </a:p>
                  </a:txBody>
                  <a:tcPr marL="7118" marR="7118" marT="7118" marB="0" anchor="ctr">
                    <a:lnL>
                      <a:noFill/>
                    </a:lnL>
                    <a:lnR>
                      <a:noFill/>
                    </a:lnR>
                    <a:lnT>
                      <a:noFill/>
                    </a:lnT>
                    <a:lnB w="19050" cap="flat" cmpd="sng" algn="ctr">
                      <a:solidFill>
                        <a:srgbClr val="000000"/>
                      </a:solidFill>
                      <a:prstDash val="solid"/>
                      <a:round/>
                      <a:headEnd type="none" w="med" len="med"/>
                      <a:tailEnd type="none" w="med" len="med"/>
                    </a:lnB>
                    <a:solidFill>
                      <a:srgbClr val="D9D9D9"/>
                    </a:solidFill>
                  </a:tcPr>
                </a:tc>
                <a:extLst>
                  <a:ext uri="{0D108BD9-81ED-4DB2-BD59-A6C34878D82A}">
                    <a16:rowId xmlns="" xmlns:a16="http://schemas.microsoft.com/office/drawing/2014/main" val="2361004064"/>
                  </a:ext>
                </a:extLst>
              </a:tr>
              <a:tr h="171046">
                <a:tc>
                  <a:txBody>
                    <a:bodyPr/>
                    <a:lstStyle/>
                    <a:p>
                      <a:pPr algn="r" fontAlgn="ctr"/>
                      <a:r>
                        <a:rPr lang="fr-FR" sz="800" b="1" i="0" u="none" strike="noStrike" dirty="0">
                          <a:solidFill>
                            <a:srgbClr val="000000"/>
                          </a:solidFill>
                          <a:effectLst/>
                          <a:latin typeface="Arial" panose="020B0604020202020204" pitchFamily="34" charset="0"/>
                        </a:rPr>
                        <a:t>Note proposée par le jury pour l'épreuve </a:t>
                      </a:r>
                      <a:r>
                        <a:rPr lang="fr-FR" sz="1000" b="1" i="0" u="none" strike="noStrike" dirty="0" smtClean="0">
                          <a:solidFill>
                            <a:srgbClr val="FF0000"/>
                          </a:solidFill>
                          <a:effectLst/>
                          <a:latin typeface="Arial" panose="020B0604020202020204" pitchFamily="34" charset="0"/>
                        </a:rPr>
                        <a:t>E32</a:t>
                      </a:r>
                      <a:r>
                        <a:rPr lang="fr-FR" sz="800" b="1" i="0" u="none" strike="noStrike" dirty="0" smtClean="0">
                          <a:solidFill>
                            <a:srgbClr val="000000"/>
                          </a:solidFill>
                          <a:effectLst/>
                          <a:latin typeface="Arial" panose="020B0604020202020204" pitchFamily="34" charset="0"/>
                        </a:rPr>
                        <a:t> :</a:t>
                      </a:r>
                      <a:endParaRPr lang="fr-FR" sz="800" b="1" i="0" u="none" strike="noStrike" dirty="0">
                        <a:solidFill>
                          <a:srgbClr val="000000"/>
                        </a:solidFill>
                        <a:effectLst/>
                        <a:latin typeface="Arial" panose="020B0604020202020204" pitchFamily="34" charset="0"/>
                      </a:endParaRPr>
                    </a:p>
                  </a:txBody>
                  <a:tcPr marL="7118" marR="7118" marT="7118" marB="0" anchor="ctr">
                    <a:lnL>
                      <a:noFill/>
                    </a:lnL>
                    <a:lnR>
                      <a:noFill/>
                    </a:lnR>
                    <a:lnT>
                      <a:noFill/>
                    </a:lnT>
                    <a:lnB>
                      <a:noFill/>
                    </a:lnB>
                    <a:solidFill>
                      <a:schemeClr val="accent1"/>
                    </a:solidFill>
                  </a:tcPr>
                </a:tc>
                <a:tc>
                  <a:txBody>
                    <a:bodyPr/>
                    <a:lstStyle/>
                    <a:p>
                      <a:pPr algn="l" fontAlgn="ctr"/>
                      <a:endParaRPr lang="fr-FR" sz="800" b="1" i="0" u="none" strike="noStrike" dirty="0">
                        <a:solidFill>
                          <a:srgbClr val="000000"/>
                        </a:solidFill>
                        <a:effectLst/>
                        <a:latin typeface="Arial" panose="020B0604020202020204" pitchFamily="34" charset="0"/>
                      </a:endParaRPr>
                    </a:p>
                  </a:txBody>
                  <a:tcPr marL="7118" marR="7118" marT="7118" marB="0" anchor="ctr">
                    <a:lnL>
                      <a:noFill/>
                    </a:lnL>
                    <a:lnR w="19050" cap="flat" cmpd="sng" algn="ctr">
                      <a:solidFill>
                        <a:srgbClr val="000000"/>
                      </a:solidFill>
                      <a:prstDash val="solid"/>
                      <a:round/>
                      <a:headEnd type="none" w="med" len="med"/>
                      <a:tailEnd type="none" w="med" len="med"/>
                    </a:lnR>
                    <a:lnT>
                      <a:noFill/>
                    </a:lnT>
                    <a:lnB>
                      <a:noFill/>
                    </a:lnB>
                  </a:tcPr>
                </a:tc>
                <a:tc rowSpan="2">
                  <a:txBody>
                    <a:bodyPr/>
                    <a:lstStyle/>
                    <a:p>
                      <a:pPr algn="ctr" fontAlgn="ctr"/>
                      <a:endParaRPr lang="fr-FR" sz="1000" b="1" i="0" u="none" strike="noStrike" dirty="0">
                        <a:solidFill>
                          <a:srgbClr val="FF0000"/>
                        </a:solidFill>
                        <a:effectLst/>
                        <a:latin typeface="Arial" panose="020B0604020202020204" pitchFamily="34" charset="0"/>
                      </a:endParaRPr>
                    </a:p>
                  </a:txBody>
                  <a:tcPr marL="7118" marR="7118" marT="7118" marB="0" anchor="ctr">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000" b="1" i="0" u="none" strike="noStrike" dirty="0">
                          <a:solidFill>
                            <a:srgbClr val="FF0000"/>
                          </a:solidFill>
                          <a:effectLst/>
                          <a:latin typeface="Arial" panose="020B0604020202020204" pitchFamily="34" charset="0"/>
                        </a:rPr>
                        <a:t>/ 20</a:t>
                      </a:r>
                    </a:p>
                  </a:txBody>
                  <a:tcPr marL="7118" marR="7118" marT="7118" marB="0" anchor="ctr">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5D9F1"/>
                    </a:solidFill>
                  </a:tcPr>
                </a:tc>
                <a:extLst>
                  <a:ext uri="{0D108BD9-81ED-4DB2-BD59-A6C34878D82A}">
                    <a16:rowId xmlns="" xmlns:a16="http://schemas.microsoft.com/office/drawing/2014/main" val="177814128"/>
                  </a:ext>
                </a:extLst>
              </a:tr>
              <a:tr h="228004">
                <a:tc>
                  <a:txBody>
                    <a:bodyPr/>
                    <a:lstStyle/>
                    <a:p>
                      <a:pPr algn="l" fontAlgn="t"/>
                      <a:endParaRPr lang="fr-FR" sz="800" b="0" i="0" u="none" strike="noStrike" dirty="0">
                        <a:solidFill>
                          <a:srgbClr val="0000FF"/>
                        </a:solidFill>
                        <a:effectLst/>
                        <a:latin typeface="Arial" panose="020B0604020202020204" pitchFamily="34" charset="0"/>
                      </a:endParaRPr>
                    </a:p>
                  </a:txBody>
                  <a:tcPr marL="7118" marR="7118" marT="7118" marB="0">
                    <a:lnL>
                      <a:noFill/>
                    </a:lnL>
                    <a:lnR>
                      <a:noFill/>
                    </a:lnR>
                    <a:lnT>
                      <a:noFill/>
                    </a:lnT>
                    <a:lnB>
                      <a:noFill/>
                    </a:lnB>
                  </a:tcPr>
                </a:tc>
                <a:tc>
                  <a:txBody>
                    <a:bodyPr/>
                    <a:lstStyle/>
                    <a:p>
                      <a:endParaRPr lang="fr-FR" dirty="0"/>
                    </a:p>
                  </a:txBody>
                  <a:tcPr marL="7118" marR="7118" marT="7118" marB="0" anchor="ctr">
                    <a:lnL>
                      <a:noFill/>
                    </a:lnL>
                    <a:lnR w="19050" cap="flat" cmpd="sng" algn="ctr">
                      <a:solidFill>
                        <a:srgbClr val="000000"/>
                      </a:solidFill>
                      <a:prstDash val="solid"/>
                      <a:round/>
                      <a:headEnd type="none" w="med" len="med"/>
                      <a:tailEnd type="none" w="med" len="med"/>
                    </a:lnR>
                    <a:lnT>
                      <a:noFill/>
                    </a:lnT>
                    <a:lnB>
                      <a:noFill/>
                    </a:lnB>
                  </a:tcPr>
                </a:tc>
                <a:tc vMerge="1">
                  <a:txBody>
                    <a:bodyPr/>
                    <a:lstStyle/>
                    <a:p>
                      <a:endParaRPr lang="fr-FR"/>
                    </a:p>
                  </a:txBody>
                  <a:tcPr/>
                </a:tc>
                <a:tc vMerge="1">
                  <a:txBody>
                    <a:bodyPr/>
                    <a:lstStyle/>
                    <a:p>
                      <a:endParaRPr lang="fr-FR"/>
                    </a:p>
                  </a:txBody>
                  <a:tcPr/>
                </a:tc>
                <a:extLst>
                  <a:ext uri="{0D108BD9-81ED-4DB2-BD59-A6C34878D82A}">
                    <a16:rowId xmlns="" xmlns:a16="http://schemas.microsoft.com/office/drawing/2014/main" val="2088934171"/>
                  </a:ext>
                </a:extLst>
              </a:tr>
            </a:tbl>
          </a:graphicData>
        </a:graphic>
      </p:graphicFrame>
      <p:sp>
        <p:nvSpPr>
          <p:cNvPr id="14" name="Rectangle 13"/>
          <p:cNvSpPr/>
          <p:nvPr/>
        </p:nvSpPr>
        <p:spPr>
          <a:xfrm>
            <a:off x="337569" y="2132434"/>
            <a:ext cx="2699135" cy="253916"/>
          </a:xfrm>
          <a:prstGeom prst="rect">
            <a:avLst/>
          </a:prstGeom>
        </p:spPr>
        <p:txBody>
          <a:bodyPr wrap="square">
            <a:spAutoFit/>
          </a:bodyPr>
          <a:lstStyle/>
          <a:p>
            <a:pPr algn="ctr"/>
            <a:r>
              <a:rPr lang="fr-FR" sz="1050" dirty="0"/>
              <a:t>« Extrait de la grille </a:t>
            </a:r>
            <a:r>
              <a:rPr lang="fr-FR" sz="1050" dirty="0" smtClean="0"/>
              <a:t>nationale </a:t>
            </a:r>
            <a:r>
              <a:rPr lang="fr-FR" sz="1050" dirty="0"/>
              <a:t>épreuve </a:t>
            </a:r>
            <a:r>
              <a:rPr lang="fr-FR" sz="1050" dirty="0" smtClean="0"/>
              <a:t>E32</a:t>
            </a:r>
            <a:r>
              <a:rPr lang="fr-FR" sz="1050" dirty="0"/>
              <a:t> »</a:t>
            </a:r>
          </a:p>
        </p:txBody>
      </p:sp>
      <p:sp>
        <p:nvSpPr>
          <p:cNvPr id="16" name="Rectangle 15"/>
          <p:cNvSpPr/>
          <p:nvPr/>
        </p:nvSpPr>
        <p:spPr>
          <a:xfrm>
            <a:off x="447739" y="5576671"/>
            <a:ext cx="1475652" cy="830997"/>
          </a:xfrm>
          <a:prstGeom prst="rect">
            <a:avLst/>
          </a:prstGeom>
        </p:spPr>
        <p:txBody>
          <a:bodyPr wrap="square">
            <a:spAutoFit/>
          </a:bodyPr>
          <a:lstStyle/>
          <a:p>
            <a:r>
              <a:rPr lang="fr-FR" sz="1200" i="1" dirty="0" smtClean="0"/>
              <a:t>« L’ordre des situations n’a pas de chronologie imposée »</a:t>
            </a:r>
            <a:endParaRPr lang="fr-FR" sz="1200" i="1" dirty="0"/>
          </a:p>
        </p:txBody>
      </p:sp>
    </p:spTree>
    <p:extLst>
      <p:ext uri="{BB962C8B-B14F-4D97-AF65-F5344CB8AC3E}">
        <p14:creationId xmlns:p14="http://schemas.microsoft.com/office/powerpoint/2010/main" val="2102744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Forme automatique 2"/>
          <p:cNvSpPr>
            <a:spLocks noChangeArrowheads="1"/>
          </p:cNvSpPr>
          <p:nvPr/>
        </p:nvSpPr>
        <p:spPr bwMode="auto">
          <a:xfrm rot="5400000">
            <a:off x="3860057" y="-906254"/>
            <a:ext cx="4776687" cy="10172703"/>
          </a:xfrm>
          <a:prstGeom prst="roundRect">
            <a:avLst>
              <a:gd name="adj" fmla="val 13032"/>
            </a:avLst>
          </a:prstGeom>
          <a:solidFill>
            <a:schemeClr val="accent2"/>
          </a:solidFill>
          <a:ln w="19050">
            <a:noFill/>
          </a:ln>
          <a:scene3d>
            <a:camera prst="orthographicFront"/>
            <a:lightRig rig="threePt" dir="t"/>
          </a:scene3d>
          <a:sp3d>
            <a:bevelT/>
          </a:sp3d>
          <a:extLst/>
        </p:spPr>
        <p:txBody>
          <a:bodyPr rot="0" vert="horz" wrap="square" lIns="0" tIns="0" rIns="0" bIns="0" anchor="b" anchorCtr="0" upright="1">
            <a:noAutofit/>
          </a:bodyPr>
          <a:lstStyle/>
          <a:p>
            <a:pPr marL="71755" algn="ctr">
              <a:spcBef>
                <a:spcPts val="600"/>
              </a:spcBef>
              <a:spcAft>
                <a:spcPts val="0"/>
              </a:spcAft>
            </a:pP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9" name="Espace réservé du texte 5"/>
          <p:cNvSpPr txBox="1">
            <a:spLocks/>
          </p:cNvSpPr>
          <p:nvPr/>
        </p:nvSpPr>
        <p:spPr>
          <a:xfrm>
            <a:off x="2832653" y="938832"/>
            <a:ext cx="6301408" cy="734858"/>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b="1" dirty="0" smtClean="0"/>
              <a:t>Mise en situation professionnelle</a:t>
            </a:r>
          </a:p>
          <a:p>
            <a:pPr marL="0" indent="0" algn="ctr">
              <a:buNone/>
            </a:pPr>
            <a:r>
              <a:rPr lang="fr-FR" sz="1400" dirty="0" smtClean="0"/>
              <a:t>Scénarisation des sujets pour les situations </a:t>
            </a:r>
            <a:r>
              <a:rPr lang="fr-FR" sz="1400" b="1" dirty="0" smtClean="0">
                <a:solidFill>
                  <a:srgbClr val="0070C0"/>
                </a:solidFill>
              </a:rPr>
              <a:t>E32a</a:t>
            </a:r>
            <a:r>
              <a:rPr lang="fr-FR" sz="1400" dirty="0" smtClean="0"/>
              <a:t> et </a:t>
            </a:r>
            <a:r>
              <a:rPr lang="fr-FR" sz="1400" b="1" dirty="0" smtClean="0">
                <a:solidFill>
                  <a:srgbClr val="002060"/>
                </a:solidFill>
              </a:rPr>
              <a:t>E32b</a:t>
            </a:r>
            <a:endParaRPr lang="fr-FR" sz="1400" dirty="0"/>
          </a:p>
        </p:txBody>
      </p:sp>
      <p:sp>
        <p:nvSpPr>
          <p:cNvPr id="40" name="Rectangle à coins arrondis 39"/>
          <p:cNvSpPr/>
          <p:nvPr/>
        </p:nvSpPr>
        <p:spPr>
          <a:xfrm>
            <a:off x="1562100" y="1994601"/>
            <a:ext cx="9220200" cy="1079988"/>
          </a:xfrm>
          <a:prstGeom prst="roundRect">
            <a:avLst/>
          </a:prstGeom>
          <a:solidFill>
            <a:schemeClr val="accent1"/>
          </a:solidFill>
          <a:ln>
            <a:solidFill>
              <a:srgbClr val="C00000"/>
            </a:solidFill>
          </a:ln>
          <a:scene3d>
            <a:camera prst="orthographicFront"/>
            <a:lightRig rig="threePt" dir="t"/>
          </a:scene3d>
          <a:sp3d>
            <a:bevel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2000" dirty="0" smtClean="0">
                <a:solidFill>
                  <a:srgbClr val="C00000"/>
                </a:solidFill>
                <a:effectLst>
                  <a:outerShdw blurRad="38100" dist="38100" dir="2700000" algn="tl">
                    <a:srgbClr val="000000">
                      <a:alpha val="43137"/>
                    </a:srgbClr>
                  </a:outerShdw>
                </a:effectLst>
              </a:rPr>
              <a:t>La sous épreuve E32 : se déroule sur les plateaux techniques des centres de formation ou des centres d’examens désignés. Elle devra permettre une mise en situation professionnelle contextualisée, au plus près des réalités de terrain pour : </a:t>
            </a:r>
            <a:endParaRPr lang="fr-FR" sz="2400" i="1" dirty="0" smtClean="0">
              <a:solidFill>
                <a:srgbClr val="C00000"/>
              </a:solidFill>
            </a:endParaRPr>
          </a:p>
        </p:txBody>
      </p:sp>
      <p:sp>
        <p:nvSpPr>
          <p:cNvPr id="41" name="Rectangle à coins arrondis 40"/>
          <p:cNvSpPr/>
          <p:nvPr/>
        </p:nvSpPr>
        <p:spPr>
          <a:xfrm>
            <a:off x="1562100" y="3263034"/>
            <a:ext cx="4602321" cy="3122526"/>
          </a:xfrm>
          <a:prstGeom prst="roundRect">
            <a:avLst/>
          </a:prstGeom>
          <a:solidFill>
            <a:schemeClr val="accent1"/>
          </a:solidFill>
          <a:ln>
            <a:solidFill>
              <a:srgbClr val="00B0F0"/>
            </a:solidFill>
          </a:ln>
          <a:scene3d>
            <a:camera prst="orthographicFront"/>
            <a:lightRig rig="threePt" dir="t"/>
          </a:scene3d>
          <a:sp3d>
            <a:bevelT/>
          </a:sp3d>
        </p:spPr>
        <p:style>
          <a:lnRef idx="1">
            <a:schemeClr val="accent1"/>
          </a:lnRef>
          <a:fillRef idx="3">
            <a:schemeClr val="accent1"/>
          </a:fillRef>
          <a:effectRef idx="2">
            <a:schemeClr val="accent1"/>
          </a:effectRef>
          <a:fontRef idx="minor">
            <a:schemeClr val="lt1"/>
          </a:fontRef>
        </p:style>
        <p:txBody>
          <a:bodyPr rtlCol="0" anchor="t"/>
          <a:lstStyle/>
          <a:p>
            <a:pPr algn="ctr"/>
            <a:r>
              <a:rPr lang="fr-FR" sz="1600" b="1" dirty="0" smtClean="0"/>
              <a:t>1</a:t>
            </a:r>
            <a:r>
              <a:rPr lang="fr-FR" sz="1600" b="1" baseline="30000" dirty="0" smtClean="0"/>
              <a:t>ère</a:t>
            </a:r>
            <a:r>
              <a:rPr lang="fr-FR" sz="1600" b="1" dirty="0" smtClean="0"/>
              <a:t> SITUATION D’</a:t>
            </a:r>
            <a:r>
              <a:rPr lang="fr-FR" sz="1600" b="1" dirty="0"/>
              <a:t> </a:t>
            </a:r>
            <a:r>
              <a:rPr lang="fr-FR" sz="1600" b="1" dirty="0" smtClean="0"/>
              <a:t>ÉVALUATION : </a:t>
            </a:r>
            <a:r>
              <a:rPr lang="fr-FR" sz="1600" b="1" dirty="0" smtClean="0">
                <a:solidFill>
                  <a:srgbClr val="0070C0"/>
                </a:solidFill>
              </a:rPr>
              <a:t>E32a</a:t>
            </a:r>
          </a:p>
          <a:p>
            <a:r>
              <a:rPr lang="fr-FR" sz="1600" b="1" dirty="0" smtClean="0"/>
              <a:t>La réalisation de travaux ou d’opérations </a:t>
            </a:r>
          </a:p>
          <a:p>
            <a:r>
              <a:rPr lang="fr-FR" sz="1600" b="1" dirty="0" smtClean="0"/>
              <a:t>d’amélioration </a:t>
            </a:r>
            <a:r>
              <a:rPr lang="fr-FR" sz="1600" b="1" dirty="0"/>
              <a:t>de l’efficacité énergétique d’une </a:t>
            </a:r>
            <a:r>
              <a:rPr lang="fr-FR" sz="1600" b="1" dirty="0" smtClean="0"/>
              <a:t>installation :</a:t>
            </a:r>
          </a:p>
          <a:p>
            <a:endParaRPr lang="fr-FR" sz="1600" b="1" dirty="0" smtClean="0"/>
          </a:p>
          <a:p>
            <a:pPr marL="742950" lvl="1" indent="-285750">
              <a:buFont typeface="Arial" panose="020B0604020202020204" pitchFamily="34" charset="0"/>
              <a:buChar char="•"/>
            </a:pPr>
            <a:r>
              <a:rPr lang="fr-FR" sz="1600" b="1" dirty="0" smtClean="0"/>
              <a:t>Sanitaire</a:t>
            </a:r>
          </a:p>
          <a:p>
            <a:pPr marL="742950" lvl="1" indent="-285750">
              <a:buFont typeface="Arial" panose="020B0604020202020204" pitchFamily="34" charset="0"/>
              <a:buChar char="•"/>
            </a:pPr>
            <a:r>
              <a:rPr lang="fr-FR" sz="1600" b="1" dirty="0" smtClean="0"/>
              <a:t>de chauffage</a:t>
            </a:r>
          </a:p>
          <a:p>
            <a:pPr marL="742950" lvl="1" indent="-285750">
              <a:buFont typeface="Arial" panose="020B0604020202020204" pitchFamily="34" charset="0"/>
              <a:buChar char="•"/>
            </a:pPr>
            <a:r>
              <a:rPr lang="fr-FR" sz="1600" b="1" dirty="0" smtClean="0"/>
              <a:t>de climatisation </a:t>
            </a:r>
            <a:r>
              <a:rPr lang="fr-FR" sz="1400" i="1" dirty="0" smtClean="0"/>
              <a:t>(hors intervention sur le circuit thermodynamique nécessitant la manipulation du fluide frigorigène)</a:t>
            </a:r>
          </a:p>
          <a:p>
            <a:pPr algn="ctr"/>
            <a:endParaRPr lang="fr-FR" sz="1000" b="1" dirty="0" smtClean="0">
              <a:solidFill>
                <a:srgbClr val="7030A0"/>
              </a:solidFill>
            </a:endParaRPr>
          </a:p>
          <a:p>
            <a:pPr algn="ctr"/>
            <a:r>
              <a:rPr lang="fr-FR" sz="1600" b="1" dirty="0" smtClean="0">
                <a:solidFill>
                  <a:srgbClr val="7030A0"/>
                </a:solidFill>
              </a:rPr>
              <a:t>Compétences évaluées : C9 et C13</a:t>
            </a:r>
          </a:p>
        </p:txBody>
      </p:sp>
      <p:sp>
        <p:nvSpPr>
          <p:cNvPr id="42" name="Rectangle à coins arrondis 41"/>
          <p:cNvSpPr/>
          <p:nvPr/>
        </p:nvSpPr>
        <p:spPr>
          <a:xfrm>
            <a:off x="6290760" y="3278274"/>
            <a:ext cx="4491540" cy="3107286"/>
          </a:xfrm>
          <a:prstGeom prst="roundRect">
            <a:avLst/>
          </a:prstGeom>
          <a:solidFill>
            <a:schemeClr val="accent1"/>
          </a:solidFill>
          <a:ln>
            <a:solidFill>
              <a:srgbClr val="002060"/>
            </a:solidFill>
          </a:ln>
          <a:scene3d>
            <a:camera prst="orthographicFront"/>
            <a:lightRig rig="threePt" dir="t"/>
          </a:scene3d>
          <a:sp3d>
            <a:bevelT/>
          </a:sp3d>
        </p:spPr>
        <p:style>
          <a:lnRef idx="1">
            <a:schemeClr val="accent1"/>
          </a:lnRef>
          <a:fillRef idx="3">
            <a:schemeClr val="accent1"/>
          </a:fillRef>
          <a:effectRef idx="2">
            <a:schemeClr val="accent1"/>
          </a:effectRef>
          <a:fontRef idx="minor">
            <a:schemeClr val="lt1"/>
          </a:fontRef>
        </p:style>
        <p:txBody>
          <a:bodyPr rtlCol="0" anchor="t"/>
          <a:lstStyle/>
          <a:p>
            <a:pPr algn="ctr"/>
            <a:r>
              <a:rPr lang="fr-FR" sz="1600" b="1" dirty="0" smtClean="0"/>
              <a:t>2</a:t>
            </a:r>
            <a:r>
              <a:rPr lang="fr-FR" sz="1600" b="1" baseline="30000" dirty="0" smtClean="0"/>
              <a:t>ème</a:t>
            </a:r>
            <a:r>
              <a:rPr lang="fr-FR" sz="1600" b="1" dirty="0" smtClean="0"/>
              <a:t> </a:t>
            </a:r>
            <a:r>
              <a:rPr lang="fr-FR" sz="1600" b="1" dirty="0"/>
              <a:t>SITUATION D’ ÉVALUATION : </a:t>
            </a:r>
            <a:r>
              <a:rPr lang="fr-FR" sz="1600" b="1" dirty="0" smtClean="0">
                <a:solidFill>
                  <a:srgbClr val="002060"/>
                </a:solidFill>
              </a:rPr>
              <a:t>E32b</a:t>
            </a:r>
            <a:endParaRPr lang="fr-FR" sz="1600" b="1" dirty="0">
              <a:solidFill>
                <a:srgbClr val="002060"/>
              </a:solidFill>
            </a:endParaRPr>
          </a:p>
          <a:p>
            <a:r>
              <a:rPr lang="fr-FR" sz="1600" b="1" dirty="0" smtClean="0"/>
              <a:t>La réalisation de travaux </a:t>
            </a:r>
            <a:r>
              <a:rPr lang="fr-FR" sz="1600" b="1" dirty="0"/>
              <a:t>de dépannage d’une </a:t>
            </a:r>
            <a:r>
              <a:rPr lang="fr-FR" sz="1600" b="1" dirty="0" smtClean="0"/>
              <a:t>installation :</a:t>
            </a:r>
          </a:p>
          <a:p>
            <a:endParaRPr lang="fr-FR" sz="1600" b="1" dirty="0" smtClean="0"/>
          </a:p>
          <a:p>
            <a:pPr marL="742950" lvl="1" indent="-285750">
              <a:buFont typeface="Arial" panose="020B0604020202020204" pitchFamily="34" charset="0"/>
              <a:buChar char="•"/>
            </a:pPr>
            <a:r>
              <a:rPr lang="fr-FR" sz="1600" b="1" dirty="0"/>
              <a:t>Sanitaire</a:t>
            </a:r>
          </a:p>
          <a:p>
            <a:pPr marL="742950" lvl="1" indent="-285750">
              <a:buFont typeface="Arial" panose="020B0604020202020204" pitchFamily="34" charset="0"/>
              <a:buChar char="•"/>
            </a:pPr>
            <a:r>
              <a:rPr lang="fr-FR" sz="1600" b="1" dirty="0"/>
              <a:t>de </a:t>
            </a:r>
            <a:r>
              <a:rPr lang="fr-FR" sz="1600" b="1" dirty="0" smtClean="0"/>
              <a:t>chauffage</a:t>
            </a:r>
            <a:endParaRPr lang="fr-FR" sz="1600" b="1" dirty="0"/>
          </a:p>
          <a:p>
            <a:pPr marL="742950" lvl="1" indent="-285750">
              <a:buFont typeface="Arial" panose="020B0604020202020204" pitchFamily="34" charset="0"/>
              <a:buChar char="•"/>
            </a:pPr>
            <a:r>
              <a:rPr lang="fr-FR" sz="1600" b="1" dirty="0"/>
              <a:t>de </a:t>
            </a:r>
            <a:r>
              <a:rPr lang="fr-FR" sz="1600" b="1" dirty="0" smtClean="0"/>
              <a:t>climatisation </a:t>
            </a:r>
            <a:r>
              <a:rPr lang="fr-FR" sz="1400" i="1" dirty="0"/>
              <a:t>(hors intervention sur le circuit thermodynamique nécessitant la manipulation du fluide frigorigène</a:t>
            </a:r>
            <a:r>
              <a:rPr lang="fr-FR" sz="1400" i="1" dirty="0" smtClean="0"/>
              <a:t>)</a:t>
            </a:r>
          </a:p>
          <a:p>
            <a:endParaRPr lang="fr-FR" sz="700" b="1" dirty="0" smtClean="0">
              <a:solidFill>
                <a:srgbClr val="7030A0"/>
              </a:solidFill>
            </a:endParaRPr>
          </a:p>
          <a:p>
            <a:pPr algn="ctr"/>
            <a:endParaRPr lang="fr-FR" sz="1600" b="1" dirty="0">
              <a:solidFill>
                <a:srgbClr val="7030A0"/>
              </a:solidFill>
            </a:endParaRPr>
          </a:p>
          <a:p>
            <a:pPr algn="ctr"/>
            <a:r>
              <a:rPr lang="fr-FR" sz="1600" b="1" dirty="0" smtClean="0">
                <a:solidFill>
                  <a:srgbClr val="7030A0"/>
                </a:solidFill>
              </a:rPr>
              <a:t>Compétences </a:t>
            </a:r>
            <a:r>
              <a:rPr lang="fr-FR" sz="1600" b="1" dirty="0">
                <a:solidFill>
                  <a:srgbClr val="7030A0"/>
                </a:solidFill>
              </a:rPr>
              <a:t>évaluées : </a:t>
            </a:r>
            <a:r>
              <a:rPr lang="fr-FR" sz="1600" b="1" dirty="0" smtClean="0">
                <a:solidFill>
                  <a:srgbClr val="7030A0"/>
                </a:solidFill>
              </a:rPr>
              <a:t>C10 </a:t>
            </a:r>
            <a:r>
              <a:rPr lang="fr-FR" sz="1600" b="1" dirty="0">
                <a:solidFill>
                  <a:srgbClr val="7030A0"/>
                </a:solidFill>
              </a:rPr>
              <a:t>et </a:t>
            </a:r>
            <a:r>
              <a:rPr lang="fr-FR" sz="1600" b="1" dirty="0" smtClean="0">
                <a:solidFill>
                  <a:srgbClr val="7030A0"/>
                </a:solidFill>
              </a:rPr>
              <a:t>C13</a:t>
            </a:r>
            <a:endParaRPr lang="fr-FR" sz="1600" b="1" dirty="0">
              <a:solidFill>
                <a:srgbClr val="7030A0"/>
              </a:solidFill>
            </a:endParaRPr>
          </a:p>
        </p:txBody>
      </p:sp>
      <p:sp>
        <p:nvSpPr>
          <p:cNvPr id="44" name="Arc 43"/>
          <p:cNvSpPr/>
          <p:nvPr/>
        </p:nvSpPr>
        <p:spPr>
          <a:xfrm rot="17335052">
            <a:off x="5786221" y="2649451"/>
            <a:ext cx="1416796" cy="1476700"/>
          </a:xfrm>
          <a:prstGeom prst="arc">
            <a:avLst>
              <a:gd name="adj1" fmla="val 14854777"/>
              <a:gd name="adj2" fmla="val 17269599"/>
            </a:avLst>
          </a:prstGeom>
          <a:ln w="38100">
            <a:solidFill>
              <a:srgbClr val="0070C0"/>
            </a:solidFill>
            <a:head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6" name="Arc 45"/>
          <p:cNvSpPr/>
          <p:nvPr/>
        </p:nvSpPr>
        <p:spPr>
          <a:xfrm rot="15957230" flipV="1">
            <a:off x="4903383" y="2461915"/>
            <a:ext cx="1356677" cy="1966156"/>
          </a:xfrm>
          <a:prstGeom prst="arc">
            <a:avLst>
              <a:gd name="adj1" fmla="val 16083167"/>
              <a:gd name="adj2" fmla="val 17980581"/>
            </a:avLst>
          </a:prstGeom>
          <a:ln w="38100">
            <a:solidFill>
              <a:srgbClr val="002060"/>
            </a:solidFill>
            <a:head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rgbClr val="002060"/>
              </a:solidFill>
            </a:endParaRPr>
          </a:p>
        </p:txBody>
      </p:sp>
      <p:pic>
        <p:nvPicPr>
          <p:cNvPr id="13" name="Image 12"/>
          <p:cNvPicPr/>
          <p:nvPr/>
        </p:nvPicPr>
        <p:blipFill>
          <a:blip r:embed="rId2" cstate="print">
            <a:extLst>
              <a:ext uri="{28A0092B-C50C-407E-A947-70E740481C1C}">
                <a14:useLocalDpi xmlns:a14="http://schemas.microsoft.com/office/drawing/2010/main" val="0"/>
              </a:ext>
            </a:extLst>
          </a:blip>
          <a:stretch>
            <a:fillRect/>
          </a:stretch>
        </p:blipFill>
        <p:spPr>
          <a:xfrm>
            <a:off x="107398" y="35330"/>
            <a:ext cx="1097773" cy="1102252"/>
          </a:xfrm>
          <a:prstGeom prst="rect">
            <a:avLst/>
          </a:prstGeom>
        </p:spPr>
      </p:pic>
      <p:sp>
        <p:nvSpPr>
          <p:cNvPr id="11" name="Titre 1"/>
          <p:cNvSpPr txBox="1">
            <a:spLocks/>
          </p:cNvSpPr>
          <p:nvPr/>
        </p:nvSpPr>
        <p:spPr>
          <a:xfrm>
            <a:off x="9180139" y="240050"/>
            <a:ext cx="2868245" cy="59418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1000" dirty="0" smtClean="0"/>
              <a:t>Baccalauréat professionnel installateur en chauffage, climatisation et énergies renouvelables</a:t>
            </a:r>
            <a:br>
              <a:rPr lang="fr-FR" sz="1000" dirty="0" smtClean="0"/>
            </a:br>
            <a:r>
              <a:rPr lang="fr-FR" sz="1000" dirty="0" smtClean="0"/>
              <a:t> « ICCER » session 2024</a:t>
            </a:r>
            <a:endParaRPr lang="fr-FR" sz="1000" b="1" dirty="0"/>
          </a:p>
        </p:txBody>
      </p:sp>
      <p:sp>
        <p:nvSpPr>
          <p:cNvPr id="14" name="Espace réservé du texte 5"/>
          <p:cNvSpPr txBox="1">
            <a:spLocks/>
          </p:cNvSpPr>
          <p:nvPr/>
        </p:nvSpPr>
        <p:spPr>
          <a:xfrm>
            <a:off x="1454227" y="604257"/>
            <a:ext cx="8185532" cy="33293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1600" b="1" dirty="0" smtClean="0"/>
              <a:t>Sous épreuve E32 - Unité U32</a:t>
            </a:r>
            <a:endParaRPr lang="fr-FR" sz="1600" b="1" dirty="0"/>
          </a:p>
        </p:txBody>
      </p:sp>
      <p:sp>
        <p:nvSpPr>
          <p:cNvPr id="15" name="Rectangle 14"/>
          <p:cNvSpPr/>
          <p:nvPr/>
        </p:nvSpPr>
        <p:spPr>
          <a:xfrm>
            <a:off x="1846513" y="229539"/>
            <a:ext cx="7360921" cy="369332"/>
          </a:xfrm>
          <a:prstGeom prst="rect">
            <a:avLst/>
          </a:prstGeom>
          <a:solidFill>
            <a:srgbClr val="BDD7EE"/>
          </a:solidFill>
          <a:ln>
            <a:solidFill>
              <a:srgbClr val="002060"/>
            </a:solidFill>
          </a:ln>
          <a:scene3d>
            <a:camera prst="orthographicFront"/>
            <a:lightRig rig="threePt" dir="t"/>
          </a:scene3d>
          <a:sp3d>
            <a:bevelT/>
          </a:sp3d>
        </p:spPr>
        <p:txBody>
          <a:bodyPr wrap="square">
            <a:spAutoFit/>
          </a:bodyPr>
          <a:lstStyle/>
          <a:p>
            <a:pPr lvl="0"/>
            <a:r>
              <a:rPr lang="fr-FR" b="1" dirty="0">
                <a:effectLst>
                  <a:outerShdw blurRad="38100" dist="38100" dir="2700000" algn="tl">
                    <a:srgbClr val="000000">
                      <a:alpha val="43137"/>
                    </a:srgbClr>
                  </a:outerShdw>
                </a:effectLst>
              </a:rPr>
              <a:t>E32 : Travaux d’amélioration de l’efficacité énergétique et de dépannage</a:t>
            </a:r>
          </a:p>
        </p:txBody>
      </p:sp>
    </p:spTree>
    <p:extLst>
      <p:ext uri="{BB962C8B-B14F-4D97-AF65-F5344CB8AC3E}">
        <p14:creationId xmlns:p14="http://schemas.microsoft.com/office/powerpoint/2010/main" val="7001138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493920" y="1507391"/>
            <a:ext cx="1392704" cy="1347578"/>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effectLst>
                  <a:outerShdw blurRad="38100" dist="38100" dir="2700000" algn="tl">
                    <a:srgbClr val="000000">
                      <a:alpha val="43137"/>
                    </a:srgbClr>
                  </a:outerShdw>
                </a:effectLst>
              </a:rPr>
              <a:t>DES MOYENS</a:t>
            </a:r>
            <a:endParaRPr lang="fr-FR" sz="1200" dirty="0">
              <a:effectLst>
                <a:outerShdw blurRad="38100" dist="38100" dir="2700000" algn="tl">
                  <a:srgbClr val="000000">
                    <a:alpha val="43137"/>
                  </a:srgbClr>
                </a:outerShdw>
              </a:effectLst>
            </a:endParaRPr>
          </a:p>
        </p:txBody>
      </p:sp>
      <p:sp>
        <p:nvSpPr>
          <p:cNvPr id="7" name="Espace réservé du texte 5"/>
          <p:cNvSpPr txBox="1">
            <a:spLocks/>
          </p:cNvSpPr>
          <p:nvPr/>
        </p:nvSpPr>
        <p:spPr>
          <a:xfrm>
            <a:off x="2992762" y="639780"/>
            <a:ext cx="5957995" cy="28422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2000" b="1" dirty="0" smtClean="0"/>
              <a:t>Mise en situation professionnelle</a:t>
            </a:r>
            <a:endParaRPr lang="fr-FR" sz="2000" dirty="0"/>
          </a:p>
        </p:txBody>
      </p:sp>
      <p:sp>
        <p:nvSpPr>
          <p:cNvPr id="13" name="Espace réservé du texte 5"/>
          <p:cNvSpPr txBox="1">
            <a:spLocks/>
          </p:cNvSpPr>
          <p:nvPr/>
        </p:nvSpPr>
        <p:spPr>
          <a:xfrm>
            <a:off x="1754541" y="930791"/>
            <a:ext cx="7478568" cy="3071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1800" b="1" dirty="0" smtClean="0"/>
              <a:t>Modalités et moyens de scénarisation de la sous-épreuve et évaluation U32</a:t>
            </a:r>
          </a:p>
        </p:txBody>
      </p:sp>
      <p:sp>
        <p:nvSpPr>
          <p:cNvPr id="3" name="Flèche droite rayée 2"/>
          <p:cNvSpPr/>
          <p:nvPr/>
        </p:nvSpPr>
        <p:spPr>
          <a:xfrm>
            <a:off x="3543848" y="3383388"/>
            <a:ext cx="324000" cy="396000"/>
          </a:xfrm>
          <a:prstGeom prst="striped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p>
        </p:txBody>
      </p:sp>
      <p:sp>
        <p:nvSpPr>
          <p:cNvPr id="18" name="Ellipse 17"/>
          <p:cNvSpPr/>
          <p:nvPr/>
        </p:nvSpPr>
        <p:spPr>
          <a:xfrm>
            <a:off x="6217051" y="2871407"/>
            <a:ext cx="1554020" cy="1457789"/>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000" dirty="0" smtClean="0"/>
              <a:t>DES ACTIVIT</a:t>
            </a:r>
            <a:r>
              <a:rPr lang="fr-FR" sz="1000" dirty="0" smtClean="0">
                <a:solidFill>
                  <a:schemeClr val="bg1"/>
                </a:solidFill>
                <a:latin typeface="Calibri Light" panose="020F0302020204030204" pitchFamily="34" charset="0"/>
                <a:cs typeface="Calibri Light" panose="020F0302020204030204" pitchFamily="34" charset="0"/>
              </a:rPr>
              <a:t>ÉS contextualisées, des tâches à exécuter, des compétences mobilisées</a:t>
            </a:r>
            <a:endParaRPr lang="fr-FR" sz="1000" dirty="0" smtClean="0"/>
          </a:p>
        </p:txBody>
      </p:sp>
      <p:sp>
        <p:nvSpPr>
          <p:cNvPr id="16" name="Ellipse 15"/>
          <p:cNvSpPr/>
          <p:nvPr/>
        </p:nvSpPr>
        <p:spPr>
          <a:xfrm>
            <a:off x="1754541" y="2102051"/>
            <a:ext cx="1025145" cy="10685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000" dirty="0" smtClean="0"/>
              <a:t>QUELS POTENTIELS ?</a:t>
            </a:r>
            <a:endParaRPr lang="fr-FR" sz="1000" dirty="0">
              <a:solidFill>
                <a:schemeClr val="bg1"/>
              </a:solidFill>
            </a:endParaRPr>
          </a:p>
        </p:txBody>
      </p:sp>
      <p:graphicFrame>
        <p:nvGraphicFramePr>
          <p:cNvPr id="5" name="Tableau 4"/>
          <p:cNvGraphicFramePr>
            <a:graphicFrameLocks noGrp="1"/>
          </p:cNvGraphicFramePr>
          <p:nvPr>
            <p:extLst>
              <p:ext uri="{D42A27DB-BD31-4B8C-83A1-F6EECF244321}">
                <p14:modId xmlns:p14="http://schemas.microsoft.com/office/powerpoint/2010/main" val="2888686358"/>
              </p:ext>
            </p:extLst>
          </p:nvPr>
        </p:nvGraphicFramePr>
        <p:xfrm>
          <a:off x="7204575" y="1899009"/>
          <a:ext cx="2142625" cy="457200"/>
        </p:xfrm>
        <a:graphic>
          <a:graphicData uri="http://schemas.openxmlformats.org/drawingml/2006/table">
            <a:tbl>
              <a:tblPr firstRow="1" firstCol="1" lastRow="1" lastCol="1" bandRow="1" bandCol="1"/>
              <a:tblGrid>
                <a:gridCol w="432358">
                  <a:extLst>
                    <a:ext uri="{9D8B030D-6E8A-4147-A177-3AD203B41FA5}">
                      <a16:colId xmlns="" xmlns:a16="http://schemas.microsoft.com/office/drawing/2014/main" val="2377970649"/>
                    </a:ext>
                  </a:extLst>
                </a:gridCol>
                <a:gridCol w="1710267">
                  <a:extLst>
                    <a:ext uri="{9D8B030D-6E8A-4147-A177-3AD203B41FA5}">
                      <a16:colId xmlns="" xmlns:a16="http://schemas.microsoft.com/office/drawing/2014/main" val="3530839214"/>
                    </a:ext>
                  </a:extLst>
                </a:gridCol>
              </a:tblGrid>
              <a:tr h="322126">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fr-FR" sz="800" dirty="0" smtClean="0">
                          <a:solidFill>
                            <a:srgbClr val="000000"/>
                          </a:solidFill>
                          <a:effectLst/>
                          <a:latin typeface="+mn-lt"/>
                          <a:ea typeface="Arial" panose="020B0604020202020204" pitchFamily="34" charset="0"/>
                          <a:cs typeface="Times New Roman" panose="02020603050405020304" pitchFamily="18" charset="0"/>
                        </a:rPr>
                        <a:t>A4T1</a:t>
                      </a:r>
                      <a:endParaRPr lang="fr-FR" sz="800" dirty="0" smtClean="0">
                        <a:effectLst/>
                        <a:latin typeface="+mn-lt"/>
                        <a:ea typeface="Times New Roman" panose="02020603050405020304" pitchFamily="18" charset="0"/>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accent1"/>
                    </a:solidFill>
                  </a:tcPr>
                </a:tc>
                <a:tc>
                  <a:txBody>
                    <a:bodyPr/>
                    <a:lstStyle/>
                    <a:p>
                      <a:pPr marL="36000" marR="153670" algn="l">
                        <a:spcBef>
                          <a:spcPts val="0"/>
                        </a:spcBef>
                        <a:spcAft>
                          <a:spcPts val="0"/>
                        </a:spcAft>
                      </a:pPr>
                      <a:r>
                        <a:rPr lang="fr-FR" sz="1000" dirty="0" smtClean="0">
                          <a:effectLst/>
                          <a:latin typeface="+mn-lt"/>
                          <a:ea typeface="Arial" panose="020B0604020202020204" pitchFamily="34" charset="0"/>
                          <a:cs typeface="Times New Roman" panose="02020603050405020304" pitchFamily="18" charset="0"/>
                        </a:rPr>
                        <a:t>Réaliser</a:t>
                      </a:r>
                      <a:r>
                        <a:rPr lang="fr-FR" sz="1000" baseline="0" dirty="0" smtClean="0">
                          <a:effectLst/>
                          <a:latin typeface="+mn-lt"/>
                          <a:ea typeface="Arial" panose="020B0604020202020204" pitchFamily="34" charset="0"/>
                          <a:cs typeface="Times New Roman" panose="02020603050405020304" pitchFamily="18" charset="0"/>
                        </a:rPr>
                        <a:t> </a:t>
                      </a:r>
                      <a:r>
                        <a:rPr lang="fr-FR" sz="1000" dirty="0" smtClean="0">
                          <a:effectLst/>
                          <a:latin typeface="+mn-lt"/>
                          <a:ea typeface="Arial" panose="020B0604020202020204" pitchFamily="34" charset="0"/>
                          <a:cs typeface="Times New Roman" panose="02020603050405020304" pitchFamily="18" charset="0"/>
                        </a:rPr>
                        <a:t>une</a:t>
                      </a:r>
                      <a:r>
                        <a:rPr lang="fr-FR" sz="1000" baseline="0" dirty="0" smtClean="0">
                          <a:effectLst/>
                          <a:latin typeface="+mn-lt"/>
                          <a:ea typeface="Arial" panose="020B0604020202020204" pitchFamily="34" charset="0"/>
                          <a:cs typeface="Times New Roman" panose="02020603050405020304" pitchFamily="18" charset="0"/>
                        </a:rPr>
                        <a:t> </a:t>
                      </a:r>
                      <a:r>
                        <a:rPr lang="fr-FR" sz="1000" dirty="0" smtClean="0">
                          <a:effectLst/>
                          <a:latin typeface="+mn-lt"/>
                          <a:ea typeface="Arial" panose="020B0604020202020204" pitchFamily="34" charset="0"/>
                          <a:cs typeface="Times New Roman" panose="02020603050405020304" pitchFamily="18" charset="0"/>
                        </a:rPr>
                        <a:t>opération d’amélioration de l’efficacité énergétique</a:t>
                      </a:r>
                      <a:endParaRPr lang="fr-FR" sz="1000" dirty="0">
                        <a:effectLst/>
                        <a:latin typeface="+mn-lt"/>
                        <a:ea typeface="Times New Roman" panose="02020603050405020304" pitchFamily="18" charset="0"/>
                        <a:cs typeface="Times New Roman" panose="02020603050405020304" pitchFamily="18" charset="0"/>
                      </a:endParaRPr>
                    </a:p>
                  </a:txBody>
                  <a:tcPr marL="0" marR="0" marT="0" marB="0" anchor="b">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 xmlns:a16="http://schemas.microsoft.com/office/drawing/2014/main" val="838476594"/>
                  </a:ext>
                </a:extLst>
              </a:tr>
            </a:tbl>
          </a:graphicData>
        </a:graphic>
      </p:graphicFrame>
      <p:graphicFrame>
        <p:nvGraphicFramePr>
          <p:cNvPr id="6" name="Tableau 5"/>
          <p:cNvGraphicFramePr>
            <a:graphicFrameLocks noGrp="1"/>
          </p:cNvGraphicFramePr>
          <p:nvPr>
            <p:extLst>
              <p:ext uri="{D42A27DB-BD31-4B8C-83A1-F6EECF244321}">
                <p14:modId xmlns:p14="http://schemas.microsoft.com/office/powerpoint/2010/main" val="833170097"/>
              </p:ext>
            </p:extLst>
          </p:nvPr>
        </p:nvGraphicFramePr>
        <p:xfrm>
          <a:off x="7797805" y="2817711"/>
          <a:ext cx="1529299" cy="762000"/>
        </p:xfrm>
        <a:graphic>
          <a:graphicData uri="http://schemas.openxmlformats.org/drawingml/2006/table">
            <a:tbl>
              <a:tblPr firstRow="1" firstCol="1" lastRow="1" lastCol="1" bandRow="1" bandCol="1"/>
              <a:tblGrid>
                <a:gridCol w="411699">
                  <a:extLst>
                    <a:ext uri="{9D8B030D-6E8A-4147-A177-3AD203B41FA5}">
                      <a16:colId xmlns="" xmlns:a16="http://schemas.microsoft.com/office/drawing/2014/main" val="1541815620"/>
                    </a:ext>
                  </a:extLst>
                </a:gridCol>
                <a:gridCol w="1117600">
                  <a:extLst>
                    <a:ext uri="{9D8B030D-6E8A-4147-A177-3AD203B41FA5}">
                      <a16:colId xmlns="" xmlns:a16="http://schemas.microsoft.com/office/drawing/2014/main" val="2081978347"/>
                    </a:ext>
                  </a:extLst>
                </a:gridCol>
              </a:tblGrid>
              <a:tr h="322126">
                <a:tc>
                  <a:txBody>
                    <a:bodyPr/>
                    <a:lstStyle/>
                    <a:p>
                      <a:pPr marL="0" marR="0" lvl="0" indent="0" algn="ctr" defTabSz="914400" rtl="0" eaLnBrk="1" fontAlgn="auto" latinLnBrk="0" hangingPunct="1">
                        <a:lnSpc>
                          <a:spcPct val="100000"/>
                        </a:lnSpc>
                        <a:spcBef>
                          <a:spcPts val="555"/>
                        </a:spcBef>
                        <a:spcAft>
                          <a:spcPts val="0"/>
                        </a:spcAft>
                        <a:buClrTx/>
                        <a:buSzTx/>
                        <a:buFontTx/>
                        <a:buNone/>
                        <a:tabLst/>
                        <a:defRPr/>
                      </a:pPr>
                      <a:r>
                        <a:rPr lang="fr-FR" sz="800" dirty="0" smtClean="0">
                          <a:effectLst/>
                          <a:latin typeface="+mn-lt"/>
                          <a:ea typeface="Arial" panose="020B0604020202020204" pitchFamily="34" charset="0"/>
                          <a:cs typeface="Times New Roman" panose="02020603050405020304" pitchFamily="18" charset="0"/>
                        </a:rPr>
                        <a:t>A5T1</a:t>
                      </a:r>
                      <a:endParaRPr lang="fr-FR" sz="800" dirty="0" smtClean="0">
                        <a:effectLst/>
                        <a:latin typeface="+mn-lt"/>
                        <a:ea typeface="Times New Roman" panose="02020603050405020304" pitchFamily="18" charset="0"/>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chemeClr val="accent2">
                        <a:lumMod val="40000"/>
                        <a:lumOff val="60000"/>
                      </a:schemeClr>
                    </a:solidFill>
                  </a:tcPr>
                </a:tc>
                <a:tc>
                  <a:txBody>
                    <a:bodyPr/>
                    <a:lstStyle/>
                    <a:p>
                      <a:pPr marL="0" indent="-371475" algn="l">
                        <a:lnSpc>
                          <a:spcPct val="100000"/>
                        </a:lnSpc>
                        <a:spcBef>
                          <a:spcPts val="0"/>
                        </a:spcBef>
                        <a:spcAft>
                          <a:spcPts val="0"/>
                        </a:spcAft>
                      </a:pPr>
                      <a:r>
                        <a:rPr lang="fr-FR" sz="1000" dirty="0" smtClean="0">
                          <a:effectLst/>
                          <a:latin typeface="+mn-lt"/>
                          <a:ea typeface="Arial" panose="020B0604020202020204" pitchFamily="34" charset="0"/>
                          <a:cs typeface="Times New Roman" panose="02020603050405020304" pitchFamily="18" charset="0"/>
                        </a:rPr>
                        <a:t>Rendre compte oralement à l’interne et à</a:t>
                      </a:r>
                      <a:r>
                        <a:rPr lang="fr-FR" sz="1000" baseline="0" dirty="0" smtClean="0">
                          <a:effectLst/>
                          <a:latin typeface="+mn-lt"/>
                          <a:ea typeface="Arial" panose="020B0604020202020204" pitchFamily="34" charset="0"/>
                          <a:cs typeface="Times New Roman" panose="02020603050405020304" pitchFamily="18" charset="0"/>
                        </a:rPr>
                        <a:t> </a:t>
                      </a:r>
                      <a:r>
                        <a:rPr lang="fr-FR" sz="1000" dirty="0" smtClean="0">
                          <a:effectLst/>
                          <a:latin typeface="+mn-lt"/>
                          <a:ea typeface="Arial" panose="020B0604020202020204" pitchFamily="34" charset="0"/>
                          <a:cs typeface="Times New Roman" panose="02020603050405020304" pitchFamily="18" charset="0"/>
                        </a:rPr>
                        <a:t>l’externe</a:t>
                      </a:r>
                      <a:r>
                        <a:rPr lang="fr-FR" sz="1000" baseline="0" dirty="0" smtClean="0">
                          <a:effectLst/>
                          <a:latin typeface="+mn-lt"/>
                          <a:ea typeface="Arial" panose="020B0604020202020204" pitchFamily="34" charset="0"/>
                          <a:cs typeface="Times New Roman" panose="02020603050405020304" pitchFamily="18" charset="0"/>
                        </a:rPr>
                        <a:t> </a:t>
                      </a:r>
                      <a:r>
                        <a:rPr lang="fr-FR" sz="1000" dirty="0" smtClean="0">
                          <a:effectLst/>
                          <a:latin typeface="+mn-lt"/>
                          <a:ea typeface="Arial" panose="020B0604020202020204" pitchFamily="34" charset="0"/>
                          <a:cs typeface="Times New Roman" panose="02020603050405020304" pitchFamily="18" charset="0"/>
                        </a:rPr>
                        <a:t>du</a:t>
                      </a:r>
                      <a:r>
                        <a:rPr lang="fr-FR" sz="1000" baseline="0" dirty="0" smtClean="0">
                          <a:effectLst/>
                          <a:latin typeface="+mn-lt"/>
                          <a:ea typeface="Arial" panose="020B0604020202020204" pitchFamily="34" charset="0"/>
                          <a:cs typeface="Times New Roman" panose="02020603050405020304" pitchFamily="18" charset="0"/>
                        </a:rPr>
                        <a:t> </a:t>
                      </a:r>
                      <a:r>
                        <a:rPr lang="fr-FR" sz="1000" dirty="0" smtClean="0">
                          <a:effectLst/>
                          <a:latin typeface="+mn-lt"/>
                          <a:ea typeface="Arial" panose="020B0604020202020204" pitchFamily="34" charset="0"/>
                          <a:cs typeface="Times New Roman" panose="02020603050405020304" pitchFamily="18" charset="0"/>
                        </a:rPr>
                        <a:t>déroulement</a:t>
                      </a:r>
                      <a:r>
                        <a:rPr lang="fr-FR" sz="1000" baseline="0" dirty="0" smtClean="0">
                          <a:effectLst/>
                          <a:latin typeface="+mn-lt"/>
                          <a:ea typeface="Arial" panose="020B0604020202020204" pitchFamily="34" charset="0"/>
                          <a:cs typeface="Times New Roman" panose="02020603050405020304" pitchFamily="18" charset="0"/>
                        </a:rPr>
                        <a:t> </a:t>
                      </a:r>
                      <a:r>
                        <a:rPr lang="fr-FR" sz="1000" dirty="0" smtClean="0">
                          <a:effectLst/>
                          <a:latin typeface="+mn-lt"/>
                          <a:ea typeface="Arial" panose="020B0604020202020204" pitchFamily="34" charset="0"/>
                          <a:cs typeface="Times New Roman" panose="02020603050405020304" pitchFamily="18" charset="0"/>
                        </a:rPr>
                        <a:t>de l’intervention</a:t>
                      </a:r>
                      <a:endParaRPr lang="fr-FR" sz="1000" dirty="0">
                        <a:effectLst/>
                        <a:latin typeface="+mn-lt"/>
                        <a:ea typeface="Times New Roman" panose="02020603050405020304" pitchFamily="18" charset="0"/>
                        <a:cs typeface="Times New Roman" panose="02020603050405020304" pitchFamily="18" charset="0"/>
                      </a:endParaRPr>
                    </a:p>
                  </a:txBody>
                  <a:tcPr marL="0" marR="0" marT="0"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 xmlns:a16="http://schemas.microsoft.com/office/drawing/2014/main" val="1249981003"/>
                  </a:ext>
                </a:extLst>
              </a:tr>
            </a:tbl>
          </a:graphicData>
        </a:graphic>
      </p:graphicFrame>
      <p:graphicFrame>
        <p:nvGraphicFramePr>
          <p:cNvPr id="21" name="Tableau 20"/>
          <p:cNvGraphicFramePr>
            <a:graphicFrameLocks noGrp="1"/>
          </p:cNvGraphicFramePr>
          <p:nvPr>
            <p:extLst>
              <p:ext uri="{D42A27DB-BD31-4B8C-83A1-F6EECF244321}">
                <p14:modId xmlns:p14="http://schemas.microsoft.com/office/powerpoint/2010/main" val="1306380187"/>
              </p:ext>
            </p:extLst>
          </p:nvPr>
        </p:nvGraphicFramePr>
        <p:xfrm>
          <a:off x="7799245" y="3601051"/>
          <a:ext cx="1527859" cy="609600"/>
        </p:xfrm>
        <a:graphic>
          <a:graphicData uri="http://schemas.openxmlformats.org/drawingml/2006/table">
            <a:tbl>
              <a:tblPr firstRow="1" firstCol="1" lastRow="1" lastCol="1" bandRow="1" bandCol="1"/>
              <a:tblGrid>
                <a:gridCol w="410258">
                  <a:extLst>
                    <a:ext uri="{9D8B030D-6E8A-4147-A177-3AD203B41FA5}">
                      <a16:colId xmlns="" xmlns:a16="http://schemas.microsoft.com/office/drawing/2014/main" val="3689587421"/>
                    </a:ext>
                  </a:extLst>
                </a:gridCol>
                <a:gridCol w="1117601">
                  <a:extLst>
                    <a:ext uri="{9D8B030D-6E8A-4147-A177-3AD203B41FA5}">
                      <a16:colId xmlns="" xmlns:a16="http://schemas.microsoft.com/office/drawing/2014/main" val="4173923306"/>
                    </a:ext>
                  </a:extLst>
                </a:gridCol>
              </a:tblGrid>
              <a:tr h="295640">
                <a:tc>
                  <a:txBody>
                    <a:bodyPr/>
                    <a:lstStyle/>
                    <a:p>
                      <a:pPr marL="0" marR="0" lvl="0" indent="0" algn="ctr" defTabSz="914400" rtl="0" eaLnBrk="1" fontAlgn="auto" latinLnBrk="0" hangingPunct="1">
                        <a:lnSpc>
                          <a:spcPct val="100000"/>
                        </a:lnSpc>
                        <a:spcBef>
                          <a:spcPts val="45"/>
                        </a:spcBef>
                        <a:spcAft>
                          <a:spcPts val="0"/>
                        </a:spcAft>
                        <a:buClrTx/>
                        <a:buSzTx/>
                        <a:buFontTx/>
                        <a:buNone/>
                        <a:tabLst/>
                        <a:defRPr/>
                      </a:pPr>
                      <a:r>
                        <a:rPr lang="fr-FR" sz="800" dirty="0" smtClean="0">
                          <a:effectLst/>
                          <a:latin typeface="+mn-lt"/>
                          <a:ea typeface="Arial" panose="020B0604020202020204" pitchFamily="34" charset="0"/>
                          <a:cs typeface="Times New Roman" panose="02020603050405020304" pitchFamily="18" charset="0"/>
                        </a:rPr>
                        <a:t>A5T2</a:t>
                      </a:r>
                      <a:endParaRPr lang="fr-FR" sz="800" dirty="0" smtClean="0">
                        <a:effectLst/>
                        <a:latin typeface="+mn-lt"/>
                        <a:ea typeface="Times New Roman" panose="02020603050405020304" pitchFamily="18" charset="0"/>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chemeClr val="accent2">
                        <a:lumMod val="40000"/>
                        <a:lumOff val="60000"/>
                      </a:schemeClr>
                    </a:solidFill>
                  </a:tcPr>
                </a:tc>
                <a:tc>
                  <a:txBody>
                    <a:bodyPr/>
                    <a:lstStyle/>
                    <a:p>
                      <a:pPr marL="0" indent="-371475" algn="l">
                        <a:spcBef>
                          <a:spcPts val="0"/>
                        </a:spcBef>
                        <a:spcAft>
                          <a:spcPts val="0"/>
                        </a:spcAft>
                      </a:pPr>
                      <a:r>
                        <a:rPr lang="fr-FR" sz="1000" dirty="0" smtClean="0">
                          <a:effectLst/>
                          <a:latin typeface="+mn-lt"/>
                          <a:ea typeface="Arial" panose="020B0604020202020204" pitchFamily="34" charset="0"/>
                          <a:cs typeface="Times New Roman" panose="02020603050405020304" pitchFamily="18" charset="0"/>
                        </a:rPr>
                        <a:t>Renseigner les documents techniques réglementaires</a:t>
                      </a:r>
                      <a:endParaRPr lang="fr-FR" sz="1000" dirty="0">
                        <a:effectLst/>
                        <a:latin typeface="+mn-lt"/>
                        <a:ea typeface="Times New Roman" panose="02020603050405020304" pitchFamily="18" charset="0"/>
                        <a:cs typeface="Times New Roman" panose="02020603050405020304" pitchFamily="18" charset="0"/>
                      </a:endParaRPr>
                    </a:p>
                  </a:txBody>
                  <a:tcPr marL="0" marR="0" marT="0"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 xmlns:a16="http://schemas.microsoft.com/office/drawing/2014/main" val="2366821394"/>
                  </a:ext>
                </a:extLst>
              </a:tr>
            </a:tbl>
          </a:graphicData>
        </a:graphic>
      </p:graphicFrame>
      <p:graphicFrame>
        <p:nvGraphicFramePr>
          <p:cNvPr id="22" name="Tableau 21"/>
          <p:cNvGraphicFramePr>
            <a:graphicFrameLocks noGrp="1"/>
          </p:cNvGraphicFramePr>
          <p:nvPr>
            <p:extLst>
              <p:ext uri="{D42A27DB-BD31-4B8C-83A1-F6EECF244321}">
                <p14:modId xmlns:p14="http://schemas.microsoft.com/office/powerpoint/2010/main" val="388750484"/>
              </p:ext>
            </p:extLst>
          </p:nvPr>
        </p:nvGraphicFramePr>
        <p:xfrm>
          <a:off x="6989279" y="4868396"/>
          <a:ext cx="1909326" cy="304800"/>
        </p:xfrm>
        <a:graphic>
          <a:graphicData uri="http://schemas.openxmlformats.org/drawingml/2006/table">
            <a:tbl>
              <a:tblPr firstRow="1" firstCol="1" lastRow="1" lastCol="1" bandRow="1" bandCol="1"/>
              <a:tblGrid>
                <a:gridCol w="486116">
                  <a:extLst>
                    <a:ext uri="{9D8B030D-6E8A-4147-A177-3AD203B41FA5}">
                      <a16:colId xmlns="" xmlns:a16="http://schemas.microsoft.com/office/drawing/2014/main" val="2092621159"/>
                    </a:ext>
                  </a:extLst>
                </a:gridCol>
                <a:gridCol w="1423210">
                  <a:extLst>
                    <a:ext uri="{9D8B030D-6E8A-4147-A177-3AD203B41FA5}">
                      <a16:colId xmlns="" xmlns:a16="http://schemas.microsoft.com/office/drawing/2014/main" val="1686845175"/>
                    </a:ext>
                  </a:extLst>
                </a:gridCol>
              </a:tblGrid>
              <a:tr h="78727">
                <a:tc>
                  <a:txBody>
                    <a:bodyPr/>
                    <a:lstStyle/>
                    <a:p>
                      <a:pPr marL="0" marR="0" lvl="0" indent="0" algn="ctr" defTabSz="914400" rtl="0" eaLnBrk="1" fontAlgn="auto" latinLnBrk="0" hangingPunct="1">
                        <a:lnSpc>
                          <a:spcPct val="100000"/>
                        </a:lnSpc>
                        <a:spcBef>
                          <a:spcPts val="45"/>
                        </a:spcBef>
                        <a:spcAft>
                          <a:spcPts val="0"/>
                        </a:spcAft>
                        <a:buClrTx/>
                        <a:buSzTx/>
                        <a:buFontTx/>
                        <a:buNone/>
                        <a:tabLst/>
                        <a:defRPr/>
                      </a:pPr>
                      <a:r>
                        <a:rPr lang="fr-FR" sz="800" dirty="0" smtClean="0">
                          <a:solidFill>
                            <a:srgbClr val="000000"/>
                          </a:solidFill>
                          <a:effectLst/>
                          <a:latin typeface="+mn-lt"/>
                          <a:ea typeface="Arial" panose="020B0604020202020204" pitchFamily="34" charset="0"/>
                          <a:cs typeface="Times New Roman" panose="02020603050405020304" pitchFamily="18" charset="0"/>
                        </a:rPr>
                        <a:t>A4T2</a:t>
                      </a:r>
                      <a:endParaRPr lang="fr-FR" sz="800" dirty="0" smtClean="0">
                        <a:effectLst/>
                        <a:latin typeface="+mn-lt"/>
                        <a:ea typeface="Times New Roman" panose="02020603050405020304" pitchFamily="18" charset="0"/>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chemeClr val="accent1"/>
                    </a:solidFill>
                  </a:tcPr>
                </a:tc>
                <a:tc>
                  <a:txBody>
                    <a:bodyPr/>
                    <a:lstStyle/>
                    <a:p>
                      <a:pPr marL="36000" marR="153670" algn="l">
                        <a:spcBef>
                          <a:spcPts val="0"/>
                        </a:spcBef>
                        <a:spcAft>
                          <a:spcPts val="0"/>
                        </a:spcAft>
                      </a:pPr>
                      <a:r>
                        <a:rPr lang="fr-FR" sz="1000" dirty="0" smtClean="0">
                          <a:effectLst/>
                          <a:latin typeface="+mn-lt"/>
                          <a:ea typeface="Arial" panose="020B0604020202020204" pitchFamily="34" charset="0"/>
                          <a:cs typeface="Times New Roman" panose="02020603050405020304" pitchFamily="18" charset="0"/>
                        </a:rPr>
                        <a:t>Réaliser des travaux de dépannage</a:t>
                      </a:r>
                      <a:endParaRPr lang="fr-FR" sz="1000" dirty="0">
                        <a:effectLst/>
                        <a:latin typeface="+mn-lt"/>
                        <a:ea typeface="Times New Roman" panose="02020603050405020304" pitchFamily="18" charset="0"/>
                        <a:cs typeface="Times New Roman" panose="02020603050405020304" pitchFamily="18" charset="0"/>
                      </a:endParaRPr>
                    </a:p>
                  </a:txBody>
                  <a:tcPr marL="36000" marR="0" marT="0"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 xmlns:a16="http://schemas.microsoft.com/office/drawing/2014/main" val="1173039206"/>
                  </a:ext>
                </a:extLst>
              </a:tr>
            </a:tbl>
          </a:graphicData>
        </a:graphic>
      </p:graphicFrame>
      <p:graphicFrame>
        <p:nvGraphicFramePr>
          <p:cNvPr id="23" name="Tableau 22"/>
          <p:cNvGraphicFramePr>
            <a:graphicFrameLocks noGrp="1"/>
          </p:cNvGraphicFramePr>
          <p:nvPr>
            <p:extLst>
              <p:ext uri="{D42A27DB-BD31-4B8C-83A1-F6EECF244321}">
                <p14:modId xmlns:p14="http://schemas.microsoft.com/office/powerpoint/2010/main" val="799949022"/>
              </p:ext>
            </p:extLst>
          </p:nvPr>
        </p:nvGraphicFramePr>
        <p:xfrm>
          <a:off x="7796372" y="4222246"/>
          <a:ext cx="1529299" cy="330431"/>
        </p:xfrm>
        <a:graphic>
          <a:graphicData uri="http://schemas.openxmlformats.org/drawingml/2006/table">
            <a:tbl>
              <a:tblPr firstRow="1" firstCol="1" lastRow="1" lastCol="1" bandRow="1" bandCol="1"/>
              <a:tblGrid>
                <a:gridCol w="416136">
                  <a:extLst>
                    <a:ext uri="{9D8B030D-6E8A-4147-A177-3AD203B41FA5}">
                      <a16:colId xmlns="" xmlns:a16="http://schemas.microsoft.com/office/drawing/2014/main" val="3080531726"/>
                    </a:ext>
                  </a:extLst>
                </a:gridCol>
                <a:gridCol w="1113163">
                  <a:extLst>
                    <a:ext uri="{9D8B030D-6E8A-4147-A177-3AD203B41FA5}">
                      <a16:colId xmlns="" xmlns:a16="http://schemas.microsoft.com/office/drawing/2014/main" val="958757816"/>
                    </a:ext>
                  </a:extLst>
                </a:gridCol>
              </a:tblGrid>
              <a:tr h="3304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800" dirty="0" smtClean="0">
                          <a:effectLst/>
                          <a:latin typeface="+mn-lt"/>
                          <a:ea typeface="Arial" panose="020B0604020202020204" pitchFamily="34" charset="0"/>
                          <a:cs typeface="Times New Roman" panose="02020603050405020304" pitchFamily="18" charset="0"/>
                        </a:rPr>
                        <a:t>A5T3</a:t>
                      </a:r>
                      <a:endParaRPr lang="fr-FR" sz="800" dirty="0" smtClean="0">
                        <a:effectLst/>
                        <a:latin typeface="+mn-lt"/>
                        <a:ea typeface="Times New Roman" panose="02020603050405020304" pitchFamily="18" charset="0"/>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marL="0" indent="-371475" algn="l">
                        <a:spcBef>
                          <a:spcPts val="0"/>
                        </a:spcBef>
                        <a:spcAft>
                          <a:spcPts val="0"/>
                        </a:spcAft>
                      </a:pPr>
                      <a:r>
                        <a:rPr lang="fr-FR" sz="1000" dirty="0" smtClean="0">
                          <a:solidFill>
                            <a:srgbClr val="000000"/>
                          </a:solidFill>
                          <a:effectLst/>
                          <a:latin typeface="+mn-lt"/>
                          <a:ea typeface="Arial" panose="020B0604020202020204" pitchFamily="34" charset="0"/>
                          <a:cs typeface="Times New Roman" panose="02020603050405020304" pitchFamily="18" charset="0"/>
                        </a:rPr>
                        <a:t>Conseiller le client et/ou l’exploitant</a:t>
                      </a:r>
                      <a:endParaRPr lang="fr-FR" sz="1000" dirty="0">
                        <a:effectLst/>
                        <a:latin typeface="+mn-lt"/>
                        <a:ea typeface="Times New Roman" panose="02020603050405020304" pitchFamily="18" charset="0"/>
                        <a:cs typeface="Times New Roman" panose="02020603050405020304" pitchFamily="18" charset="0"/>
                      </a:endParaRPr>
                    </a:p>
                  </a:txBody>
                  <a:tcPr marL="0" marR="0" marT="0" marB="0" anchor="ct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408758224"/>
                  </a:ext>
                </a:extLst>
              </a:tr>
            </a:tbl>
          </a:graphicData>
        </a:graphic>
      </p:graphicFrame>
      <p:sp>
        <p:nvSpPr>
          <p:cNvPr id="24" name="Flèche droite rayée 23"/>
          <p:cNvSpPr/>
          <p:nvPr/>
        </p:nvSpPr>
        <p:spPr>
          <a:xfrm rot="17255283">
            <a:off x="7096925" y="2438297"/>
            <a:ext cx="482002" cy="434631"/>
          </a:xfrm>
          <a:prstGeom prst="striped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p>
        </p:txBody>
      </p:sp>
      <p:sp>
        <p:nvSpPr>
          <p:cNvPr id="29" name="Flèche droite rayée 28"/>
          <p:cNvSpPr/>
          <p:nvPr/>
        </p:nvSpPr>
        <p:spPr>
          <a:xfrm rot="4415224">
            <a:off x="7019209" y="4352969"/>
            <a:ext cx="482002" cy="434631"/>
          </a:xfrm>
          <a:prstGeom prst="striped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p>
        </p:txBody>
      </p:sp>
      <p:sp>
        <p:nvSpPr>
          <p:cNvPr id="32" name="Ellipse 31"/>
          <p:cNvSpPr/>
          <p:nvPr/>
        </p:nvSpPr>
        <p:spPr>
          <a:xfrm>
            <a:off x="5052401" y="2595452"/>
            <a:ext cx="1102954" cy="1001300"/>
          </a:xfrm>
          <a:prstGeom prst="ellipse">
            <a:avLst/>
          </a:prstGeom>
          <a:solidFill>
            <a:schemeClr val="accent1">
              <a:lumMod val="40000"/>
              <a:lumOff val="60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spcAft>
                <a:spcPts val="0"/>
              </a:spcAft>
            </a:pPr>
            <a:r>
              <a:rPr lang="fr-FR" sz="1000"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I</a:t>
            </a:r>
            <a:r>
              <a:rPr lang="fr-FR" sz="100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ntervention d’amélioration de l’efficacité énergétique</a:t>
            </a:r>
            <a:endParaRPr lang="fr-FR"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3" name="Ellipse 32"/>
          <p:cNvSpPr/>
          <p:nvPr/>
        </p:nvSpPr>
        <p:spPr>
          <a:xfrm>
            <a:off x="5068076" y="3615524"/>
            <a:ext cx="1102954" cy="1001300"/>
          </a:xfrm>
          <a:prstGeom prst="ellipse">
            <a:avLst/>
          </a:prstGeom>
          <a:solidFill>
            <a:schemeClr val="accent1">
              <a:lumMod val="40000"/>
              <a:lumOff val="6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spcAft>
                <a:spcPts val="0"/>
              </a:spcAft>
            </a:pPr>
            <a:r>
              <a:rPr lang="fr-FR" sz="1000"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I</a:t>
            </a:r>
            <a:r>
              <a:rPr lang="fr-FR" sz="100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ntervention de dépannage  </a:t>
            </a:r>
            <a:endParaRPr lang="fr-FR"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Ellipse 14"/>
          <p:cNvSpPr/>
          <p:nvPr/>
        </p:nvSpPr>
        <p:spPr>
          <a:xfrm>
            <a:off x="3894385" y="2869857"/>
            <a:ext cx="1397451" cy="1422256"/>
          </a:xfrm>
          <a:prstGeom prst="ellipse">
            <a:avLst/>
          </a:prstGeom>
          <a:solidFill>
            <a:schemeClr val="accent1"/>
          </a:solidFill>
          <a:ln>
            <a:solidFill>
              <a:srgbClr val="C0000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50" b="1" dirty="0" smtClean="0">
                <a:solidFill>
                  <a:srgbClr val="C00000"/>
                </a:solidFill>
              </a:rPr>
              <a:t>UN SC</a:t>
            </a:r>
            <a:r>
              <a:rPr lang="fr-FR" sz="1050" b="1" dirty="0" smtClean="0">
                <a:solidFill>
                  <a:srgbClr val="C00000"/>
                </a:solidFill>
                <a:latin typeface="Calibri Light" panose="020F0302020204030204" pitchFamily="34" charset="0"/>
                <a:cs typeface="Calibri Light" panose="020F0302020204030204" pitchFamily="34" charset="0"/>
              </a:rPr>
              <a:t>ÉNARIO </a:t>
            </a:r>
            <a:r>
              <a:rPr lang="fr-FR" sz="1050" dirty="0" smtClean="0">
                <a:solidFill>
                  <a:srgbClr val="C00000"/>
                </a:solidFill>
                <a:latin typeface="Calibri Light" panose="020F0302020204030204" pitchFamily="34" charset="0"/>
                <a:cs typeface="Calibri Light" panose="020F0302020204030204" pitchFamily="34" charset="0"/>
              </a:rPr>
              <a:t>lié à</a:t>
            </a:r>
          </a:p>
          <a:p>
            <a:pPr algn="ctr"/>
            <a:r>
              <a:rPr lang="fr-FR" sz="1050" dirty="0" smtClean="0">
                <a:solidFill>
                  <a:srgbClr val="C00000"/>
                </a:solidFill>
                <a:latin typeface="Calibri Light" panose="020F0302020204030204" pitchFamily="34" charset="0"/>
                <a:cs typeface="Calibri Light" panose="020F0302020204030204" pitchFamily="34" charset="0"/>
              </a:rPr>
              <a:t>chaque problématique</a:t>
            </a:r>
          </a:p>
        </p:txBody>
      </p:sp>
      <p:pic>
        <p:nvPicPr>
          <p:cNvPr id="34" name="Image 33"/>
          <p:cNvPicPr/>
          <p:nvPr/>
        </p:nvPicPr>
        <p:blipFill>
          <a:blip r:embed="rId2" cstate="print">
            <a:extLst>
              <a:ext uri="{28A0092B-C50C-407E-A947-70E740481C1C}">
                <a14:useLocalDpi xmlns:a14="http://schemas.microsoft.com/office/drawing/2010/main" val="0"/>
              </a:ext>
            </a:extLst>
          </a:blip>
          <a:stretch>
            <a:fillRect/>
          </a:stretch>
        </p:blipFill>
        <p:spPr>
          <a:xfrm>
            <a:off x="107398" y="35330"/>
            <a:ext cx="1097773" cy="1102252"/>
          </a:xfrm>
          <a:prstGeom prst="rect">
            <a:avLst/>
          </a:prstGeom>
        </p:spPr>
      </p:pic>
      <p:sp>
        <p:nvSpPr>
          <p:cNvPr id="35" name="Titre 1"/>
          <p:cNvSpPr txBox="1">
            <a:spLocks/>
          </p:cNvSpPr>
          <p:nvPr/>
        </p:nvSpPr>
        <p:spPr>
          <a:xfrm>
            <a:off x="9180139" y="212754"/>
            <a:ext cx="2868245" cy="59418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1000" dirty="0" smtClean="0"/>
              <a:t>Baccalauréat professionnel installateur en chauffage, climatisation et énergies renouvelables</a:t>
            </a:r>
            <a:br>
              <a:rPr lang="fr-FR" sz="1000" dirty="0" smtClean="0"/>
            </a:br>
            <a:r>
              <a:rPr lang="fr-FR" sz="1000" dirty="0" smtClean="0"/>
              <a:t> « ICCER » session 2024</a:t>
            </a:r>
            <a:endParaRPr lang="fr-FR" sz="1000" b="1" dirty="0"/>
          </a:p>
        </p:txBody>
      </p:sp>
      <p:sp>
        <p:nvSpPr>
          <p:cNvPr id="36" name="Arc 35"/>
          <p:cNvSpPr/>
          <p:nvPr/>
        </p:nvSpPr>
        <p:spPr>
          <a:xfrm rot="15425497" flipV="1">
            <a:off x="6318514" y="2206530"/>
            <a:ext cx="1778381" cy="1469984"/>
          </a:xfrm>
          <a:prstGeom prst="arc">
            <a:avLst>
              <a:gd name="adj1" fmla="val 16083167"/>
              <a:gd name="adj2" fmla="val 18316408"/>
            </a:avLst>
          </a:prstGeom>
          <a:ln w="38100">
            <a:solidFill>
              <a:srgbClr val="00B0F0"/>
            </a:solidFill>
            <a:head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rgbClr val="002060"/>
              </a:solidFill>
            </a:endParaRPr>
          </a:p>
        </p:txBody>
      </p:sp>
      <p:sp>
        <p:nvSpPr>
          <p:cNvPr id="14" name="Ellipse 13"/>
          <p:cNvSpPr/>
          <p:nvPr/>
        </p:nvSpPr>
        <p:spPr>
          <a:xfrm>
            <a:off x="214525" y="2703189"/>
            <a:ext cx="2491059" cy="243727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000" dirty="0" smtClean="0"/>
              <a:t>A partir des  moyens et des équipements : installations opérationnelles, maquettes didactiques sur le plateau pédagogique. Des ressources techniques, numériques, documents de suivi de l’installation, documentations techniques des équipements et des appareils, de données  techniques, d’extraits de la réglementation et ou de  normes en vigueur...</a:t>
            </a:r>
            <a:endParaRPr lang="fr-FR" sz="1000" dirty="0"/>
          </a:p>
        </p:txBody>
      </p:sp>
      <p:sp>
        <p:nvSpPr>
          <p:cNvPr id="38" name="Arc 37"/>
          <p:cNvSpPr/>
          <p:nvPr/>
        </p:nvSpPr>
        <p:spPr>
          <a:xfrm rot="8252679">
            <a:off x="6498429" y="3323987"/>
            <a:ext cx="1506377" cy="1533842"/>
          </a:xfrm>
          <a:prstGeom prst="arc">
            <a:avLst>
              <a:gd name="adj1" fmla="val 15689351"/>
              <a:gd name="adj2" fmla="val 17980581"/>
            </a:avLst>
          </a:prstGeom>
          <a:ln w="38100">
            <a:solidFill>
              <a:srgbClr val="002060"/>
            </a:solidFill>
            <a:head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rgbClr val="002060"/>
              </a:solidFill>
            </a:endParaRPr>
          </a:p>
        </p:txBody>
      </p:sp>
      <p:graphicFrame>
        <p:nvGraphicFramePr>
          <p:cNvPr id="39" name="Tableau 38"/>
          <p:cNvGraphicFramePr>
            <a:graphicFrameLocks noGrp="1"/>
          </p:cNvGraphicFramePr>
          <p:nvPr>
            <p:extLst>
              <p:ext uri="{D42A27DB-BD31-4B8C-83A1-F6EECF244321}">
                <p14:modId xmlns:p14="http://schemas.microsoft.com/office/powerpoint/2010/main" val="1592159760"/>
              </p:ext>
            </p:extLst>
          </p:nvPr>
        </p:nvGraphicFramePr>
        <p:xfrm>
          <a:off x="9250009" y="2261056"/>
          <a:ext cx="1296003" cy="288868"/>
        </p:xfrm>
        <a:graphic>
          <a:graphicData uri="http://schemas.openxmlformats.org/drawingml/2006/table">
            <a:tbl>
              <a:tblPr firstRow="1" bandRow="1">
                <a:tableStyleId>{5C22544A-7EE6-4342-B048-85BDC9FD1C3A}</a:tableStyleId>
              </a:tblPr>
              <a:tblGrid>
                <a:gridCol w="116769">
                  <a:extLst>
                    <a:ext uri="{9D8B030D-6E8A-4147-A177-3AD203B41FA5}">
                      <a16:colId xmlns="" xmlns:a16="http://schemas.microsoft.com/office/drawing/2014/main" val="692267084"/>
                    </a:ext>
                  </a:extLst>
                </a:gridCol>
                <a:gridCol w="168462">
                  <a:extLst>
                    <a:ext uri="{9D8B030D-6E8A-4147-A177-3AD203B41FA5}">
                      <a16:colId xmlns="" xmlns:a16="http://schemas.microsoft.com/office/drawing/2014/main" val="1138903940"/>
                    </a:ext>
                  </a:extLst>
                </a:gridCol>
                <a:gridCol w="168462">
                  <a:extLst>
                    <a:ext uri="{9D8B030D-6E8A-4147-A177-3AD203B41FA5}">
                      <a16:colId xmlns="" xmlns:a16="http://schemas.microsoft.com/office/drawing/2014/main" val="1797610644"/>
                    </a:ext>
                  </a:extLst>
                </a:gridCol>
                <a:gridCol w="168462">
                  <a:extLst>
                    <a:ext uri="{9D8B030D-6E8A-4147-A177-3AD203B41FA5}">
                      <a16:colId xmlns="" xmlns:a16="http://schemas.microsoft.com/office/drawing/2014/main" val="2606451695"/>
                    </a:ext>
                  </a:extLst>
                </a:gridCol>
                <a:gridCol w="168462">
                  <a:extLst>
                    <a:ext uri="{9D8B030D-6E8A-4147-A177-3AD203B41FA5}">
                      <a16:colId xmlns="" xmlns:a16="http://schemas.microsoft.com/office/drawing/2014/main" val="1493815137"/>
                    </a:ext>
                  </a:extLst>
                </a:gridCol>
                <a:gridCol w="168462">
                  <a:extLst>
                    <a:ext uri="{9D8B030D-6E8A-4147-A177-3AD203B41FA5}">
                      <a16:colId xmlns="" xmlns:a16="http://schemas.microsoft.com/office/drawing/2014/main" val="22812293"/>
                    </a:ext>
                  </a:extLst>
                </a:gridCol>
                <a:gridCol w="168462">
                  <a:extLst>
                    <a:ext uri="{9D8B030D-6E8A-4147-A177-3AD203B41FA5}">
                      <a16:colId xmlns="" xmlns:a16="http://schemas.microsoft.com/office/drawing/2014/main" val="2152233646"/>
                    </a:ext>
                  </a:extLst>
                </a:gridCol>
                <a:gridCol w="168462">
                  <a:extLst>
                    <a:ext uri="{9D8B030D-6E8A-4147-A177-3AD203B41FA5}">
                      <a16:colId xmlns="" xmlns:a16="http://schemas.microsoft.com/office/drawing/2014/main" val="2824465429"/>
                    </a:ext>
                  </a:extLst>
                </a:gridCol>
              </a:tblGrid>
              <a:tr h="144434">
                <a:tc gridSpan="8">
                  <a:txBody>
                    <a:bodyPr/>
                    <a:lstStyle/>
                    <a:p>
                      <a:pPr algn="ctr"/>
                      <a:r>
                        <a:rPr lang="fr-FR" sz="800" dirty="0" smtClean="0"/>
                        <a:t>SAVOIRS ASSOCI</a:t>
                      </a:r>
                      <a:r>
                        <a:rPr lang="fr-FR" sz="800" b="1" dirty="0" smtClean="0">
                          <a:solidFill>
                            <a:schemeClr val="bg1"/>
                          </a:solidFill>
                          <a:latin typeface="Calibri Light" panose="020F0302020204030204" pitchFamily="34" charset="0"/>
                          <a:cs typeface="Calibri Light" panose="020F0302020204030204" pitchFamily="34" charset="0"/>
                        </a:rPr>
                        <a:t>É</a:t>
                      </a:r>
                      <a:r>
                        <a:rPr lang="fr-FR" sz="800" dirty="0" smtClean="0"/>
                        <a:t>S</a:t>
                      </a:r>
                      <a:endParaRPr lang="fr-FR" sz="8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rgbClr val="FF7C80"/>
                    </a:solidFill>
                  </a:tcPr>
                </a:tc>
                <a:tc hMerge="1">
                  <a:txBody>
                    <a:bodyPr/>
                    <a:lstStyle/>
                    <a:p>
                      <a:endParaRPr lang="fr-FR" sz="800" dirty="0"/>
                    </a:p>
                  </a:txBody>
                  <a:tcPr marL="0" marR="0" marT="0" marB="0"/>
                </a:tc>
                <a:tc hMerge="1">
                  <a:txBody>
                    <a:bodyPr/>
                    <a:lstStyle/>
                    <a:p>
                      <a:endParaRPr lang="fr-FR" sz="800" dirty="0"/>
                    </a:p>
                  </a:txBody>
                  <a:tcPr marL="0" marR="0" marT="0" marB="0"/>
                </a:tc>
                <a:tc hMerge="1">
                  <a:txBody>
                    <a:bodyPr/>
                    <a:lstStyle/>
                    <a:p>
                      <a:endParaRPr lang="fr-FR" sz="800" dirty="0"/>
                    </a:p>
                  </a:txBody>
                  <a:tcPr marL="0" marR="0" marT="0" marB="0"/>
                </a:tc>
                <a:tc hMerge="1">
                  <a:txBody>
                    <a:bodyPr/>
                    <a:lstStyle/>
                    <a:p>
                      <a:endParaRPr lang="fr-FR" sz="800" dirty="0"/>
                    </a:p>
                  </a:txBody>
                  <a:tcPr marL="0" marR="0" marT="0" marB="0"/>
                </a:tc>
                <a:tc hMerge="1">
                  <a:txBody>
                    <a:bodyPr/>
                    <a:lstStyle/>
                    <a:p>
                      <a:endParaRPr lang="fr-FR" sz="800" dirty="0"/>
                    </a:p>
                  </a:txBody>
                  <a:tcPr marL="0" marR="0" marT="0" marB="0"/>
                </a:tc>
                <a:tc hMerge="1">
                  <a:txBody>
                    <a:bodyPr/>
                    <a:lstStyle/>
                    <a:p>
                      <a:endParaRPr lang="fr-FR" sz="800" dirty="0"/>
                    </a:p>
                  </a:txBody>
                  <a:tcPr marL="0" marR="0" marT="0" marB="0"/>
                </a:tc>
                <a:tc hMerge="1">
                  <a:txBody>
                    <a:bodyPr/>
                    <a:lstStyle/>
                    <a:p>
                      <a:endParaRPr lang="fr-FR" sz="800" dirty="0"/>
                    </a:p>
                  </a:txBody>
                  <a:tcPr marL="0" marR="0" marT="0" marB="0"/>
                </a:tc>
                <a:extLst>
                  <a:ext uri="{0D108BD9-81ED-4DB2-BD59-A6C34878D82A}">
                    <a16:rowId xmlns="" xmlns:a16="http://schemas.microsoft.com/office/drawing/2014/main" val="1902915730"/>
                  </a:ext>
                </a:extLst>
              </a:tr>
              <a:tr h="144434">
                <a:tc>
                  <a:txBody>
                    <a:bodyPr/>
                    <a:lstStyle/>
                    <a:p>
                      <a:pPr algn="ctr"/>
                      <a:r>
                        <a:rPr lang="fr-FR" sz="700" dirty="0" smtClean="0"/>
                        <a:t>S1</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tc>
                  <a:txBody>
                    <a:bodyPr/>
                    <a:lstStyle/>
                    <a:p>
                      <a:pPr algn="ctr"/>
                      <a:r>
                        <a:rPr lang="fr-FR" sz="700" dirty="0" smtClean="0"/>
                        <a:t>S2</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tc>
                  <a:txBody>
                    <a:bodyPr/>
                    <a:lstStyle/>
                    <a:p>
                      <a:pPr algn="ctr"/>
                      <a:r>
                        <a:rPr lang="fr-FR" sz="700" dirty="0" smtClean="0"/>
                        <a:t>S3</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tc>
                  <a:txBody>
                    <a:bodyPr/>
                    <a:lstStyle/>
                    <a:p>
                      <a:pPr algn="ctr"/>
                      <a:r>
                        <a:rPr lang="fr-FR" sz="700" dirty="0" smtClean="0"/>
                        <a:t>S4</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tc>
                  <a:txBody>
                    <a:bodyPr/>
                    <a:lstStyle/>
                    <a:p>
                      <a:pPr algn="ctr"/>
                      <a:r>
                        <a:rPr lang="fr-FR" sz="700" dirty="0" smtClean="0"/>
                        <a:t>S5</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tc>
                  <a:txBody>
                    <a:bodyPr/>
                    <a:lstStyle/>
                    <a:p>
                      <a:pPr algn="ctr"/>
                      <a:r>
                        <a:rPr lang="fr-FR" sz="700" dirty="0" smtClean="0"/>
                        <a:t>S6</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tc>
                  <a:txBody>
                    <a:bodyPr/>
                    <a:lstStyle/>
                    <a:p>
                      <a:pPr algn="ctr"/>
                      <a:r>
                        <a:rPr lang="fr-FR" sz="700" dirty="0" smtClean="0"/>
                        <a:t>S7</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tc>
                  <a:txBody>
                    <a:bodyPr/>
                    <a:lstStyle/>
                    <a:p>
                      <a:pPr algn="ctr"/>
                      <a:r>
                        <a:rPr lang="fr-FR" sz="700" dirty="0" smtClean="0"/>
                        <a:t>S8</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extLst>
                  <a:ext uri="{0D108BD9-81ED-4DB2-BD59-A6C34878D82A}">
                    <a16:rowId xmlns="" xmlns:a16="http://schemas.microsoft.com/office/drawing/2014/main" val="1076414752"/>
                  </a:ext>
                </a:extLst>
              </a:tr>
            </a:tbl>
          </a:graphicData>
        </a:graphic>
      </p:graphicFrame>
      <p:graphicFrame>
        <p:nvGraphicFramePr>
          <p:cNvPr id="40" name="Tableau 39"/>
          <p:cNvGraphicFramePr>
            <a:graphicFrameLocks noGrp="1"/>
          </p:cNvGraphicFramePr>
          <p:nvPr>
            <p:extLst>
              <p:ext uri="{D42A27DB-BD31-4B8C-83A1-F6EECF244321}">
                <p14:modId xmlns:p14="http://schemas.microsoft.com/office/powerpoint/2010/main" val="2394702098"/>
              </p:ext>
            </p:extLst>
          </p:nvPr>
        </p:nvGraphicFramePr>
        <p:xfrm>
          <a:off x="9252429" y="1883121"/>
          <a:ext cx="1296000" cy="365760"/>
        </p:xfrm>
        <a:graphic>
          <a:graphicData uri="http://schemas.openxmlformats.org/drawingml/2006/table">
            <a:tbl>
              <a:tblPr firstRow="1" firstCol="1" lastRow="1" lastCol="1" bandRow="1" bandCol="1"/>
              <a:tblGrid>
                <a:gridCol w="1296000">
                  <a:extLst>
                    <a:ext uri="{9D8B030D-6E8A-4147-A177-3AD203B41FA5}">
                      <a16:colId xmlns="" xmlns:a16="http://schemas.microsoft.com/office/drawing/2014/main" val="1139971837"/>
                    </a:ext>
                  </a:extLst>
                </a:gridCol>
              </a:tblGrid>
              <a:tr h="1019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800" b="1" i="0" u="none" strike="noStrike" dirty="0" smtClean="0">
                          <a:solidFill>
                            <a:srgbClr val="7030A0"/>
                          </a:solidFill>
                          <a:effectLst/>
                          <a:latin typeface="Arial" panose="020B0604020202020204" pitchFamily="34" charset="0"/>
                        </a:rPr>
                        <a:t>C9 : </a:t>
                      </a:r>
                      <a:r>
                        <a:rPr lang="fr-FR" sz="800" b="0" i="0" u="none" strike="noStrike" dirty="0" smtClean="0">
                          <a:solidFill>
                            <a:srgbClr val="7030A0"/>
                          </a:solidFill>
                          <a:effectLst/>
                          <a:latin typeface="Arial" panose="020B0604020202020204" pitchFamily="34" charset="0"/>
                        </a:rPr>
                        <a:t>Réaliser une opération d’amélioration de l’efficacité énergétique</a:t>
                      </a:r>
                      <a:endParaRPr lang="fr-FR" sz="800" b="0" dirty="0" smtClean="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0"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 xmlns:a16="http://schemas.microsoft.com/office/drawing/2014/main" val="3019380491"/>
                  </a:ext>
                </a:extLst>
              </a:tr>
            </a:tbl>
          </a:graphicData>
        </a:graphic>
      </p:graphicFrame>
      <p:sp>
        <p:nvSpPr>
          <p:cNvPr id="17" name="Ellipse 16"/>
          <p:cNvSpPr/>
          <p:nvPr/>
        </p:nvSpPr>
        <p:spPr>
          <a:xfrm>
            <a:off x="2221860" y="2893271"/>
            <a:ext cx="1335931" cy="133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000" dirty="0" smtClean="0"/>
              <a:t>QUEL CONTEXTE PROFESSIONNEL ?</a:t>
            </a:r>
            <a:endParaRPr lang="fr-FR" sz="1000" dirty="0">
              <a:solidFill>
                <a:schemeClr val="bg1"/>
              </a:solidFill>
            </a:endParaRPr>
          </a:p>
        </p:txBody>
      </p:sp>
      <p:sp>
        <p:nvSpPr>
          <p:cNvPr id="41" name="Flèche droite rayée 40"/>
          <p:cNvSpPr/>
          <p:nvPr/>
        </p:nvSpPr>
        <p:spPr>
          <a:xfrm>
            <a:off x="5906018" y="3398752"/>
            <a:ext cx="288000" cy="396000"/>
          </a:xfrm>
          <a:prstGeom prst="striped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p>
        </p:txBody>
      </p:sp>
      <p:graphicFrame>
        <p:nvGraphicFramePr>
          <p:cNvPr id="42" name="Tableau 41"/>
          <p:cNvGraphicFramePr>
            <a:graphicFrameLocks noGrp="1"/>
          </p:cNvGraphicFramePr>
          <p:nvPr>
            <p:extLst>
              <p:ext uri="{D42A27DB-BD31-4B8C-83A1-F6EECF244321}">
                <p14:modId xmlns:p14="http://schemas.microsoft.com/office/powerpoint/2010/main" val="885587765"/>
              </p:ext>
            </p:extLst>
          </p:nvPr>
        </p:nvGraphicFramePr>
        <p:xfrm>
          <a:off x="9255352" y="3417974"/>
          <a:ext cx="1296003" cy="288868"/>
        </p:xfrm>
        <a:graphic>
          <a:graphicData uri="http://schemas.openxmlformats.org/drawingml/2006/table">
            <a:tbl>
              <a:tblPr firstRow="1" bandRow="1">
                <a:tableStyleId>{5C22544A-7EE6-4342-B048-85BDC9FD1C3A}</a:tableStyleId>
              </a:tblPr>
              <a:tblGrid>
                <a:gridCol w="116769">
                  <a:extLst>
                    <a:ext uri="{9D8B030D-6E8A-4147-A177-3AD203B41FA5}">
                      <a16:colId xmlns="" xmlns:a16="http://schemas.microsoft.com/office/drawing/2014/main" val="692267084"/>
                    </a:ext>
                  </a:extLst>
                </a:gridCol>
                <a:gridCol w="168462">
                  <a:extLst>
                    <a:ext uri="{9D8B030D-6E8A-4147-A177-3AD203B41FA5}">
                      <a16:colId xmlns="" xmlns:a16="http://schemas.microsoft.com/office/drawing/2014/main" val="1138903940"/>
                    </a:ext>
                  </a:extLst>
                </a:gridCol>
                <a:gridCol w="168462">
                  <a:extLst>
                    <a:ext uri="{9D8B030D-6E8A-4147-A177-3AD203B41FA5}">
                      <a16:colId xmlns="" xmlns:a16="http://schemas.microsoft.com/office/drawing/2014/main" val="1797610644"/>
                    </a:ext>
                  </a:extLst>
                </a:gridCol>
                <a:gridCol w="168462">
                  <a:extLst>
                    <a:ext uri="{9D8B030D-6E8A-4147-A177-3AD203B41FA5}">
                      <a16:colId xmlns="" xmlns:a16="http://schemas.microsoft.com/office/drawing/2014/main" val="2606451695"/>
                    </a:ext>
                  </a:extLst>
                </a:gridCol>
                <a:gridCol w="168462">
                  <a:extLst>
                    <a:ext uri="{9D8B030D-6E8A-4147-A177-3AD203B41FA5}">
                      <a16:colId xmlns="" xmlns:a16="http://schemas.microsoft.com/office/drawing/2014/main" val="1493815137"/>
                    </a:ext>
                  </a:extLst>
                </a:gridCol>
                <a:gridCol w="168462">
                  <a:extLst>
                    <a:ext uri="{9D8B030D-6E8A-4147-A177-3AD203B41FA5}">
                      <a16:colId xmlns="" xmlns:a16="http://schemas.microsoft.com/office/drawing/2014/main" val="22812293"/>
                    </a:ext>
                  </a:extLst>
                </a:gridCol>
                <a:gridCol w="168462">
                  <a:extLst>
                    <a:ext uri="{9D8B030D-6E8A-4147-A177-3AD203B41FA5}">
                      <a16:colId xmlns="" xmlns:a16="http://schemas.microsoft.com/office/drawing/2014/main" val="2152233646"/>
                    </a:ext>
                  </a:extLst>
                </a:gridCol>
                <a:gridCol w="168462">
                  <a:extLst>
                    <a:ext uri="{9D8B030D-6E8A-4147-A177-3AD203B41FA5}">
                      <a16:colId xmlns="" xmlns:a16="http://schemas.microsoft.com/office/drawing/2014/main" val="2824465429"/>
                    </a:ext>
                  </a:extLst>
                </a:gridCol>
              </a:tblGrid>
              <a:tr h="144434">
                <a:tc gridSpan="8">
                  <a:txBody>
                    <a:bodyPr/>
                    <a:lstStyle/>
                    <a:p>
                      <a:pPr algn="ctr"/>
                      <a:r>
                        <a:rPr lang="fr-FR" sz="800" dirty="0" smtClean="0"/>
                        <a:t>SAVOIRS ASSOCI</a:t>
                      </a:r>
                      <a:r>
                        <a:rPr lang="fr-FR" sz="800" b="1" dirty="0" smtClean="0">
                          <a:solidFill>
                            <a:schemeClr val="bg1"/>
                          </a:solidFill>
                          <a:latin typeface="Calibri Light" panose="020F0302020204030204" pitchFamily="34" charset="0"/>
                          <a:cs typeface="Calibri Light" panose="020F0302020204030204" pitchFamily="34" charset="0"/>
                        </a:rPr>
                        <a:t>É</a:t>
                      </a:r>
                      <a:r>
                        <a:rPr lang="fr-FR" sz="800" dirty="0" smtClean="0"/>
                        <a:t>S</a:t>
                      </a:r>
                      <a:endParaRPr lang="fr-FR" sz="8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rgbClr val="FF7C80"/>
                    </a:solidFill>
                  </a:tcPr>
                </a:tc>
                <a:tc hMerge="1">
                  <a:txBody>
                    <a:bodyPr/>
                    <a:lstStyle/>
                    <a:p>
                      <a:endParaRPr lang="fr-FR" sz="800" dirty="0"/>
                    </a:p>
                  </a:txBody>
                  <a:tcPr marL="0" marR="0" marT="0" marB="0"/>
                </a:tc>
                <a:tc hMerge="1">
                  <a:txBody>
                    <a:bodyPr/>
                    <a:lstStyle/>
                    <a:p>
                      <a:endParaRPr lang="fr-FR" sz="800" dirty="0"/>
                    </a:p>
                  </a:txBody>
                  <a:tcPr marL="0" marR="0" marT="0" marB="0"/>
                </a:tc>
                <a:tc hMerge="1">
                  <a:txBody>
                    <a:bodyPr/>
                    <a:lstStyle/>
                    <a:p>
                      <a:endParaRPr lang="fr-FR" sz="800" dirty="0"/>
                    </a:p>
                  </a:txBody>
                  <a:tcPr marL="0" marR="0" marT="0" marB="0"/>
                </a:tc>
                <a:tc hMerge="1">
                  <a:txBody>
                    <a:bodyPr/>
                    <a:lstStyle/>
                    <a:p>
                      <a:endParaRPr lang="fr-FR" sz="800" dirty="0"/>
                    </a:p>
                  </a:txBody>
                  <a:tcPr marL="0" marR="0" marT="0" marB="0"/>
                </a:tc>
                <a:tc hMerge="1">
                  <a:txBody>
                    <a:bodyPr/>
                    <a:lstStyle/>
                    <a:p>
                      <a:endParaRPr lang="fr-FR" sz="800" dirty="0"/>
                    </a:p>
                  </a:txBody>
                  <a:tcPr marL="0" marR="0" marT="0" marB="0"/>
                </a:tc>
                <a:tc hMerge="1">
                  <a:txBody>
                    <a:bodyPr/>
                    <a:lstStyle/>
                    <a:p>
                      <a:endParaRPr lang="fr-FR" sz="800" dirty="0"/>
                    </a:p>
                  </a:txBody>
                  <a:tcPr marL="0" marR="0" marT="0" marB="0"/>
                </a:tc>
                <a:tc hMerge="1">
                  <a:txBody>
                    <a:bodyPr/>
                    <a:lstStyle/>
                    <a:p>
                      <a:endParaRPr lang="fr-FR" sz="800" dirty="0"/>
                    </a:p>
                  </a:txBody>
                  <a:tcPr marL="0" marR="0" marT="0" marB="0"/>
                </a:tc>
                <a:extLst>
                  <a:ext uri="{0D108BD9-81ED-4DB2-BD59-A6C34878D82A}">
                    <a16:rowId xmlns="" xmlns:a16="http://schemas.microsoft.com/office/drawing/2014/main" val="1902915730"/>
                  </a:ext>
                </a:extLst>
              </a:tr>
              <a:tr h="144434">
                <a:tc>
                  <a:txBody>
                    <a:bodyPr/>
                    <a:lstStyle/>
                    <a:p>
                      <a:pPr algn="ctr"/>
                      <a:r>
                        <a:rPr lang="fr-FR" sz="700" dirty="0" smtClean="0"/>
                        <a:t>S1</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tc>
                  <a:txBody>
                    <a:bodyPr/>
                    <a:lstStyle/>
                    <a:p>
                      <a:pPr algn="ctr"/>
                      <a:r>
                        <a:rPr lang="fr-FR" sz="700" dirty="0" smtClean="0"/>
                        <a:t>S2</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tc>
                  <a:txBody>
                    <a:bodyPr/>
                    <a:lstStyle/>
                    <a:p>
                      <a:pPr algn="ctr"/>
                      <a:r>
                        <a:rPr lang="fr-FR" sz="700" dirty="0" smtClean="0"/>
                        <a:t>S3</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tc>
                  <a:txBody>
                    <a:bodyPr/>
                    <a:lstStyle/>
                    <a:p>
                      <a:pPr algn="ctr"/>
                      <a:r>
                        <a:rPr lang="fr-FR" sz="700" dirty="0" smtClean="0"/>
                        <a:t>S4</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tc>
                  <a:txBody>
                    <a:bodyPr/>
                    <a:lstStyle/>
                    <a:p>
                      <a:pPr algn="ctr"/>
                      <a:r>
                        <a:rPr lang="fr-FR" sz="700" dirty="0" smtClean="0"/>
                        <a:t>S5</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tc>
                  <a:txBody>
                    <a:bodyPr/>
                    <a:lstStyle/>
                    <a:p>
                      <a:pPr algn="ctr"/>
                      <a:r>
                        <a:rPr lang="fr-FR" sz="700" dirty="0" smtClean="0"/>
                        <a:t>S6</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tc>
                  <a:txBody>
                    <a:bodyPr/>
                    <a:lstStyle/>
                    <a:p>
                      <a:pPr algn="ctr"/>
                      <a:r>
                        <a:rPr lang="fr-FR" sz="700" dirty="0" smtClean="0"/>
                        <a:t>S7</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tc>
                  <a:txBody>
                    <a:bodyPr/>
                    <a:lstStyle/>
                    <a:p>
                      <a:pPr algn="ctr"/>
                      <a:r>
                        <a:rPr lang="fr-FR" sz="700" dirty="0" smtClean="0"/>
                        <a:t>S8</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extLst>
                  <a:ext uri="{0D108BD9-81ED-4DB2-BD59-A6C34878D82A}">
                    <a16:rowId xmlns="" xmlns:a16="http://schemas.microsoft.com/office/drawing/2014/main" val="1076414752"/>
                  </a:ext>
                </a:extLst>
              </a:tr>
            </a:tbl>
          </a:graphicData>
        </a:graphic>
      </p:graphicFrame>
      <p:graphicFrame>
        <p:nvGraphicFramePr>
          <p:cNvPr id="43" name="Tableau 42"/>
          <p:cNvGraphicFramePr>
            <a:graphicFrameLocks noGrp="1"/>
          </p:cNvGraphicFramePr>
          <p:nvPr>
            <p:extLst>
              <p:ext uri="{D42A27DB-BD31-4B8C-83A1-F6EECF244321}">
                <p14:modId xmlns:p14="http://schemas.microsoft.com/office/powerpoint/2010/main" val="506324694"/>
              </p:ext>
            </p:extLst>
          </p:nvPr>
        </p:nvGraphicFramePr>
        <p:xfrm>
          <a:off x="9257772" y="3160283"/>
          <a:ext cx="1296000" cy="243840"/>
        </p:xfrm>
        <a:graphic>
          <a:graphicData uri="http://schemas.openxmlformats.org/drawingml/2006/table">
            <a:tbl>
              <a:tblPr firstRow="1" firstCol="1" lastRow="1" lastCol="1" bandRow="1" bandCol="1"/>
              <a:tblGrid>
                <a:gridCol w="1296000">
                  <a:extLst>
                    <a:ext uri="{9D8B030D-6E8A-4147-A177-3AD203B41FA5}">
                      <a16:colId xmlns="" xmlns:a16="http://schemas.microsoft.com/office/drawing/2014/main" val="1139971837"/>
                    </a:ext>
                  </a:extLst>
                </a:gridCol>
              </a:tblGrid>
              <a:tr h="101922">
                <a:tc>
                  <a:txBody>
                    <a:bodyPr/>
                    <a:lstStyle/>
                    <a:p>
                      <a:pPr marL="36195" algn="l">
                        <a:spcBef>
                          <a:spcPts val="600"/>
                        </a:spcBef>
                        <a:spcAft>
                          <a:spcPts val="0"/>
                        </a:spcAft>
                      </a:pPr>
                      <a:r>
                        <a:rPr lang="fr-FR" sz="800" b="1" i="0" u="none" strike="noStrike" dirty="0" smtClean="0">
                          <a:solidFill>
                            <a:srgbClr val="7030A0"/>
                          </a:solidFill>
                          <a:effectLst/>
                          <a:latin typeface="Arial" panose="020B0604020202020204" pitchFamily="34" charset="0"/>
                        </a:rPr>
                        <a:t>C13 : </a:t>
                      </a:r>
                      <a:r>
                        <a:rPr lang="fr-FR" sz="800" dirty="0" smtClean="0">
                          <a:solidFill>
                            <a:srgbClr val="7030A0"/>
                          </a:solidFill>
                          <a:effectLst/>
                          <a:latin typeface="+mn-lt"/>
                          <a:ea typeface="Calibri" panose="020F0502020204030204" pitchFamily="34" charset="0"/>
                          <a:cs typeface="Times New Roman" panose="02020603050405020304" pitchFamily="18" charset="0"/>
                        </a:rPr>
                        <a:t>Conseiller le client et/ou l’exploitant du système</a:t>
                      </a:r>
                      <a:endParaRPr lang="fr-FR" sz="800" dirty="0">
                        <a:solidFill>
                          <a:srgbClr val="7030A0"/>
                        </a:solidFill>
                        <a:effectLst/>
                        <a:latin typeface="+mn-lt"/>
                        <a:ea typeface="Times New Roman" panose="02020603050405020304" pitchFamily="18" charset="0"/>
                        <a:cs typeface="Times New Roman" panose="02020603050405020304" pitchFamily="18" charset="0"/>
                      </a:endParaRPr>
                    </a:p>
                  </a:txBody>
                  <a:tcPr marL="36000" marR="0"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 xmlns:a16="http://schemas.microsoft.com/office/drawing/2014/main" val="3019380491"/>
                  </a:ext>
                </a:extLst>
              </a:tr>
            </a:tbl>
          </a:graphicData>
        </a:graphic>
      </p:graphicFrame>
      <p:graphicFrame>
        <p:nvGraphicFramePr>
          <p:cNvPr id="44" name="Tableau 43"/>
          <p:cNvGraphicFramePr>
            <a:graphicFrameLocks noGrp="1"/>
          </p:cNvGraphicFramePr>
          <p:nvPr>
            <p:extLst>
              <p:ext uri="{D42A27DB-BD31-4B8C-83A1-F6EECF244321}">
                <p14:modId xmlns:p14="http://schemas.microsoft.com/office/powerpoint/2010/main" val="1163917624"/>
              </p:ext>
            </p:extLst>
          </p:nvPr>
        </p:nvGraphicFramePr>
        <p:xfrm>
          <a:off x="9252932" y="4882060"/>
          <a:ext cx="1296003" cy="288868"/>
        </p:xfrm>
        <a:graphic>
          <a:graphicData uri="http://schemas.openxmlformats.org/drawingml/2006/table">
            <a:tbl>
              <a:tblPr firstRow="1" bandRow="1">
                <a:tableStyleId>{5C22544A-7EE6-4342-B048-85BDC9FD1C3A}</a:tableStyleId>
              </a:tblPr>
              <a:tblGrid>
                <a:gridCol w="116769">
                  <a:extLst>
                    <a:ext uri="{9D8B030D-6E8A-4147-A177-3AD203B41FA5}">
                      <a16:colId xmlns="" xmlns:a16="http://schemas.microsoft.com/office/drawing/2014/main" val="692267084"/>
                    </a:ext>
                  </a:extLst>
                </a:gridCol>
                <a:gridCol w="168462">
                  <a:extLst>
                    <a:ext uri="{9D8B030D-6E8A-4147-A177-3AD203B41FA5}">
                      <a16:colId xmlns="" xmlns:a16="http://schemas.microsoft.com/office/drawing/2014/main" val="1138903940"/>
                    </a:ext>
                  </a:extLst>
                </a:gridCol>
                <a:gridCol w="168462">
                  <a:extLst>
                    <a:ext uri="{9D8B030D-6E8A-4147-A177-3AD203B41FA5}">
                      <a16:colId xmlns="" xmlns:a16="http://schemas.microsoft.com/office/drawing/2014/main" val="1797610644"/>
                    </a:ext>
                  </a:extLst>
                </a:gridCol>
                <a:gridCol w="168462">
                  <a:extLst>
                    <a:ext uri="{9D8B030D-6E8A-4147-A177-3AD203B41FA5}">
                      <a16:colId xmlns="" xmlns:a16="http://schemas.microsoft.com/office/drawing/2014/main" val="2606451695"/>
                    </a:ext>
                  </a:extLst>
                </a:gridCol>
                <a:gridCol w="168462">
                  <a:extLst>
                    <a:ext uri="{9D8B030D-6E8A-4147-A177-3AD203B41FA5}">
                      <a16:colId xmlns="" xmlns:a16="http://schemas.microsoft.com/office/drawing/2014/main" val="1493815137"/>
                    </a:ext>
                  </a:extLst>
                </a:gridCol>
                <a:gridCol w="168462">
                  <a:extLst>
                    <a:ext uri="{9D8B030D-6E8A-4147-A177-3AD203B41FA5}">
                      <a16:colId xmlns="" xmlns:a16="http://schemas.microsoft.com/office/drawing/2014/main" val="22812293"/>
                    </a:ext>
                  </a:extLst>
                </a:gridCol>
                <a:gridCol w="168462">
                  <a:extLst>
                    <a:ext uri="{9D8B030D-6E8A-4147-A177-3AD203B41FA5}">
                      <a16:colId xmlns="" xmlns:a16="http://schemas.microsoft.com/office/drawing/2014/main" val="2152233646"/>
                    </a:ext>
                  </a:extLst>
                </a:gridCol>
                <a:gridCol w="168462">
                  <a:extLst>
                    <a:ext uri="{9D8B030D-6E8A-4147-A177-3AD203B41FA5}">
                      <a16:colId xmlns="" xmlns:a16="http://schemas.microsoft.com/office/drawing/2014/main" val="2824465429"/>
                    </a:ext>
                  </a:extLst>
                </a:gridCol>
              </a:tblGrid>
              <a:tr h="144434">
                <a:tc gridSpan="8">
                  <a:txBody>
                    <a:bodyPr/>
                    <a:lstStyle/>
                    <a:p>
                      <a:pPr algn="ctr"/>
                      <a:r>
                        <a:rPr lang="fr-FR" sz="800" dirty="0" smtClean="0"/>
                        <a:t>SAVOIRS ASSOCI</a:t>
                      </a:r>
                      <a:r>
                        <a:rPr lang="fr-FR" sz="800" b="1" dirty="0" smtClean="0">
                          <a:solidFill>
                            <a:schemeClr val="bg1"/>
                          </a:solidFill>
                          <a:latin typeface="Calibri Light" panose="020F0302020204030204" pitchFamily="34" charset="0"/>
                          <a:cs typeface="Calibri Light" panose="020F0302020204030204" pitchFamily="34" charset="0"/>
                        </a:rPr>
                        <a:t>É</a:t>
                      </a:r>
                      <a:r>
                        <a:rPr lang="fr-FR" sz="800" dirty="0" smtClean="0"/>
                        <a:t>S</a:t>
                      </a:r>
                      <a:endParaRPr lang="fr-FR" sz="8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rgbClr val="FF7C80"/>
                    </a:solidFill>
                  </a:tcPr>
                </a:tc>
                <a:tc hMerge="1">
                  <a:txBody>
                    <a:bodyPr/>
                    <a:lstStyle/>
                    <a:p>
                      <a:endParaRPr lang="fr-FR" sz="800" dirty="0"/>
                    </a:p>
                  </a:txBody>
                  <a:tcPr marL="0" marR="0" marT="0" marB="0"/>
                </a:tc>
                <a:tc hMerge="1">
                  <a:txBody>
                    <a:bodyPr/>
                    <a:lstStyle/>
                    <a:p>
                      <a:endParaRPr lang="fr-FR" sz="800" dirty="0"/>
                    </a:p>
                  </a:txBody>
                  <a:tcPr marL="0" marR="0" marT="0" marB="0"/>
                </a:tc>
                <a:tc hMerge="1">
                  <a:txBody>
                    <a:bodyPr/>
                    <a:lstStyle/>
                    <a:p>
                      <a:endParaRPr lang="fr-FR" sz="800" dirty="0"/>
                    </a:p>
                  </a:txBody>
                  <a:tcPr marL="0" marR="0" marT="0" marB="0"/>
                </a:tc>
                <a:tc hMerge="1">
                  <a:txBody>
                    <a:bodyPr/>
                    <a:lstStyle/>
                    <a:p>
                      <a:endParaRPr lang="fr-FR" sz="800" dirty="0"/>
                    </a:p>
                  </a:txBody>
                  <a:tcPr marL="0" marR="0" marT="0" marB="0"/>
                </a:tc>
                <a:tc hMerge="1">
                  <a:txBody>
                    <a:bodyPr/>
                    <a:lstStyle/>
                    <a:p>
                      <a:endParaRPr lang="fr-FR" sz="800" dirty="0"/>
                    </a:p>
                  </a:txBody>
                  <a:tcPr marL="0" marR="0" marT="0" marB="0"/>
                </a:tc>
                <a:tc hMerge="1">
                  <a:txBody>
                    <a:bodyPr/>
                    <a:lstStyle/>
                    <a:p>
                      <a:endParaRPr lang="fr-FR" sz="800" dirty="0"/>
                    </a:p>
                  </a:txBody>
                  <a:tcPr marL="0" marR="0" marT="0" marB="0"/>
                </a:tc>
                <a:tc hMerge="1">
                  <a:txBody>
                    <a:bodyPr/>
                    <a:lstStyle/>
                    <a:p>
                      <a:endParaRPr lang="fr-FR" sz="800" dirty="0"/>
                    </a:p>
                  </a:txBody>
                  <a:tcPr marL="0" marR="0" marT="0" marB="0"/>
                </a:tc>
                <a:extLst>
                  <a:ext uri="{0D108BD9-81ED-4DB2-BD59-A6C34878D82A}">
                    <a16:rowId xmlns="" xmlns:a16="http://schemas.microsoft.com/office/drawing/2014/main" val="1902915730"/>
                  </a:ext>
                </a:extLst>
              </a:tr>
              <a:tr h="144434">
                <a:tc>
                  <a:txBody>
                    <a:bodyPr/>
                    <a:lstStyle/>
                    <a:p>
                      <a:pPr algn="ctr"/>
                      <a:r>
                        <a:rPr lang="fr-FR" sz="700" dirty="0" smtClean="0"/>
                        <a:t>S1</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tc>
                  <a:txBody>
                    <a:bodyPr/>
                    <a:lstStyle/>
                    <a:p>
                      <a:pPr algn="ctr"/>
                      <a:r>
                        <a:rPr lang="fr-FR" sz="700" dirty="0" smtClean="0"/>
                        <a:t>S2</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tc>
                  <a:txBody>
                    <a:bodyPr/>
                    <a:lstStyle/>
                    <a:p>
                      <a:pPr algn="ctr"/>
                      <a:r>
                        <a:rPr lang="fr-FR" sz="700" dirty="0" smtClean="0"/>
                        <a:t>S3</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tc>
                  <a:txBody>
                    <a:bodyPr/>
                    <a:lstStyle/>
                    <a:p>
                      <a:pPr algn="ctr"/>
                      <a:r>
                        <a:rPr lang="fr-FR" sz="700" dirty="0" smtClean="0"/>
                        <a:t>S4</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tc>
                  <a:txBody>
                    <a:bodyPr/>
                    <a:lstStyle/>
                    <a:p>
                      <a:pPr algn="ctr"/>
                      <a:r>
                        <a:rPr lang="fr-FR" sz="700" dirty="0" smtClean="0"/>
                        <a:t>S5</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tc>
                  <a:txBody>
                    <a:bodyPr/>
                    <a:lstStyle/>
                    <a:p>
                      <a:pPr algn="ctr"/>
                      <a:r>
                        <a:rPr lang="fr-FR" sz="700" dirty="0" smtClean="0"/>
                        <a:t>S6</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tc>
                  <a:txBody>
                    <a:bodyPr/>
                    <a:lstStyle/>
                    <a:p>
                      <a:pPr algn="ctr"/>
                      <a:r>
                        <a:rPr lang="fr-FR" sz="700" dirty="0" smtClean="0"/>
                        <a:t>S7</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tc>
                  <a:txBody>
                    <a:bodyPr/>
                    <a:lstStyle/>
                    <a:p>
                      <a:pPr algn="ctr"/>
                      <a:r>
                        <a:rPr lang="fr-FR" sz="700" dirty="0" smtClean="0"/>
                        <a:t>S8</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extLst>
                  <a:ext uri="{0D108BD9-81ED-4DB2-BD59-A6C34878D82A}">
                    <a16:rowId xmlns="" xmlns:a16="http://schemas.microsoft.com/office/drawing/2014/main" val="1076414752"/>
                  </a:ext>
                </a:extLst>
              </a:tr>
            </a:tbl>
          </a:graphicData>
        </a:graphic>
      </p:graphicFrame>
      <p:graphicFrame>
        <p:nvGraphicFramePr>
          <p:cNvPr id="45" name="Tableau 44"/>
          <p:cNvGraphicFramePr>
            <a:graphicFrameLocks noGrp="1"/>
          </p:cNvGraphicFramePr>
          <p:nvPr>
            <p:extLst>
              <p:ext uri="{D42A27DB-BD31-4B8C-83A1-F6EECF244321}">
                <p14:modId xmlns:p14="http://schemas.microsoft.com/office/powerpoint/2010/main" val="2913834469"/>
              </p:ext>
            </p:extLst>
          </p:nvPr>
        </p:nvGraphicFramePr>
        <p:xfrm>
          <a:off x="9255352" y="4622306"/>
          <a:ext cx="1296000" cy="243840"/>
        </p:xfrm>
        <a:graphic>
          <a:graphicData uri="http://schemas.openxmlformats.org/drawingml/2006/table">
            <a:tbl>
              <a:tblPr firstRow="1" firstCol="1" lastRow="1" lastCol="1" bandRow="1" bandCol="1"/>
              <a:tblGrid>
                <a:gridCol w="1296000">
                  <a:extLst>
                    <a:ext uri="{9D8B030D-6E8A-4147-A177-3AD203B41FA5}">
                      <a16:colId xmlns="" xmlns:a16="http://schemas.microsoft.com/office/drawing/2014/main" val="1139971837"/>
                    </a:ext>
                  </a:extLst>
                </a:gridCol>
              </a:tblGrid>
              <a:tr h="1019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800" b="1" i="0" u="none" strike="noStrike" dirty="0" smtClean="0">
                          <a:solidFill>
                            <a:srgbClr val="7030A0"/>
                          </a:solidFill>
                          <a:effectLst/>
                          <a:latin typeface="Arial" panose="020B0604020202020204" pitchFamily="34" charset="0"/>
                        </a:rPr>
                        <a:t>C10 : Réaliser des travaux de dépannage</a:t>
                      </a:r>
                      <a:endParaRPr lang="fr-FR" sz="800" b="0" dirty="0" smtClean="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 xmlns:a16="http://schemas.microsoft.com/office/drawing/2014/main" val="3019380491"/>
                  </a:ext>
                </a:extLst>
              </a:tr>
            </a:tbl>
          </a:graphicData>
        </a:graphic>
      </p:graphicFrame>
      <p:cxnSp>
        <p:nvCxnSpPr>
          <p:cNvPr id="10" name="Connecteur droit avec flèche 9"/>
          <p:cNvCxnSpPr/>
          <p:nvPr/>
        </p:nvCxnSpPr>
        <p:spPr>
          <a:xfrm>
            <a:off x="9841476" y="2602981"/>
            <a:ext cx="0" cy="467453"/>
          </a:xfrm>
          <a:prstGeom prst="straightConnector1">
            <a:avLst/>
          </a:prstGeom>
          <a:ln w="38100">
            <a:solidFill>
              <a:srgbClr val="00B0F0"/>
            </a:solidFill>
            <a:headEnd type="triangle"/>
            <a:tailEnd type="triangle"/>
          </a:ln>
        </p:spPr>
        <p:style>
          <a:lnRef idx="1">
            <a:schemeClr val="accent1"/>
          </a:lnRef>
          <a:fillRef idx="0">
            <a:schemeClr val="accent1"/>
          </a:fillRef>
          <a:effectRef idx="0">
            <a:schemeClr val="accent1"/>
          </a:effectRef>
          <a:fontRef idx="minor">
            <a:schemeClr val="tx1"/>
          </a:fontRef>
        </p:style>
      </p:cxnSp>
      <p:graphicFrame>
        <p:nvGraphicFramePr>
          <p:cNvPr id="47" name="Tableau 46"/>
          <p:cNvGraphicFramePr>
            <a:graphicFrameLocks noGrp="1"/>
          </p:cNvGraphicFramePr>
          <p:nvPr>
            <p:extLst>
              <p:ext uri="{D42A27DB-BD31-4B8C-83A1-F6EECF244321}">
                <p14:modId xmlns:p14="http://schemas.microsoft.com/office/powerpoint/2010/main" val="4026837107"/>
              </p:ext>
            </p:extLst>
          </p:nvPr>
        </p:nvGraphicFramePr>
        <p:xfrm>
          <a:off x="11012469" y="1877064"/>
          <a:ext cx="791999" cy="108000"/>
        </p:xfrm>
        <a:graphic>
          <a:graphicData uri="http://schemas.openxmlformats.org/drawingml/2006/table">
            <a:tbl>
              <a:tblPr firstRow="1" bandRow="1">
                <a:tableStyleId>{5C22544A-7EE6-4342-B048-85BDC9FD1C3A}</a:tableStyleId>
              </a:tblPr>
              <a:tblGrid>
                <a:gridCol w="147231">
                  <a:extLst>
                    <a:ext uri="{9D8B030D-6E8A-4147-A177-3AD203B41FA5}">
                      <a16:colId xmlns="" xmlns:a16="http://schemas.microsoft.com/office/drawing/2014/main" val="692267084"/>
                    </a:ext>
                  </a:extLst>
                </a:gridCol>
                <a:gridCol w="167539">
                  <a:extLst>
                    <a:ext uri="{9D8B030D-6E8A-4147-A177-3AD203B41FA5}">
                      <a16:colId xmlns="" xmlns:a16="http://schemas.microsoft.com/office/drawing/2014/main" val="3531553727"/>
                    </a:ext>
                  </a:extLst>
                </a:gridCol>
                <a:gridCol w="148984">
                  <a:extLst>
                    <a:ext uri="{9D8B030D-6E8A-4147-A177-3AD203B41FA5}">
                      <a16:colId xmlns="" xmlns:a16="http://schemas.microsoft.com/office/drawing/2014/main" val="1138903940"/>
                    </a:ext>
                  </a:extLst>
                </a:gridCol>
                <a:gridCol w="150554">
                  <a:extLst>
                    <a:ext uri="{9D8B030D-6E8A-4147-A177-3AD203B41FA5}">
                      <a16:colId xmlns="" xmlns:a16="http://schemas.microsoft.com/office/drawing/2014/main" val="1797610644"/>
                    </a:ext>
                  </a:extLst>
                </a:gridCol>
                <a:gridCol w="177691">
                  <a:extLst>
                    <a:ext uri="{9D8B030D-6E8A-4147-A177-3AD203B41FA5}">
                      <a16:colId xmlns="" xmlns:a16="http://schemas.microsoft.com/office/drawing/2014/main" val="2606451695"/>
                    </a:ext>
                  </a:extLst>
                </a:gridCol>
              </a:tblGrid>
              <a:tr h="108000">
                <a:tc>
                  <a:txBody>
                    <a:bodyPr/>
                    <a:lstStyle/>
                    <a:p>
                      <a:pPr algn="ctr"/>
                      <a:r>
                        <a:rPr lang="fr-FR" sz="600" dirty="0" smtClean="0"/>
                        <a:t>NE</a:t>
                      </a:r>
                      <a:endParaRPr lang="fr-FR" sz="600" dirty="0"/>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rgbClr val="7030A0"/>
                    </a:solidFill>
                  </a:tcPr>
                </a:tc>
                <a:tc>
                  <a:txBody>
                    <a:bodyPr/>
                    <a:lstStyle/>
                    <a:p>
                      <a:pPr algn="ctr"/>
                      <a:r>
                        <a:rPr lang="fr-FR" sz="600" dirty="0" smtClean="0"/>
                        <a:t>1</a:t>
                      </a:r>
                      <a:endParaRPr lang="fr-FR" sz="600" dirty="0"/>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rgbClr val="FF0000"/>
                    </a:solidFill>
                  </a:tcPr>
                </a:tc>
                <a:tc>
                  <a:txBody>
                    <a:bodyPr/>
                    <a:lstStyle/>
                    <a:p>
                      <a:pPr algn="ctr"/>
                      <a:r>
                        <a:rPr lang="fr-FR" sz="600" dirty="0" smtClean="0"/>
                        <a:t>2</a:t>
                      </a:r>
                      <a:endParaRPr lang="fr-FR" sz="600" dirty="0"/>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rgbClr val="FFC000"/>
                    </a:solidFill>
                  </a:tcPr>
                </a:tc>
                <a:tc>
                  <a:txBody>
                    <a:bodyPr/>
                    <a:lstStyle/>
                    <a:p>
                      <a:pPr algn="ctr"/>
                      <a:r>
                        <a:rPr lang="fr-FR" sz="600" dirty="0" smtClean="0"/>
                        <a:t>3</a:t>
                      </a:r>
                      <a:endParaRPr lang="fr-FR" sz="600" dirty="0"/>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rgbClr val="92D050"/>
                    </a:solidFill>
                  </a:tcPr>
                </a:tc>
                <a:tc>
                  <a:txBody>
                    <a:bodyPr/>
                    <a:lstStyle/>
                    <a:p>
                      <a:pPr algn="ctr"/>
                      <a:r>
                        <a:rPr lang="fr-FR" sz="600" dirty="0" smtClean="0"/>
                        <a:t>4</a:t>
                      </a:r>
                      <a:endParaRPr lang="fr-FR" sz="600" dirty="0"/>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rgbClr val="00B050"/>
                    </a:solidFill>
                  </a:tcPr>
                </a:tc>
                <a:extLst>
                  <a:ext uri="{0D108BD9-81ED-4DB2-BD59-A6C34878D82A}">
                    <a16:rowId xmlns="" xmlns:a16="http://schemas.microsoft.com/office/drawing/2014/main" val="1076414752"/>
                  </a:ext>
                </a:extLst>
              </a:tr>
            </a:tbl>
          </a:graphicData>
        </a:graphic>
      </p:graphicFrame>
      <p:graphicFrame>
        <p:nvGraphicFramePr>
          <p:cNvPr id="48" name="Tableau 47"/>
          <p:cNvGraphicFramePr>
            <a:graphicFrameLocks noGrp="1"/>
          </p:cNvGraphicFramePr>
          <p:nvPr>
            <p:extLst>
              <p:ext uri="{D42A27DB-BD31-4B8C-83A1-F6EECF244321}">
                <p14:modId xmlns:p14="http://schemas.microsoft.com/office/powerpoint/2010/main" val="3589040836"/>
              </p:ext>
            </p:extLst>
          </p:nvPr>
        </p:nvGraphicFramePr>
        <p:xfrm>
          <a:off x="10989023" y="3160283"/>
          <a:ext cx="791999" cy="108000"/>
        </p:xfrm>
        <a:graphic>
          <a:graphicData uri="http://schemas.openxmlformats.org/drawingml/2006/table">
            <a:tbl>
              <a:tblPr firstRow="1" bandRow="1">
                <a:tableStyleId>{5C22544A-7EE6-4342-B048-85BDC9FD1C3A}</a:tableStyleId>
              </a:tblPr>
              <a:tblGrid>
                <a:gridCol w="147231">
                  <a:extLst>
                    <a:ext uri="{9D8B030D-6E8A-4147-A177-3AD203B41FA5}">
                      <a16:colId xmlns="" xmlns:a16="http://schemas.microsoft.com/office/drawing/2014/main" val="692267084"/>
                    </a:ext>
                  </a:extLst>
                </a:gridCol>
                <a:gridCol w="167539">
                  <a:extLst>
                    <a:ext uri="{9D8B030D-6E8A-4147-A177-3AD203B41FA5}">
                      <a16:colId xmlns="" xmlns:a16="http://schemas.microsoft.com/office/drawing/2014/main" val="3531553727"/>
                    </a:ext>
                  </a:extLst>
                </a:gridCol>
                <a:gridCol w="148984">
                  <a:extLst>
                    <a:ext uri="{9D8B030D-6E8A-4147-A177-3AD203B41FA5}">
                      <a16:colId xmlns="" xmlns:a16="http://schemas.microsoft.com/office/drawing/2014/main" val="1138903940"/>
                    </a:ext>
                  </a:extLst>
                </a:gridCol>
                <a:gridCol w="150554">
                  <a:extLst>
                    <a:ext uri="{9D8B030D-6E8A-4147-A177-3AD203B41FA5}">
                      <a16:colId xmlns="" xmlns:a16="http://schemas.microsoft.com/office/drawing/2014/main" val="1797610644"/>
                    </a:ext>
                  </a:extLst>
                </a:gridCol>
                <a:gridCol w="177691">
                  <a:extLst>
                    <a:ext uri="{9D8B030D-6E8A-4147-A177-3AD203B41FA5}">
                      <a16:colId xmlns="" xmlns:a16="http://schemas.microsoft.com/office/drawing/2014/main" val="2606451695"/>
                    </a:ext>
                  </a:extLst>
                </a:gridCol>
              </a:tblGrid>
              <a:tr h="108000">
                <a:tc>
                  <a:txBody>
                    <a:bodyPr/>
                    <a:lstStyle/>
                    <a:p>
                      <a:pPr algn="ctr"/>
                      <a:r>
                        <a:rPr lang="fr-FR" sz="600" dirty="0" smtClean="0"/>
                        <a:t>NE</a:t>
                      </a:r>
                      <a:endParaRPr lang="fr-FR" sz="600" dirty="0"/>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rgbClr val="7030A0"/>
                    </a:solidFill>
                  </a:tcPr>
                </a:tc>
                <a:tc>
                  <a:txBody>
                    <a:bodyPr/>
                    <a:lstStyle/>
                    <a:p>
                      <a:pPr algn="ctr"/>
                      <a:r>
                        <a:rPr lang="fr-FR" sz="600" dirty="0" smtClean="0"/>
                        <a:t>1</a:t>
                      </a:r>
                      <a:endParaRPr lang="fr-FR" sz="600" dirty="0"/>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rgbClr val="FF0000"/>
                    </a:solidFill>
                  </a:tcPr>
                </a:tc>
                <a:tc>
                  <a:txBody>
                    <a:bodyPr/>
                    <a:lstStyle/>
                    <a:p>
                      <a:pPr algn="ctr"/>
                      <a:r>
                        <a:rPr lang="fr-FR" sz="600" dirty="0" smtClean="0"/>
                        <a:t>2</a:t>
                      </a:r>
                      <a:endParaRPr lang="fr-FR" sz="600" dirty="0"/>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rgbClr val="FFC000"/>
                    </a:solidFill>
                  </a:tcPr>
                </a:tc>
                <a:tc>
                  <a:txBody>
                    <a:bodyPr/>
                    <a:lstStyle/>
                    <a:p>
                      <a:pPr algn="ctr"/>
                      <a:r>
                        <a:rPr lang="fr-FR" sz="600" dirty="0" smtClean="0"/>
                        <a:t>3</a:t>
                      </a:r>
                      <a:endParaRPr lang="fr-FR" sz="600" dirty="0"/>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rgbClr val="92D050"/>
                    </a:solidFill>
                  </a:tcPr>
                </a:tc>
                <a:tc>
                  <a:txBody>
                    <a:bodyPr/>
                    <a:lstStyle/>
                    <a:p>
                      <a:pPr algn="ctr"/>
                      <a:r>
                        <a:rPr lang="fr-FR" sz="600" dirty="0" smtClean="0"/>
                        <a:t>4</a:t>
                      </a:r>
                      <a:endParaRPr lang="fr-FR" sz="600" dirty="0"/>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rgbClr val="00B050"/>
                    </a:solidFill>
                  </a:tcPr>
                </a:tc>
                <a:extLst>
                  <a:ext uri="{0D108BD9-81ED-4DB2-BD59-A6C34878D82A}">
                    <a16:rowId xmlns="" xmlns:a16="http://schemas.microsoft.com/office/drawing/2014/main" val="1076414752"/>
                  </a:ext>
                </a:extLst>
              </a:tr>
            </a:tbl>
          </a:graphicData>
        </a:graphic>
      </p:graphicFrame>
      <p:graphicFrame>
        <p:nvGraphicFramePr>
          <p:cNvPr id="49" name="Tableau 48"/>
          <p:cNvGraphicFramePr>
            <a:graphicFrameLocks noGrp="1"/>
          </p:cNvGraphicFramePr>
          <p:nvPr>
            <p:extLst>
              <p:ext uri="{D42A27DB-BD31-4B8C-83A1-F6EECF244321}">
                <p14:modId xmlns:p14="http://schemas.microsoft.com/office/powerpoint/2010/main" val="202762953"/>
              </p:ext>
            </p:extLst>
          </p:nvPr>
        </p:nvGraphicFramePr>
        <p:xfrm>
          <a:off x="10989023" y="3320991"/>
          <a:ext cx="791999" cy="108000"/>
        </p:xfrm>
        <a:graphic>
          <a:graphicData uri="http://schemas.openxmlformats.org/drawingml/2006/table">
            <a:tbl>
              <a:tblPr firstRow="1" bandRow="1">
                <a:tableStyleId>{5C22544A-7EE6-4342-B048-85BDC9FD1C3A}</a:tableStyleId>
              </a:tblPr>
              <a:tblGrid>
                <a:gridCol w="147231">
                  <a:extLst>
                    <a:ext uri="{9D8B030D-6E8A-4147-A177-3AD203B41FA5}">
                      <a16:colId xmlns="" xmlns:a16="http://schemas.microsoft.com/office/drawing/2014/main" val="692267084"/>
                    </a:ext>
                  </a:extLst>
                </a:gridCol>
                <a:gridCol w="167539">
                  <a:extLst>
                    <a:ext uri="{9D8B030D-6E8A-4147-A177-3AD203B41FA5}">
                      <a16:colId xmlns="" xmlns:a16="http://schemas.microsoft.com/office/drawing/2014/main" val="3531553727"/>
                    </a:ext>
                  </a:extLst>
                </a:gridCol>
                <a:gridCol w="148984">
                  <a:extLst>
                    <a:ext uri="{9D8B030D-6E8A-4147-A177-3AD203B41FA5}">
                      <a16:colId xmlns="" xmlns:a16="http://schemas.microsoft.com/office/drawing/2014/main" val="1138903940"/>
                    </a:ext>
                  </a:extLst>
                </a:gridCol>
                <a:gridCol w="150554">
                  <a:extLst>
                    <a:ext uri="{9D8B030D-6E8A-4147-A177-3AD203B41FA5}">
                      <a16:colId xmlns="" xmlns:a16="http://schemas.microsoft.com/office/drawing/2014/main" val="1797610644"/>
                    </a:ext>
                  </a:extLst>
                </a:gridCol>
                <a:gridCol w="177691">
                  <a:extLst>
                    <a:ext uri="{9D8B030D-6E8A-4147-A177-3AD203B41FA5}">
                      <a16:colId xmlns="" xmlns:a16="http://schemas.microsoft.com/office/drawing/2014/main" val="2606451695"/>
                    </a:ext>
                  </a:extLst>
                </a:gridCol>
              </a:tblGrid>
              <a:tr h="108000">
                <a:tc>
                  <a:txBody>
                    <a:bodyPr/>
                    <a:lstStyle/>
                    <a:p>
                      <a:pPr algn="ctr"/>
                      <a:r>
                        <a:rPr lang="fr-FR" sz="600" dirty="0" smtClean="0"/>
                        <a:t>NE</a:t>
                      </a:r>
                      <a:endParaRPr lang="fr-FR" sz="600" dirty="0"/>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rgbClr val="7030A0"/>
                    </a:solidFill>
                  </a:tcPr>
                </a:tc>
                <a:tc>
                  <a:txBody>
                    <a:bodyPr/>
                    <a:lstStyle/>
                    <a:p>
                      <a:pPr algn="ctr"/>
                      <a:r>
                        <a:rPr lang="fr-FR" sz="600" dirty="0" smtClean="0"/>
                        <a:t>1</a:t>
                      </a:r>
                      <a:endParaRPr lang="fr-FR" sz="600" dirty="0"/>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rgbClr val="FF0000"/>
                    </a:solidFill>
                  </a:tcPr>
                </a:tc>
                <a:tc>
                  <a:txBody>
                    <a:bodyPr/>
                    <a:lstStyle/>
                    <a:p>
                      <a:pPr algn="ctr"/>
                      <a:r>
                        <a:rPr lang="fr-FR" sz="600" dirty="0" smtClean="0"/>
                        <a:t>2</a:t>
                      </a:r>
                      <a:endParaRPr lang="fr-FR" sz="600" dirty="0"/>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rgbClr val="FFC000"/>
                    </a:solidFill>
                  </a:tcPr>
                </a:tc>
                <a:tc>
                  <a:txBody>
                    <a:bodyPr/>
                    <a:lstStyle/>
                    <a:p>
                      <a:pPr algn="ctr"/>
                      <a:r>
                        <a:rPr lang="fr-FR" sz="600" dirty="0" smtClean="0"/>
                        <a:t>3</a:t>
                      </a:r>
                      <a:endParaRPr lang="fr-FR" sz="600" dirty="0"/>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rgbClr val="92D050"/>
                    </a:solidFill>
                  </a:tcPr>
                </a:tc>
                <a:tc>
                  <a:txBody>
                    <a:bodyPr/>
                    <a:lstStyle/>
                    <a:p>
                      <a:pPr algn="ctr"/>
                      <a:r>
                        <a:rPr lang="fr-FR" sz="600" dirty="0" smtClean="0"/>
                        <a:t>4</a:t>
                      </a:r>
                      <a:endParaRPr lang="fr-FR" sz="600" dirty="0"/>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rgbClr val="00B050"/>
                    </a:solidFill>
                  </a:tcPr>
                </a:tc>
                <a:extLst>
                  <a:ext uri="{0D108BD9-81ED-4DB2-BD59-A6C34878D82A}">
                    <a16:rowId xmlns="" xmlns:a16="http://schemas.microsoft.com/office/drawing/2014/main" val="1076414752"/>
                  </a:ext>
                </a:extLst>
              </a:tr>
            </a:tbl>
          </a:graphicData>
        </a:graphic>
      </p:graphicFrame>
      <p:graphicFrame>
        <p:nvGraphicFramePr>
          <p:cNvPr id="50" name="Tableau 49"/>
          <p:cNvGraphicFramePr>
            <a:graphicFrameLocks noGrp="1"/>
          </p:cNvGraphicFramePr>
          <p:nvPr>
            <p:extLst>
              <p:ext uri="{D42A27DB-BD31-4B8C-83A1-F6EECF244321}">
                <p14:modId xmlns:p14="http://schemas.microsoft.com/office/powerpoint/2010/main" val="1454862184"/>
              </p:ext>
            </p:extLst>
          </p:nvPr>
        </p:nvGraphicFramePr>
        <p:xfrm>
          <a:off x="10987953" y="4635954"/>
          <a:ext cx="791999" cy="108000"/>
        </p:xfrm>
        <a:graphic>
          <a:graphicData uri="http://schemas.openxmlformats.org/drawingml/2006/table">
            <a:tbl>
              <a:tblPr firstRow="1" bandRow="1">
                <a:tableStyleId>{5C22544A-7EE6-4342-B048-85BDC9FD1C3A}</a:tableStyleId>
              </a:tblPr>
              <a:tblGrid>
                <a:gridCol w="147231">
                  <a:extLst>
                    <a:ext uri="{9D8B030D-6E8A-4147-A177-3AD203B41FA5}">
                      <a16:colId xmlns="" xmlns:a16="http://schemas.microsoft.com/office/drawing/2014/main" val="692267084"/>
                    </a:ext>
                  </a:extLst>
                </a:gridCol>
                <a:gridCol w="167539">
                  <a:extLst>
                    <a:ext uri="{9D8B030D-6E8A-4147-A177-3AD203B41FA5}">
                      <a16:colId xmlns="" xmlns:a16="http://schemas.microsoft.com/office/drawing/2014/main" val="3531553727"/>
                    </a:ext>
                  </a:extLst>
                </a:gridCol>
                <a:gridCol w="148984">
                  <a:extLst>
                    <a:ext uri="{9D8B030D-6E8A-4147-A177-3AD203B41FA5}">
                      <a16:colId xmlns="" xmlns:a16="http://schemas.microsoft.com/office/drawing/2014/main" val="1138903940"/>
                    </a:ext>
                  </a:extLst>
                </a:gridCol>
                <a:gridCol w="150554">
                  <a:extLst>
                    <a:ext uri="{9D8B030D-6E8A-4147-A177-3AD203B41FA5}">
                      <a16:colId xmlns="" xmlns:a16="http://schemas.microsoft.com/office/drawing/2014/main" val="1797610644"/>
                    </a:ext>
                  </a:extLst>
                </a:gridCol>
                <a:gridCol w="177691">
                  <a:extLst>
                    <a:ext uri="{9D8B030D-6E8A-4147-A177-3AD203B41FA5}">
                      <a16:colId xmlns="" xmlns:a16="http://schemas.microsoft.com/office/drawing/2014/main" val="2606451695"/>
                    </a:ext>
                  </a:extLst>
                </a:gridCol>
              </a:tblGrid>
              <a:tr h="108000">
                <a:tc>
                  <a:txBody>
                    <a:bodyPr/>
                    <a:lstStyle/>
                    <a:p>
                      <a:pPr algn="ctr"/>
                      <a:r>
                        <a:rPr lang="fr-FR" sz="600" dirty="0" smtClean="0"/>
                        <a:t>NE</a:t>
                      </a:r>
                      <a:endParaRPr lang="fr-FR" sz="600" dirty="0"/>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rgbClr val="7030A0"/>
                    </a:solidFill>
                  </a:tcPr>
                </a:tc>
                <a:tc>
                  <a:txBody>
                    <a:bodyPr/>
                    <a:lstStyle/>
                    <a:p>
                      <a:pPr algn="ctr"/>
                      <a:r>
                        <a:rPr lang="fr-FR" sz="600" dirty="0" smtClean="0"/>
                        <a:t>1</a:t>
                      </a:r>
                      <a:endParaRPr lang="fr-FR" sz="600" dirty="0"/>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rgbClr val="FF0000"/>
                    </a:solidFill>
                  </a:tcPr>
                </a:tc>
                <a:tc>
                  <a:txBody>
                    <a:bodyPr/>
                    <a:lstStyle/>
                    <a:p>
                      <a:pPr algn="ctr"/>
                      <a:r>
                        <a:rPr lang="fr-FR" sz="600" dirty="0" smtClean="0"/>
                        <a:t>2</a:t>
                      </a:r>
                      <a:endParaRPr lang="fr-FR" sz="600" dirty="0"/>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rgbClr val="FFC000"/>
                    </a:solidFill>
                  </a:tcPr>
                </a:tc>
                <a:tc>
                  <a:txBody>
                    <a:bodyPr/>
                    <a:lstStyle/>
                    <a:p>
                      <a:pPr algn="ctr"/>
                      <a:r>
                        <a:rPr lang="fr-FR" sz="600" dirty="0" smtClean="0"/>
                        <a:t>3</a:t>
                      </a:r>
                      <a:endParaRPr lang="fr-FR" sz="600" dirty="0"/>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rgbClr val="92D050"/>
                    </a:solidFill>
                  </a:tcPr>
                </a:tc>
                <a:tc>
                  <a:txBody>
                    <a:bodyPr/>
                    <a:lstStyle/>
                    <a:p>
                      <a:pPr algn="ctr"/>
                      <a:r>
                        <a:rPr lang="fr-FR" sz="600" dirty="0" smtClean="0"/>
                        <a:t>4</a:t>
                      </a:r>
                      <a:endParaRPr lang="fr-FR" sz="600" dirty="0"/>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rgbClr val="00B050"/>
                    </a:solidFill>
                  </a:tcPr>
                </a:tc>
                <a:extLst>
                  <a:ext uri="{0D108BD9-81ED-4DB2-BD59-A6C34878D82A}">
                    <a16:rowId xmlns="" xmlns:a16="http://schemas.microsoft.com/office/drawing/2014/main" val="1076414752"/>
                  </a:ext>
                </a:extLst>
              </a:tr>
            </a:tbl>
          </a:graphicData>
        </a:graphic>
      </p:graphicFrame>
      <p:cxnSp>
        <p:nvCxnSpPr>
          <p:cNvPr id="51" name="Connecteur droit avec flèche 50"/>
          <p:cNvCxnSpPr/>
          <p:nvPr/>
        </p:nvCxnSpPr>
        <p:spPr>
          <a:xfrm>
            <a:off x="9900933" y="3891956"/>
            <a:ext cx="0" cy="467453"/>
          </a:xfrm>
          <a:prstGeom prst="straightConnector1">
            <a:avLst/>
          </a:prstGeom>
          <a:ln w="38100">
            <a:solidFill>
              <a:srgbClr val="00206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10562445" y="1877064"/>
            <a:ext cx="180000" cy="3288095"/>
          </a:xfrm>
          <a:prstGeom prst="rect">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FR" sz="1200" dirty="0" smtClean="0">
                <a:solidFill>
                  <a:schemeClr val="tx1"/>
                </a:solidFill>
              </a:rPr>
              <a:t>ACTIONS</a:t>
            </a:r>
            <a:endParaRPr lang="fr-FR" sz="1200" dirty="0">
              <a:solidFill>
                <a:schemeClr val="tx1"/>
              </a:solidFill>
            </a:endParaRPr>
          </a:p>
        </p:txBody>
      </p:sp>
      <p:sp>
        <p:nvSpPr>
          <p:cNvPr id="12" name="Rectangle 11"/>
          <p:cNvSpPr/>
          <p:nvPr/>
        </p:nvSpPr>
        <p:spPr>
          <a:xfrm>
            <a:off x="11051197" y="2503497"/>
            <a:ext cx="754865" cy="360000"/>
          </a:xfrm>
          <a:prstGeom prst="rect">
            <a:avLst/>
          </a:prstGeom>
          <a:solidFill>
            <a:schemeClr val="accent1">
              <a:lumMod val="40000"/>
              <a:lumOff val="60000"/>
            </a:schemeClr>
          </a:solid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b="1" dirty="0" smtClean="0">
                <a:solidFill>
                  <a:srgbClr val="00B0F0"/>
                </a:solidFill>
                <a:cs typeface="Calibri Light" panose="020F0302020204030204" pitchFamily="34" charset="0"/>
              </a:rPr>
              <a:t>E32a</a:t>
            </a:r>
            <a:endParaRPr lang="fr-FR" sz="1100" b="1" dirty="0">
              <a:solidFill>
                <a:srgbClr val="00B0F0"/>
              </a:solidFill>
            </a:endParaRPr>
          </a:p>
        </p:txBody>
      </p:sp>
      <p:sp>
        <p:nvSpPr>
          <p:cNvPr id="53" name="Rectangle 52"/>
          <p:cNvSpPr/>
          <p:nvPr/>
        </p:nvSpPr>
        <p:spPr>
          <a:xfrm>
            <a:off x="10774664" y="1877064"/>
            <a:ext cx="180000" cy="3288095"/>
          </a:xfrm>
          <a:prstGeom prst="rect">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FR" sz="1050" dirty="0" smtClean="0">
                <a:solidFill>
                  <a:schemeClr val="tx1"/>
                </a:solidFill>
              </a:rPr>
              <a:t>INDICATEUR D’ÉVALUATION</a:t>
            </a:r>
            <a:endParaRPr lang="fr-FR" sz="1050" dirty="0">
              <a:solidFill>
                <a:schemeClr val="tx1"/>
              </a:solidFill>
            </a:endParaRPr>
          </a:p>
        </p:txBody>
      </p:sp>
      <p:sp>
        <p:nvSpPr>
          <p:cNvPr id="54" name="Pentagone 53"/>
          <p:cNvSpPr/>
          <p:nvPr/>
        </p:nvSpPr>
        <p:spPr>
          <a:xfrm>
            <a:off x="9257258" y="1472961"/>
            <a:ext cx="1260000" cy="360000"/>
          </a:xfrm>
          <a:prstGeom prst="homePlat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solidFill>
                  <a:schemeClr val="tx1"/>
                </a:solidFill>
              </a:rPr>
              <a:t>Compétences mobilisées et savoirs </a:t>
            </a:r>
            <a:r>
              <a:rPr lang="fr-FR" sz="800" dirty="0" smtClean="0">
                <a:solidFill>
                  <a:schemeClr val="tx1"/>
                </a:solidFill>
              </a:rPr>
              <a:t>convoqués</a:t>
            </a:r>
            <a:endParaRPr lang="fr-FR" sz="800" dirty="0">
              <a:solidFill>
                <a:schemeClr val="tx1">
                  <a:lumMod val="75000"/>
                  <a:lumOff val="25000"/>
                </a:schemeClr>
              </a:solidFill>
            </a:endParaRPr>
          </a:p>
        </p:txBody>
      </p:sp>
      <p:sp>
        <p:nvSpPr>
          <p:cNvPr id="55" name="Rectangle 54"/>
          <p:cNvSpPr/>
          <p:nvPr/>
        </p:nvSpPr>
        <p:spPr>
          <a:xfrm>
            <a:off x="11035699" y="3758828"/>
            <a:ext cx="754865" cy="360000"/>
          </a:xfrm>
          <a:prstGeom prst="rect">
            <a:avLst/>
          </a:prstGeom>
          <a:solidFill>
            <a:schemeClr val="accent1">
              <a:lumMod val="40000"/>
              <a:lumOff val="60000"/>
            </a:schemeClr>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b="1" dirty="0" smtClean="0">
                <a:solidFill>
                  <a:srgbClr val="002060"/>
                </a:solidFill>
                <a:cs typeface="Calibri Light" panose="020F0302020204030204" pitchFamily="34" charset="0"/>
              </a:rPr>
              <a:t>E32b</a:t>
            </a:r>
            <a:endParaRPr lang="fr-FR" sz="1100" b="1" dirty="0">
              <a:solidFill>
                <a:srgbClr val="002060"/>
              </a:solidFill>
            </a:endParaRPr>
          </a:p>
        </p:txBody>
      </p:sp>
      <p:cxnSp>
        <p:nvCxnSpPr>
          <p:cNvPr id="56" name="Connecteur droit avec flèche 55"/>
          <p:cNvCxnSpPr/>
          <p:nvPr/>
        </p:nvCxnSpPr>
        <p:spPr>
          <a:xfrm>
            <a:off x="11551689" y="1992896"/>
            <a:ext cx="0" cy="504000"/>
          </a:xfrm>
          <a:prstGeom prst="straightConnector1">
            <a:avLst/>
          </a:prstGeom>
          <a:ln w="38100">
            <a:solidFill>
              <a:srgbClr val="00B0F0"/>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57" name="Connecteur droit avec flèche 56"/>
          <p:cNvCxnSpPr/>
          <p:nvPr/>
        </p:nvCxnSpPr>
        <p:spPr>
          <a:xfrm>
            <a:off x="11537203" y="3459735"/>
            <a:ext cx="0" cy="288000"/>
          </a:xfrm>
          <a:prstGeom prst="straightConnector1">
            <a:avLst/>
          </a:prstGeom>
          <a:ln w="38100">
            <a:solidFill>
              <a:srgbClr val="002060"/>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58" name="Connecteur droit avec flèche 57"/>
          <p:cNvCxnSpPr/>
          <p:nvPr/>
        </p:nvCxnSpPr>
        <p:spPr>
          <a:xfrm>
            <a:off x="11371950" y="2878675"/>
            <a:ext cx="0" cy="252000"/>
          </a:xfrm>
          <a:prstGeom prst="straightConnector1">
            <a:avLst/>
          </a:prstGeom>
          <a:ln w="38100">
            <a:solidFill>
              <a:srgbClr val="00B0F0"/>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59" name="Connecteur droit avec flèche 58"/>
          <p:cNvCxnSpPr/>
          <p:nvPr/>
        </p:nvCxnSpPr>
        <p:spPr>
          <a:xfrm>
            <a:off x="11680426" y="4112076"/>
            <a:ext cx="0" cy="504000"/>
          </a:xfrm>
          <a:prstGeom prst="straightConnector1">
            <a:avLst/>
          </a:prstGeom>
          <a:ln w="38100">
            <a:solidFill>
              <a:srgbClr val="002060"/>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60" name="Pentagone 59"/>
          <p:cNvSpPr/>
          <p:nvPr/>
        </p:nvSpPr>
        <p:spPr>
          <a:xfrm>
            <a:off x="10554053" y="1479939"/>
            <a:ext cx="1250415" cy="360000"/>
          </a:xfrm>
          <a:prstGeom prst="homePlat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smtClean="0">
                <a:solidFill>
                  <a:schemeClr val="tx1"/>
                </a:solidFill>
                <a:latin typeface="Calibri Light" panose="020F0302020204030204" pitchFamily="34" charset="0"/>
                <a:cs typeface="Calibri Light" panose="020F0302020204030204" pitchFamily="34" charset="0"/>
              </a:rPr>
              <a:t>   ÉVALUATION</a:t>
            </a:r>
          </a:p>
        </p:txBody>
      </p:sp>
      <p:cxnSp>
        <p:nvCxnSpPr>
          <p:cNvPr id="66" name="Connecteur droit 65"/>
          <p:cNvCxnSpPr/>
          <p:nvPr/>
        </p:nvCxnSpPr>
        <p:spPr>
          <a:xfrm>
            <a:off x="12023588" y="2671110"/>
            <a:ext cx="0" cy="334800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7" name="Connecteur droit 66"/>
          <p:cNvCxnSpPr/>
          <p:nvPr/>
        </p:nvCxnSpPr>
        <p:spPr>
          <a:xfrm rot="16200000">
            <a:off x="11827609" y="5796613"/>
            <a:ext cx="0" cy="43200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8" name="Connecteur droit 67"/>
          <p:cNvCxnSpPr/>
          <p:nvPr/>
        </p:nvCxnSpPr>
        <p:spPr>
          <a:xfrm rot="16200000">
            <a:off x="11926426" y="2589897"/>
            <a:ext cx="0" cy="187200"/>
          </a:xfrm>
          <a:prstGeom prst="line">
            <a:avLst/>
          </a:prstGeom>
          <a:ln w="28575">
            <a:solidFill>
              <a:srgbClr val="0070C0"/>
            </a:solidFill>
            <a:headEnd type="diamond"/>
          </a:ln>
        </p:spPr>
        <p:style>
          <a:lnRef idx="1">
            <a:schemeClr val="accent1"/>
          </a:lnRef>
          <a:fillRef idx="0">
            <a:schemeClr val="accent1"/>
          </a:fillRef>
          <a:effectRef idx="0">
            <a:schemeClr val="accent1"/>
          </a:effectRef>
          <a:fontRef idx="minor">
            <a:schemeClr val="tx1"/>
          </a:fontRef>
        </p:style>
      </p:cxnSp>
      <p:sp>
        <p:nvSpPr>
          <p:cNvPr id="69" name="Rectangle 68"/>
          <p:cNvSpPr/>
          <p:nvPr/>
        </p:nvSpPr>
        <p:spPr>
          <a:xfrm>
            <a:off x="10260654" y="5726772"/>
            <a:ext cx="1404000" cy="612000"/>
          </a:xfrm>
          <a:prstGeom prst="rect">
            <a:avLst/>
          </a:prstGeom>
          <a:solidFill>
            <a:schemeClr val="accent1"/>
          </a:solidFill>
          <a:scene3d>
            <a:camera prst="orthographicFront"/>
            <a:lightRig rig="threePt" dir="t"/>
          </a:scene3d>
          <a:sp3d>
            <a:bevelT/>
          </a:sp3d>
        </p:spPr>
        <p:txBody>
          <a:bodyPr wrap="none" anchor="ctr">
            <a:spAutoFit/>
          </a:bodyPr>
          <a:lstStyle/>
          <a:p>
            <a:r>
              <a:rPr lang="fr-FR" b="1" dirty="0" smtClean="0"/>
              <a:t>UNIT</a:t>
            </a:r>
            <a:r>
              <a:rPr lang="fr-FR" b="1" dirty="0" smtClean="0">
                <a:cs typeface="Calibri Light" panose="020F0302020204030204" pitchFamily="34" charset="0"/>
              </a:rPr>
              <a:t>É</a:t>
            </a:r>
            <a:r>
              <a:rPr lang="fr-FR" sz="1600" b="1" dirty="0" smtClean="0">
                <a:latin typeface="Arial" panose="020B0604020202020204" pitchFamily="34" charset="0"/>
              </a:rPr>
              <a:t> </a:t>
            </a:r>
            <a:r>
              <a:rPr lang="fr-FR" sz="1600" b="1" dirty="0" smtClean="0">
                <a:solidFill>
                  <a:srgbClr val="FF0000"/>
                </a:solidFill>
                <a:latin typeface="Arial" panose="020B0604020202020204" pitchFamily="34" charset="0"/>
              </a:rPr>
              <a:t>U32</a:t>
            </a:r>
            <a:r>
              <a:rPr lang="fr-FR" sz="1600" dirty="0" smtClean="0"/>
              <a:t> </a:t>
            </a:r>
            <a:endParaRPr lang="fr-FR" sz="1600" dirty="0"/>
          </a:p>
        </p:txBody>
      </p:sp>
      <p:cxnSp>
        <p:nvCxnSpPr>
          <p:cNvPr id="70" name="Connecteur droit 69"/>
          <p:cNvCxnSpPr/>
          <p:nvPr/>
        </p:nvCxnSpPr>
        <p:spPr>
          <a:xfrm rot="16200000">
            <a:off x="11913191" y="3828281"/>
            <a:ext cx="0" cy="216000"/>
          </a:xfrm>
          <a:prstGeom prst="line">
            <a:avLst/>
          </a:prstGeom>
          <a:ln w="28575">
            <a:solidFill>
              <a:srgbClr val="0070C0"/>
            </a:solidFill>
            <a:headEnd type="diamond"/>
            <a:tailEnd type="oval"/>
          </a:ln>
        </p:spPr>
        <p:style>
          <a:lnRef idx="1">
            <a:schemeClr val="accent1"/>
          </a:lnRef>
          <a:fillRef idx="0">
            <a:schemeClr val="accent1"/>
          </a:fillRef>
          <a:effectRef idx="0">
            <a:schemeClr val="accent1"/>
          </a:effectRef>
          <a:fontRef idx="minor">
            <a:schemeClr val="tx1"/>
          </a:fontRef>
        </p:style>
      </p:cxnSp>
      <p:sp>
        <p:nvSpPr>
          <p:cNvPr id="71" name="Rectangle 70"/>
          <p:cNvSpPr/>
          <p:nvPr/>
        </p:nvSpPr>
        <p:spPr>
          <a:xfrm>
            <a:off x="1846513" y="229539"/>
            <a:ext cx="7360921" cy="369332"/>
          </a:xfrm>
          <a:prstGeom prst="rect">
            <a:avLst/>
          </a:prstGeom>
          <a:solidFill>
            <a:srgbClr val="BDD7EE"/>
          </a:solidFill>
          <a:ln>
            <a:solidFill>
              <a:srgbClr val="002060"/>
            </a:solidFill>
          </a:ln>
          <a:scene3d>
            <a:camera prst="orthographicFront"/>
            <a:lightRig rig="threePt" dir="t"/>
          </a:scene3d>
          <a:sp3d>
            <a:bevelT/>
          </a:sp3d>
        </p:spPr>
        <p:txBody>
          <a:bodyPr wrap="square">
            <a:spAutoFit/>
          </a:bodyPr>
          <a:lstStyle/>
          <a:p>
            <a:pPr lvl="0"/>
            <a:r>
              <a:rPr lang="fr-FR" b="1" dirty="0">
                <a:effectLst>
                  <a:outerShdw blurRad="38100" dist="38100" dir="2700000" algn="tl">
                    <a:srgbClr val="000000">
                      <a:alpha val="43137"/>
                    </a:srgbClr>
                  </a:outerShdw>
                </a:effectLst>
              </a:rPr>
              <a:t>E32 : Travaux d’amélioration de l’efficacité énergétique et de dépannage</a:t>
            </a:r>
          </a:p>
        </p:txBody>
      </p:sp>
      <p:sp>
        <p:nvSpPr>
          <p:cNvPr id="72" name="Pentagone 71"/>
          <p:cNvSpPr/>
          <p:nvPr/>
        </p:nvSpPr>
        <p:spPr>
          <a:xfrm>
            <a:off x="7204575" y="1463859"/>
            <a:ext cx="2028534" cy="360000"/>
          </a:xfrm>
          <a:prstGeom prst="homePlat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36000" tIns="36000" rIns="0" bIns="36000" rtlCol="0" anchor="ctr"/>
          <a:lstStyle/>
          <a:p>
            <a:pPr algn="ctr"/>
            <a:r>
              <a:rPr lang="fr-FR" sz="900" dirty="0" smtClean="0">
                <a:solidFill>
                  <a:schemeClr val="tx1">
                    <a:lumMod val="75000"/>
                    <a:lumOff val="25000"/>
                  </a:schemeClr>
                </a:solidFill>
              </a:rPr>
              <a:t>Activité/Tâches </a:t>
            </a:r>
            <a:r>
              <a:rPr lang="fr-FR" sz="900" dirty="0">
                <a:solidFill>
                  <a:schemeClr val="tx1">
                    <a:lumMod val="75000"/>
                    <a:lumOff val="25000"/>
                  </a:schemeClr>
                </a:solidFill>
              </a:rPr>
              <a:t>- </a:t>
            </a:r>
            <a:r>
              <a:rPr lang="fr-FR" sz="900" dirty="0" smtClean="0">
                <a:solidFill>
                  <a:schemeClr val="tx1">
                    <a:lumMod val="75000"/>
                    <a:lumOff val="25000"/>
                  </a:schemeClr>
                </a:solidFill>
              </a:rPr>
              <a:t>Questionnement – Cheminement - Guidage</a:t>
            </a:r>
            <a:endParaRPr lang="fr-FR" sz="900" dirty="0">
              <a:solidFill>
                <a:schemeClr val="tx1">
                  <a:lumMod val="75000"/>
                  <a:lumOff val="25000"/>
                </a:schemeClr>
              </a:solidFill>
            </a:endParaRPr>
          </a:p>
        </p:txBody>
      </p:sp>
      <p:sp>
        <p:nvSpPr>
          <p:cNvPr id="73" name="Pentagone 72"/>
          <p:cNvSpPr/>
          <p:nvPr/>
        </p:nvSpPr>
        <p:spPr>
          <a:xfrm>
            <a:off x="2876219" y="2461881"/>
            <a:ext cx="2340349" cy="348930"/>
          </a:xfrm>
          <a:prstGeom prst="homePlat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tx1"/>
                </a:solidFill>
                <a:latin typeface="Calibri Light" panose="020F0302020204030204" pitchFamily="34" charset="0"/>
                <a:cs typeface="Calibri Light" panose="020F0302020204030204" pitchFamily="34" charset="0"/>
              </a:rPr>
              <a:t>   1</a:t>
            </a:r>
            <a:r>
              <a:rPr lang="fr-FR" sz="1200" b="1" baseline="30000" dirty="0" smtClean="0">
                <a:solidFill>
                  <a:schemeClr val="tx1"/>
                </a:solidFill>
                <a:latin typeface="Calibri Light" panose="020F0302020204030204" pitchFamily="34" charset="0"/>
                <a:cs typeface="Calibri Light" panose="020F0302020204030204" pitchFamily="34" charset="0"/>
              </a:rPr>
              <a:t>ère</a:t>
            </a:r>
            <a:r>
              <a:rPr lang="fr-FR" sz="1200" b="1" dirty="0" smtClean="0">
                <a:solidFill>
                  <a:schemeClr val="tx1"/>
                </a:solidFill>
                <a:latin typeface="Calibri Light" panose="020F0302020204030204" pitchFamily="34" charset="0"/>
                <a:cs typeface="Calibri Light" panose="020F0302020204030204" pitchFamily="34" charset="0"/>
              </a:rPr>
              <a:t> SITUATION</a:t>
            </a:r>
          </a:p>
        </p:txBody>
      </p:sp>
      <p:sp>
        <p:nvSpPr>
          <p:cNvPr id="74" name="Pentagone 73"/>
          <p:cNvSpPr/>
          <p:nvPr/>
        </p:nvSpPr>
        <p:spPr>
          <a:xfrm>
            <a:off x="2705584" y="4329196"/>
            <a:ext cx="2439684" cy="348930"/>
          </a:xfrm>
          <a:prstGeom prst="homePlat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tx1"/>
                </a:solidFill>
                <a:latin typeface="Calibri Light" panose="020F0302020204030204" pitchFamily="34" charset="0"/>
                <a:cs typeface="Calibri Light" panose="020F0302020204030204" pitchFamily="34" charset="0"/>
              </a:rPr>
              <a:t>   2</a:t>
            </a:r>
            <a:r>
              <a:rPr lang="fr-FR" sz="1200" b="1" baseline="30000" dirty="0" smtClean="0">
                <a:solidFill>
                  <a:schemeClr val="tx1"/>
                </a:solidFill>
                <a:latin typeface="Calibri Light" panose="020F0302020204030204" pitchFamily="34" charset="0"/>
                <a:cs typeface="Calibri Light" panose="020F0302020204030204" pitchFamily="34" charset="0"/>
              </a:rPr>
              <a:t>ème</a:t>
            </a:r>
            <a:r>
              <a:rPr lang="fr-FR" sz="1200" b="1" dirty="0" smtClean="0">
                <a:solidFill>
                  <a:schemeClr val="tx1"/>
                </a:solidFill>
                <a:latin typeface="Calibri Light" panose="020F0302020204030204" pitchFamily="34" charset="0"/>
                <a:cs typeface="Calibri Light" panose="020F0302020204030204" pitchFamily="34" charset="0"/>
              </a:rPr>
              <a:t> SITUATION</a:t>
            </a:r>
          </a:p>
        </p:txBody>
      </p:sp>
      <p:sp>
        <p:nvSpPr>
          <p:cNvPr id="76" name="Espace réservé du texte 5"/>
          <p:cNvSpPr txBox="1">
            <a:spLocks/>
          </p:cNvSpPr>
          <p:nvPr/>
        </p:nvSpPr>
        <p:spPr>
          <a:xfrm>
            <a:off x="379944" y="5441033"/>
            <a:ext cx="1898772" cy="205865"/>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800" dirty="0">
                <a:hlinkClick r:id="rId3"/>
              </a:rPr>
              <a:t>https://expertises.ademe.fr</a:t>
            </a:r>
            <a:r>
              <a:rPr lang="fr-FR" sz="800" dirty="0" smtClean="0">
                <a:hlinkClick r:id="rId3"/>
              </a:rPr>
              <a:t>/</a:t>
            </a:r>
            <a:endParaRPr lang="fr-FR" sz="800" dirty="0" smtClean="0"/>
          </a:p>
        </p:txBody>
      </p:sp>
      <p:sp>
        <p:nvSpPr>
          <p:cNvPr id="79" name="Rectangle 78"/>
          <p:cNvSpPr/>
          <p:nvPr/>
        </p:nvSpPr>
        <p:spPr>
          <a:xfrm>
            <a:off x="356240" y="5690272"/>
            <a:ext cx="3349608" cy="215444"/>
          </a:xfrm>
          <a:prstGeom prst="rect">
            <a:avLst/>
          </a:prstGeom>
        </p:spPr>
        <p:txBody>
          <a:bodyPr wrap="square">
            <a:spAutoFit/>
          </a:bodyPr>
          <a:lstStyle/>
          <a:p>
            <a:r>
              <a:rPr lang="fr-FR" sz="800" dirty="0">
                <a:hlinkClick r:id="rId4"/>
              </a:rPr>
              <a:t>https://</a:t>
            </a:r>
            <a:r>
              <a:rPr lang="fr-FR" sz="800" dirty="0" smtClean="0">
                <a:hlinkClick r:id="rId4"/>
              </a:rPr>
              <a:t>eduscol.education.fr/sti/actualites/aqc-agence-qualite-construction</a:t>
            </a:r>
            <a:endParaRPr lang="fr-FR" sz="800" dirty="0" smtClean="0"/>
          </a:p>
        </p:txBody>
      </p:sp>
      <p:sp>
        <p:nvSpPr>
          <p:cNvPr id="80" name="Rectangle 79"/>
          <p:cNvSpPr/>
          <p:nvPr/>
        </p:nvSpPr>
        <p:spPr>
          <a:xfrm>
            <a:off x="379944" y="5175340"/>
            <a:ext cx="2108269" cy="215444"/>
          </a:xfrm>
          <a:prstGeom prst="rect">
            <a:avLst/>
          </a:prstGeom>
        </p:spPr>
        <p:txBody>
          <a:bodyPr wrap="none">
            <a:spAutoFit/>
          </a:bodyPr>
          <a:lstStyle/>
          <a:p>
            <a:r>
              <a:rPr lang="fr-FR" sz="800" dirty="0">
                <a:latin typeface="Calibri Light" panose="020F0302020204030204" pitchFamily="34" charset="0"/>
                <a:cs typeface="Calibri Light" panose="020F0302020204030204" pitchFamily="34" charset="0"/>
              </a:rPr>
              <a:t>Exemples de sites ressources (non exhaustifs</a:t>
            </a:r>
            <a:r>
              <a:rPr lang="fr-FR" sz="800" dirty="0" smtClean="0">
                <a:latin typeface="Calibri Light" panose="020F0302020204030204" pitchFamily="34" charset="0"/>
                <a:cs typeface="Calibri Light" panose="020F0302020204030204" pitchFamily="34" charset="0"/>
              </a:rPr>
              <a:t>) :</a:t>
            </a:r>
            <a:endParaRPr lang="fr-FR" sz="8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4254329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tretch>
            <a:fillRect/>
          </a:stretch>
        </p:blipFill>
        <p:spPr>
          <a:xfrm>
            <a:off x="97227" y="237352"/>
            <a:ext cx="655807" cy="706989"/>
          </a:xfrm>
          <a:prstGeom prst="rect">
            <a:avLst/>
          </a:prstGeom>
        </p:spPr>
      </p:pic>
      <p:sp>
        <p:nvSpPr>
          <p:cNvPr id="5" name="Rectangle 4"/>
          <p:cNvSpPr/>
          <p:nvPr/>
        </p:nvSpPr>
        <p:spPr>
          <a:xfrm>
            <a:off x="425130" y="944341"/>
            <a:ext cx="11125200" cy="4644348"/>
          </a:xfrm>
          <a:prstGeom prst="rect">
            <a:avLst/>
          </a:prstGeom>
        </p:spPr>
        <p:txBody>
          <a:bodyPr wrap="square">
            <a:spAutoFit/>
          </a:bodyPr>
          <a:lstStyle/>
          <a:p>
            <a:pPr marR="440055" indent="90170">
              <a:lnSpc>
                <a:spcPct val="115000"/>
              </a:lnSpc>
              <a:spcAft>
                <a:spcPts val="600"/>
              </a:spcAft>
            </a:pPr>
            <a:r>
              <a:rPr lang="fr-FR" b="1" dirty="0" smtClean="0">
                <a:latin typeface="Arial" panose="020B0604020202020204" pitchFamily="34" charset="0"/>
                <a:ea typeface="Times New Roman" panose="02020603050405020304" pitchFamily="18" charset="0"/>
                <a:cs typeface="Times New Roman" panose="02020603050405020304" pitchFamily="18" charset="0"/>
              </a:rPr>
              <a:t>La commission </a:t>
            </a:r>
            <a:r>
              <a:rPr lang="fr-FR" b="1" dirty="0">
                <a:latin typeface="Arial" panose="020B0604020202020204" pitchFamily="34" charset="0"/>
                <a:ea typeface="Times New Roman" panose="02020603050405020304" pitchFamily="18" charset="0"/>
                <a:cs typeface="Times New Roman" panose="02020603050405020304" pitchFamily="18" charset="0"/>
              </a:rPr>
              <a:t>d'évaluation :</a:t>
            </a:r>
            <a:endParaRPr lang="fr-FR" sz="2800" dirty="0">
              <a:latin typeface="Times New Roman" panose="02020603050405020304" pitchFamily="18" charset="0"/>
              <a:ea typeface="Times New Roman" panose="02020603050405020304" pitchFamily="18" charset="0"/>
            </a:endParaRPr>
          </a:p>
          <a:p>
            <a:pPr indent="90170">
              <a:spcAft>
                <a:spcPts val="0"/>
              </a:spcAft>
            </a:pPr>
            <a:r>
              <a:rPr lang="fr-FR" dirty="0">
                <a:latin typeface="Arial" panose="020B0604020202020204" pitchFamily="34" charset="0"/>
                <a:ea typeface="Times New Roman" panose="02020603050405020304" pitchFamily="18" charset="0"/>
                <a:cs typeface="Times New Roman" panose="02020603050405020304" pitchFamily="18" charset="0"/>
              </a:rPr>
              <a:t>La commission d’évaluation est composée de professeurs d’enseignement professionnel.</a:t>
            </a:r>
            <a:endParaRPr lang="fr-FR" sz="2800" dirty="0">
              <a:latin typeface="Times New Roman" panose="02020603050405020304" pitchFamily="18" charset="0"/>
              <a:ea typeface="Times New Roman" panose="02020603050405020304" pitchFamily="18" charset="0"/>
            </a:endParaRPr>
          </a:p>
          <a:p>
            <a:pPr indent="90170">
              <a:spcAft>
                <a:spcPts val="0"/>
              </a:spcAft>
            </a:pPr>
            <a:r>
              <a:rPr lang="fr-FR" dirty="0">
                <a:latin typeface="Arial" panose="020B0604020202020204" pitchFamily="34" charset="0"/>
                <a:ea typeface="Times New Roman" panose="02020603050405020304" pitchFamily="18" charset="0"/>
                <a:cs typeface="Times New Roman" panose="02020603050405020304" pitchFamily="18" charset="0"/>
              </a:rPr>
              <a:t>Des professionnels (tuteur ou autre professionnel) peuvent y être associés.</a:t>
            </a:r>
            <a:endParaRPr lang="fr-FR" sz="2800" dirty="0">
              <a:latin typeface="Times New Roman" panose="02020603050405020304" pitchFamily="18" charset="0"/>
              <a:ea typeface="Times New Roman" panose="02020603050405020304" pitchFamily="18" charset="0"/>
            </a:endParaRPr>
          </a:p>
          <a:p>
            <a:pPr>
              <a:spcAft>
                <a:spcPts val="0"/>
              </a:spcAft>
            </a:pPr>
            <a:r>
              <a:rPr lang="fr-FR" dirty="0">
                <a:latin typeface="Arial" panose="020B0604020202020204" pitchFamily="34" charset="0"/>
                <a:ea typeface="Times New Roman" panose="02020603050405020304" pitchFamily="18" charset="0"/>
                <a:cs typeface="Times New Roman" panose="02020603050405020304" pitchFamily="18" charset="0"/>
              </a:rPr>
              <a:t> </a:t>
            </a:r>
            <a:endParaRPr lang="fr-FR" sz="2800" dirty="0">
              <a:latin typeface="Times New Roman" panose="02020603050405020304" pitchFamily="18" charset="0"/>
              <a:ea typeface="Times New Roman" panose="02020603050405020304" pitchFamily="18" charset="0"/>
            </a:endParaRPr>
          </a:p>
          <a:p>
            <a:pPr marL="90170" algn="just">
              <a:spcAft>
                <a:spcPts val="600"/>
              </a:spcAft>
            </a:pPr>
            <a:r>
              <a:rPr lang="fr-FR" dirty="0">
                <a:latin typeface="Arial" panose="020B0604020202020204" pitchFamily="34" charset="0"/>
                <a:ea typeface="Times New Roman" panose="02020603050405020304" pitchFamily="18" charset="0"/>
                <a:cs typeface="Times New Roman" panose="02020603050405020304" pitchFamily="18" charset="0"/>
              </a:rPr>
              <a:t>À l’issue de la situation d’évaluation, la commission d’évaluation constitue pour chaque candidat un dossier comprenant :</a:t>
            </a:r>
            <a:endParaRPr lang="fr-FR" sz="2800" dirty="0">
              <a:latin typeface="Times New Roman" panose="02020603050405020304" pitchFamily="18" charset="0"/>
              <a:ea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fr-FR" dirty="0">
                <a:latin typeface="Arial" panose="020B0604020202020204" pitchFamily="34" charset="0"/>
                <a:ea typeface="Calibri" panose="020F0502020204030204" pitchFamily="34" charset="0"/>
                <a:cs typeface="Times New Roman" panose="02020603050405020304" pitchFamily="18" charset="0"/>
              </a:rPr>
              <a:t>le document relatif à la description de la situation d’évaluation </a:t>
            </a:r>
            <a:endParaRPr lang="fr-FR"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fr-FR" dirty="0">
                <a:latin typeface="Arial" panose="020B0604020202020204" pitchFamily="34" charset="0"/>
                <a:ea typeface="Calibri" panose="020F0502020204030204" pitchFamily="34" charset="0"/>
                <a:cs typeface="Times New Roman" panose="02020603050405020304" pitchFamily="18" charset="0"/>
              </a:rPr>
              <a:t>l’ensemble des documents produits par le candidat </a:t>
            </a:r>
            <a:endParaRPr lang="fr-FR"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fr-FR" u="sng" dirty="0">
                <a:solidFill>
                  <a:srgbClr val="000000"/>
                </a:solidFill>
                <a:latin typeface="Arial" panose="020B0604020202020204" pitchFamily="34" charset="0"/>
                <a:ea typeface="Calibri" panose="020F0502020204030204" pitchFamily="34" charset="0"/>
                <a:cs typeface="Times New Roman" panose="02020603050405020304" pitchFamily="18" charset="0"/>
              </a:rPr>
              <a:t>la grille nationale d’évaluation renseignée avec la proposition de note</a:t>
            </a:r>
            <a:endParaRPr lang="fr-FR" sz="24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fr-FR" dirty="0">
                <a:latin typeface="Arial" panose="020B0604020202020204" pitchFamily="34" charset="0"/>
                <a:ea typeface="Times New Roman" panose="02020603050405020304" pitchFamily="18" charset="0"/>
                <a:cs typeface="Times New Roman" panose="02020603050405020304" pitchFamily="18" charset="0"/>
              </a:rPr>
              <a:t> </a:t>
            </a:r>
            <a:endParaRPr lang="fr-FR" sz="2800" dirty="0">
              <a:latin typeface="Times New Roman" panose="02020603050405020304" pitchFamily="18" charset="0"/>
              <a:ea typeface="Times New Roman" panose="02020603050405020304" pitchFamily="18" charset="0"/>
            </a:endParaRPr>
          </a:p>
          <a:p>
            <a:pPr algn="just">
              <a:spcAft>
                <a:spcPts val="0"/>
              </a:spcAft>
            </a:pPr>
            <a:r>
              <a:rPr lang="fr-FR"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La grille nationale d’évaluation, mise à jour par l’Inspection générale de l'éducation, du sport et de la recherche, est diffusée aux établissements et aux centres d’examens par les services des examens et concours. </a:t>
            </a:r>
            <a:endParaRPr lang="fr-FR" sz="2800" dirty="0">
              <a:latin typeface="Times New Roman" panose="02020603050405020304" pitchFamily="18" charset="0"/>
              <a:ea typeface="Times New Roman" panose="02020603050405020304" pitchFamily="18" charset="0"/>
            </a:endParaRPr>
          </a:p>
          <a:p>
            <a:pPr algn="just">
              <a:spcBef>
                <a:spcPts val="600"/>
              </a:spcBef>
              <a:spcAft>
                <a:spcPts val="0"/>
              </a:spcAft>
            </a:pPr>
            <a:r>
              <a:rPr lang="fr-FR"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L’ensemble du </a:t>
            </a:r>
            <a:r>
              <a:rPr lang="fr-FR" dirty="0" smtClean="0">
                <a:solidFill>
                  <a:srgbClr val="000000"/>
                </a:solidFill>
                <a:latin typeface="Arial" panose="020B0604020202020204" pitchFamily="34" charset="0"/>
                <a:ea typeface="Times New Roman" panose="02020603050405020304" pitchFamily="18" charset="0"/>
                <a:cs typeface="Times New Roman" panose="02020603050405020304" pitchFamily="18" charset="0"/>
              </a:rPr>
              <a:t>dossier </a:t>
            </a:r>
            <a:r>
              <a:rPr lang="fr-FR"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(au format papier ou numérique), relatif à la situation d’évaluation est tenu à la disposition du jury et de l’autorité académique jusqu’à la session suivante.</a:t>
            </a:r>
            <a:endParaRPr lang="fr-FR" sz="2800" dirty="0">
              <a:effectLst/>
              <a:latin typeface="Times New Roman" panose="02020603050405020304" pitchFamily="18" charset="0"/>
              <a:ea typeface="Times New Roman" panose="02020603050405020304" pitchFamily="18" charset="0"/>
            </a:endParaRPr>
          </a:p>
        </p:txBody>
      </p:sp>
      <p:sp>
        <p:nvSpPr>
          <p:cNvPr id="6" name="Titre 1"/>
          <p:cNvSpPr txBox="1">
            <a:spLocks/>
          </p:cNvSpPr>
          <p:nvPr/>
        </p:nvSpPr>
        <p:spPr>
          <a:xfrm>
            <a:off x="9180139" y="48978"/>
            <a:ext cx="2868245" cy="59418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1000" dirty="0" smtClean="0"/>
              <a:t>Baccalauréat professionnel installateur en chauffage, climatisation et énergies renouvelables</a:t>
            </a:r>
            <a:br>
              <a:rPr lang="fr-FR" sz="1000" dirty="0" smtClean="0"/>
            </a:br>
            <a:r>
              <a:rPr lang="fr-FR" sz="1000" dirty="0" smtClean="0"/>
              <a:t> « ICCER » session 2024</a:t>
            </a:r>
            <a:endParaRPr lang="fr-FR" sz="1000" b="1" dirty="0"/>
          </a:p>
        </p:txBody>
      </p:sp>
      <p:sp>
        <p:nvSpPr>
          <p:cNvPr id="7" name="Rectangle 6"/>
          <p:cNvSpPr/>
          <p:nvPr/>
        </p:nvSpPr>
        <p:spPr>
          <a:xfrm>
            <a:off x="1846513" y="291531"/>
            <a:ext cx="7360921" cy="369332"/>
          </a:xfrm>
          <a:prstGeom prst="rect">
            <a:avLst/>
          </a:prstGeom>
          <a:solidFill>
            <a:srgbClr val="BDD7EE"/>
          </a:solidFill>
          <a:ln>
            <a:solidFill>
              <a:srgbClr val="002060"/>
            </a:solidFill>
          </a:ln>
          <a:scene3d>
            <a:camera prst="orthographicFront"/>
            <a:lightRig rig="threePt" dir="t"/>
          </a:scene3d>
          <a:sp3d>
            <a:bevelT/>
          </a:sp3d>
        </p:spPr>
        <p:txBody>
          <a:bodyPr wrap="square">
            <a:spAutoFit/>
          </a:bodyPr>
          <a:lstStyle/>
          <a:p>
            <a:pPr lvl="0"/>
            <a:r>
              <a:rPr lang="fr-FR" b="1" dirty="0">
                <a:effectLst>
                  <a:outerShdw blurRad="38100" dist="38100" dir="2700000" algn="tl">
                    <a:srgbClr val="000000">
                      <a:alpha val="43137"/>
                    </a:srgbClr>
                  </a:outerShdw>
                </a:effectLst>
              </a:rPr>
              <a:t>E32 : Travaux d’amélioration de l’efficacité énergétique et de dépannage</a:t>
            </a:r>
          </a:p>
        </p:txBody>
      </p:sp>
    </p:spTree>
    <p:extLst>
      <p:ext uri="{BB962C8B-B14F-4D97-AF65-F5344CB8AC3E}">
        <p14:creationId xmlns:p14="http://schemas.microsoft.com/office/powerpoint/2010/main" val="8565888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tretch>
            <a:fillRect/>
          </a:stretch>
        </p:blipFill>
        <p:spPr>
          <a:xfrm>
            <a:off x="97227" y="237352"/>
            <a:ext cx="655807" cy="706989"/>
          </a:xfrm>
          <a:prstGeom prst="rect">
            <a:avLst/>
          </a:prstGeom>
        </p:spPr>
      </p:pic>
      <p:sp>
        <p:nvSpPr>
          <p:cNvPr id="5" name="Rectangle 4"/>
          <p:cNvSpPr/>
          <p:nvPr/>
        </p:nvSpPr>
        <p:spPr>
          <a:xfrm>
            <a:off x="425130" y="1194933"/>
            <a:ext cx="11305953" cy="5613845"/>
          </a:xfrm>
          <a:prstGeom prst="rect">
            <a:avLst/>
          </a:prstGeom>
        </p:spPr>
        <p:txBody>
          <a:bodyPr wrap="square">
            <a:spAutoFit/>
          </a:bodyPr>
          <a:lstStyle/>
          <a:p>
            <a:pPr marR="440055">
              <a:lnSpc>
                <a:spcPct val="115000"/>
              </a:lnSpc>
            </a:pPr>
            <a:r>
              <a:rPr lang="fr-FR" dirty="0" smtClean="0">
                <a:latin typeface="Arial" panose="020B0604020202020204" pitchFamily="34" charset="0"/>
                <a:ea typeface="Times New Roman" panose="02020603050405020304" pitchFamily="18" charset="0"/>
                <a:cs typeface="Times New Roman" panose="02020603050405020304" pitchFamily="18" charset="0"/>
              </a:rPr>
              <a:t>Les </a:t>
            </a:r>
            <a:r>
              <a:rPr lang="fr-FR" dirty="0">
                <a:latin typeface="Arial" panose="020B0604020202020204" pitchFamily="34" charset="0"/>
                <a:ea typeface="Times New Roman" panose="02020603050405020304" pitchFamily="18" charset="0"/>
                <a:cs typeface="Times New Roman" panose="02020603050405020304" pitchFamily="18" charset="0"/>
              </a:rPr>
              <a:t>4</a:t>
            </a:r>
            <a:r>
              <a:rPr lang="fr-FR" dirty="0" smtClean="0">
                <a:latin typeface="Arial" panose="020B0604020202020204" pitchFamily="34" charset="0"/>
                <a:ea typeface="Times New Roman" panose="02020603050405020304" pitchFamily="18" charset="0"/>
                <a:cs typeface="Times New Roman" panose="02020603050405020304" pitchFamily="18" charset="0"/>
              </a:rPr>
              <a:t> sujets présentés sont donnés à titre d’exemples de ce qui pourrait être proposé dans le cadre </a:t>
            </a:r>
            <a:r>
              <a:rPr lang="fr-FR" dirty="0">
                <a:latin typeface="Arial" panose="020B0604020202020204" pitchFamily="34" charset="0"/>
                <a:ea typeface="Times New Roman" panose="02020603050405020304" pitchFamily="18" charset="0"/>
                <a:cs typeface="Times New Roman" panose="02020603050405020304" pitchFamily="18" charset="0"/>
              </a:rPr>
              <a:t>de la rénovation du diplôme </a:t>
            </a:r>
            <a:r>
              <a:rPr lang="fr-FR" dirty="0" smtClean="0">
                <a:latin typeface="Arial" panose="020B0604020202020204" pitchFamily="34" charset="0"/>
                <a:ea typeface="Times New Roman" panose="02020603050405020304" pitchFamily="18" charset="0"/>
                <a:cs typeface="Times New Roman" panose="02020603050405020304" pitchFamily="18" charset="0"/>
              </a:rPr>
              <a:t>pour la sous-épreuve d’examen </a:t>
            </a:r>
            <a:r>
              <a:rPr lang="fr-FR" dirty="0">
                <a:latin typeface="Arial" panose="020B0604020202020204" pitchFamily="34" charset="0"/>
                <a:ea typeface="Times New Roman" panose="02020603050405020304" pitchFamily="18" charset="0"/>
                <a:cs typeface="Times New Roman" panose="02020603050405020304" pitchFamily="18" charset="0"/>
              </a:rPr>
              <a:t>« </a:t>
            </a:r>
            <a:r>
              <a:rPr lang="fr-FR" b="1" dirty="0" smtClean="0">
                <a:latin typeface="Arial" panose="020B0604020202020204" pitchFamily="34" charset="0"/>
                <a:ea typeface="Times New Roman" panose="02020603050405020304" pitchFamily="18" charset="0"/>
                <a:cs typeface="Times New Roman" panose="02020603050405020304" pitchFamily="18" charset="0"/>
              </a:rPr>
              <a:t>E32</a:t>
            </a:r>
            <a:r>
              <a:rPr lang="fr-FR" dirty="0">
                <a:latin typeface="Arial" panose="020B0604020202020204" pitchFamily="34" charset="0"/>
                <a:ea typeface="Times New Roman" panose="02020603050405020304" pitchFamily="18" charset="0"/>
                <a:cs typeface="Times New Roman" panose="02020603050405020304" pitchFamily="18" charset="0"/>
              </a:rPr>
              <a:t> </a:t>
            </a:r>
            <a:r>
              <a:rPr lang="fr-FR" dirty="0" smtClean="0">
                <a:latin typeface="Arial" panose="020B0604020202020204" pitchFamily="34" charset="0"/>
                <a:ea typeface="Times New Roman" panose="02020603050405020304" pitchFamily="18" charset="0"/>
                <a:cs typeface="Times New Roman" panose="02020603050405020304" pitchFamily="18" charset="0"/>
              </a:rPr>
              <a:t>» du baccalauréat « ICCER ».</a:t>
            </a:r>
          </a:p>
          <a:p>
            <a:pPr marR="440055">
              <a:lnSpc>
                <a:spcPct val="115000"/>
              </a:lnSpc>
            </a:pPr>
            <a:endParaRPr lang="fr-FR" dirty="0">
              <a:latin typeface="Arial" panose="020B0604020202020204" pitchFamily="34" charset="0"/>
              <a:ea typeface="Times New Roman" panose="02020603050405020304" pitchFamily="18" charset="0"/>
              <a:cs typeface="Times New Roman" panose="02020603050405020304" pitchFamily="18" charset="0"/>
            </a:endParaRPr>
          </a:p>
          <a:p>
            <a:pPr marR="440055">
              <a:lnSpc>
                <a:spcPct val="115000"/>
              </a:lnSpc>
            </a:pPr>
            <a:r>
              <a:rPr lang="fr-FR" dirty="0" smtClean="0">
                <a:latin typeface="Arial" panose="020B0604020202020204" pitchFamily="34" charset="0"/>
                <a:ea typeface="Times New Roman" panose="02020603050405020304" pitchFamily="18" charset="0"/>
                <a:cs typeface="Times New Roman" panose="02020603050405020304" pitchFamily="18" charset="0"/>
              </a:rPr>
              <a:t>Les mises en situation professionnelle, les outils de la communication et les thématiques abordés dans les sujets de cette sous-épreuve doivent montrer encore notre volonté d’impulser et conduire le changement au regard </a:t>
            </a:r>
            <a:r>
              <a:rPr lang="fr-FR" dirty="0">
                <a:latin typeface="Arial" panose="020B0604020202020204" pitchFamily="34" charset="0"/>
                <a:ea typeface="Times New Roman" panose="02020603050405020304" pitchFamily="18" charset="0"/>
                <a:cs typeface="Times New Roman" panose="02020603050405020304" pitchFamily="18" charset="0"/>
              </a:rPr>
              <a:t>d</a:t>
            </a:r>
            <a:r>
              <a:rPr lang="fr-FR" dirty="0" smtClean="0">
                <a:latin typeface="Arial" panose="020B0604020202020204" pitchFamily="34" charset="0"/>
                <a:ea typeface="Times New Roman" panose="02020603050405020304" pitchFamily="18" charset="0"/>
                <a:cs typeface="Times New Roman" panose="02020603050405020304" pitchFamily="18" charset="0"/>
              </a:rPr>
              <a:t>es enjeux climatiques et écologiques avec l’intégration systématique des problématiques liées à l’efficacité énergétique des installations, à l’évolution technologique et également, afin de répondre aux besoins exprimés par </a:t>
            </a:r>
            <a:r>
              <a:rPr lang="fr-FR" dirty="0">
                <a:latin typeface="Arial" panose="020B0604020202020204" pitchFamily="34" charset="0"/>
                <a:ea typeface="Times New Roman" panose="02020603050405020304" pitchFamily="18" charset="0"/>
                <a:cs typeface="Times New Roman" panose="02020603050405020304" pitchFamily="18" charset="0"/>
              </a:rPr>
              <a:t>les </a:t>
            </a:r>
            <a:r>
              <a:rPr lang="fr-FR" dirty="0" smtClean="0">
                <a:latin typeface="Arial" panose="020B0604020202020204" pitchFamily="34" charset="0"/>
                <a:ea typeface="Times New Roman" panose="02020603050405020304" pitchFamily="18" charset="0"/>
                <a:cs typeface="Times New Roman" panose="02020603050405020304" pitchFamily="18" charset="0"/>
              </a:rPr>
              <a:t>professionnels.</a:t>
            </a:r>
          </a:p>
          <a:p>
            <a:pPr marR="440055">
              <a:lnSpc>
                <a:spcPct val="115000"/>
              </a:lnSpc>
            </a:pPr>
            <a:endParaRPr lang="fr-FR" dirty="0" smtClean="0">
              <a:latin typeface="Arial" panose="020B0604020202020204" pitchFamily="34" charset="0"/>
              <a:ea typeface="Times New Roman" panose="02020603050405020304" pitchFamily="18" charset="0"/>
              <a:cs typeface="Times New Roman" panose="02020603050405020304" pitchFamily="18" charset="0"/>
            </a:endParaRPr>
          </a:p>
          <a:p>
            <a:pPr marR="440055">
              <a:lnSpc>
                <a:spcPct val="115000"/>
              </a:lnSpc>
            </a:pPr>
            <a:r>
              <a:rPr lang="fr-FR" dirty="0" smtClean="0">
                <a:latin typeface="Arial" panose="020B0604020202020204" pitchFamily="34" charset="0"/>
                <a:ea typeface="Times New Roman" panose="02020603050405020304" pitchFamily="18" charset="0"/>
                <a:cs typeface="Times New Roman" panose="02020603050405020304" pitchFamily="18" charset="0"/>
              </a:rPr>
              <a:t>Ces exemples peuvent servir de base pour la proposition de sujets d’examen en lien avec cette sous-épreuve sous la forme ponctuelle que devra produire chaque centre d’examens en académie.</a:t>
            </a:r>
          </a:p>
          <a:p>
            <a:pPr marR="440055">
              <a:lnSpc>
                <a:spcPct val="115000"/>
              </a:lnSpc>
            </a:pPr>
            <a:r>
              <a:rPr lang="fr-FR" dirty="0" smtClean="0">
                <a:latin typeface="Arial" panose="020B0604020202020204" pitchFamily="34" charset="0"/>
                <a:ea typeface="Times New Roman" panose="02020603050405020304" pitchFamily="18" charset="0"/>
                <a:cs typeface="Times New Roman" panose="02020603050405020304" pitchFamily="18" charset="0"/>
              </a:rPr>
              <a:t>Ils peuvent également servir de guide pour les mises en situation dans le cadre du contrôle en cours de formation mis en place en établissement</a:t>
            </a:r>
            <a:r>
              <a:rPr lang="fr-FR" dirty="0">
                <a:latin typeface="Arial" panose="020B0604020202020204" pitchFamily="34" charset="0"/>
                <a:ea typeface="Times New Roman" panose="02020603050405020304" pitchFamily="18" charset="0"/>
                <a:cs typeface="Times New Roman" panose="02020603050405020304" pitchFamily="18" charset="0"/>
              </a:rPr>
              <a:t>. </a:t>
            </a:r>
            <a:endParaRPr lang="fr-FR" dirty="0" smtClean="0">
              <a:latin typeface="Arial" panose="020B0604020202020204" pitchFamily="34" charset="0"/>
              <a:ea typeface="Times New Roman" panose="02020603050405020304" pitchFamily="18" charset="0"/>
              <a:cs typeface="Times New Roman" panose="02020603050405020304" pitchFamily="18" charset="0"/>
            </a:endParaRPr>
          </a:p>
          <a:p>
            <a:pPr marR="440055">
              <a:lnSpc>
                <a:spcPct val="115000"/>
              </a:lnSpc>
            </a:pPr>
            <a:r>
              <a:rPr lang="fr-FR" dirty="0" smtClean="0">
                <a:latin typeface="Arial" panose="020B0604020202020204" pitchFamily="34" charset="0"/>
                <a:ea typeface="Times New Roman" panose="02020603050405020304" pitchFamily="18" charset="0"/>
                <a:cs typeface="Times New Roman" panose="02020603050405020304" pitchFamily="18" charset="0"/>
              </a:rPr>
              <a:t>Les sujets proposés devront être adaptés </a:t>
            </a:r>
            <a:r>
              <a:rPr lang="fr-FR" dirty="0">
                <a:latin typeface="Arial" panose="020B0604020202020204" pitchFamily="34" charset="0"/>
                <a:ea typeface="Times New Roman" panose="02020603050405020304" pitchFamily="18" charset="0"/>
                <a:cs typeface="Times New Roman" panose="02020603050405020304" pitchFamily="18" charset="0"/>
              </a:rPr>
              <a:t>en fonction des équipements opérationnels sur les plateaux </a:t>
            </a:r>
            <a:r>
              <a:rPr lang="fr-FR" dirty="0" smtClean="0">
                <a:latin typeface="Arial" panose="020B0604020202020204" pitchFamily="34" charset="0"/>
                <a:ea typeface="Times New Roman" panose="02020603050405020304" pitchFamily="18" charset="0"/>
                <a:cs typeface="Times New Roman" panose="02020603050405020304" pitchFamily="18" charset="0"/>
              </a:rPr>
              <a:t>techniques en établissement ou dans le ou les centres d’examens désignés en académie.</a:t>
            </a:r>
          </a:p>
          <a:p>
            <a:pPr marR="440055">
              <a:lnSpc>
                <a:spcPct val="115000"/>
              </a:lnSpc>
            </a:pPr>
            <a:endParaRPr lang="fr-FR" sz="1200" dirty="0">
              <a:latin typeface="Arial" panose="020B0604020202020204" pitchFamily="34" charset="0"/>
              <a:ea typeface="Times New Roman" panose="02020603050405020304" pitchFamily="18" charset="0"/>
              <a:cs typeface="Times New Roman" panose="02020603050405020304" pitchFamily="18" charset="0"/>
            </a:endParaRPr>
          </a:p>
          <a:p>
            <a:pPr marR="440055">
              <a:lnSpc>
                <a:spcPct val="115000"/>
              </a:lnSpc>
            </a:pPr>
            <a:r>
              <a:rPr lang="fr-FR" sz="1200" i="1" dirty="0" smtClean="0">
                <a:latin typeface="Arial" panose="020B0604020202020204" pitchFamily="34" charset="0"/>
                <a:ea typeface="Times New Roman" panose="02020603050405020304" pitchFamily="18" charset="0"/>
                <a:cs typeface="Times New Roman" panose="02020603050405020304" pitchFamily="18" charset="0"/>
              </a:rPr>
              <a:t>Le groupe de travail de l’académie de LYON</a:t>
            </a:r>
          </a:p>
          <a:p>
            <a:pPr marR="440055"/>
            <a:r>
              <a:rPr lang="fr-FR" sz="1200" i="1" dirty="0" err="1" smtClean="0">
                <a:latin typeface="Arial" panose="020B0604020202020204" pitchFamily="34" charset="0"/>
                <a:ea typeface="Times New Roman" panose="02020603050405020304" pitchFamily="18" charset="0"/>
                <a:cs typeface="Times New Roman" panose="02020603050405020304" pitchFamily="18" charset="0"/>
              </a:rPr>
              <a:t>Eric</a:t>
            </a:r>
            <a:r>
              <a:rPr lang="fr-FR" sz="1200" i="1" dirty="0" smtClean="0">
                <a:latin typeface="Arial" panose="020B0604020202020204" pitchFamily="34" charset="0"/>
                <a:ea typeface="Times New Roman" panose="02020603050405020304" pitchFamily="18" charset="0"/>
                <a:cs typeface="Times New Roman" panose="02020603050405020304" pitchFamily="18" charset="0"/>
              </a:rPr>
              <a:t> GIROUD IEN STI</a:t>
            </a:r>
            <a:endParaRPr lang="fr-FR" sz="1200" i="1" dirty="0">
              <a:latin typeface="Arial" panose="020B0604020202020204" pitchFamily="34" charset="0"/>
              <a:ea typeface="Times New Roman" panose="02020603050405020304" pitchFamily="18" charset="0"/>
              <a:cs typeface="Times New Roman" panose="02020603050405020304" pitchFamily="18" charset="0"/>
            </a:endParaRPr>
          </a:p>
        </p:txBody>
      </p:sp>
      <p:sp>
        <p:nvSpPr>
          <p:cNvPr id="6" name="Titre 1"/>
          <p:cNvSpPr txBox="1">
            <a:spLocks/>
          </p:cNvSpPr>
          <p:nvPr/>
        </p:nvSpPr>
        <p:spPr>
          <a:xfrm>
            <a:off x="9180139" y="48978"/>
            <a:ext cx="2868245" cy="59418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1000" dirty="0" smtClean="0"/>
              <a:t>Baccalauréat professionnel installateur en chauffage, climatisation et énergies renouvelables</a:t>
            </a:r>
            <a:br>
              <a:rPr lang="fr-FR" sz="1000" dirty="0" smtClean="0"/>
            </a:br>
            <a:r>
              <a:rPr lang="fr-FR" sz="1000" dirty="0" smtClean="0"/>
              <a:t> « ICCER » session 2024</a:t>
            </a:r>
            <a:endParaRPr lang="fr-FR" sz="1000" b="1" dirty="0"/>
          </a:p>
        </p:txBody>
      </p:sp>
      <p:sp>
        <p:nvSpPr>
          <p:cNvPr id="2" name="Rectangle 1"/>
          <p:cNvSpPr/>
          <p:nvPr/>
        </p:nvSpPr>
        <p:spPr>
          <a:xfrm>
            <a:off x="4600207" y="677521"/>
            <a:ext cx="3079689" cy="517065"/>
          </a:xfrm>
          <a:prstGeom prst="rect">
            <a:avLst/>
          </a:prstGeom>
        </p:spPr>
        <p:txBody>
          <a:bodyPr wrap="none">
            <a:spAutoFit/>
          </a:bodyPr>
          <a:lstStyle/>
          <a:p>
            <a:pPr marR="440055" indent="90170">
              <a:lnSpc>
                <a:spcPct val="115000"/>
              </a:lnSpc>
              <a:spcAft>
                <a:spcPts val="600"/>
              </a:spcAft>
            </a:pPr>
            <a:r>
              <a:rPr lang="fr-FR" sz="2400" b="1" dirty="0" smtClean="0">
                <a:latin typeface="Arial" panose="020B0604020202020204" pitchFamily="34" charset="0"/>
                <a:ea typeface="Times New Roman" panose="02020603050405020304" pitchFamily="18" charset="0"/>
                <a:cs typeface="Times New Roman" panose="02020603050405020304" pitchFamily="18" charset="0"/>
              </a:rPr>
              <a:t>Les sujets </a:t>
            </a:r>
            <a:r>
              <a:rPr lang="fr-FR" sz="2400" b="1" dirty="0">
                <a:latin typeface="Arial" panose="020B0604020202020204" pitchFamily="34" charset="0"/>
                <a:ea typeface="Times New Roman" panose="02020603050405020304" pitchFamily="18" charset="0"/>
                <a:cs typeface="Times New Roman" panose="02020603050405020304" pitchFamily="18" charset="0"/>
              </a:rPr>
              <a:t>« 0 » </a:t>
            </a:r>
          </a:p>
        </p:txBody>
      </p:sp>
      <p:sp>
        <p:nvSpPr>
          <p:cNvPr id="7" name="Rectangle 6"/>
          <p:cNvSpPr/>
          <p:nvPr/>
        </p:nvSpPr>
        <p:spPr>
          <a:xfrm>
            <a:off x="1846513" y="291531"/>
            <a:ext cx="7360921" cy="369332"/>
          </a:xfrm>
          <a:prstGeom prst="rect">
            <a:avLst/>
          </a:prstGeom>
          <a:solidFill>
            <a:srgbClr val="BDD7EE"/>
          </a:solidFill>
          <a:ln>
            <a:solidFill>
              <a:srgbClr val="002060"/>
            </a:solidFill>
          </a:ln>
          <a:scene3d>
            <a:camera prst="orthographicFront"/>
            <a:lightRig rig="threePt" dir="t"/>
          </a:scene3d>
          <a:sp3d>
            <a:bevelT/>
          </a:sp3d>
        </p:spPr>
        <p:txBody>
          <a:bodyPr wrap="square">
            <a:spAutoFit/>
          </a:bodyPr>
          <a:lstStyle/>
          <a:p>
            <a:pPr lvl="0"/>
            <a:r>
              <a:rPr lang="fr-FR" b="1" dirty="0">
                <a:effectLst>
                  <a:outerShdw blurRad="38100" dist="38100" dir="2700000" algn="tl">
                    <a:srgbClr val="000000">
                      <a:alpha val="43137"/>
                    </a:srgbClr>
                  </a:outerShdw>
                </a:effectLst>
              </a:rPr>
              <a:t>E32 : Travaux d’amélioration de l’efficacité énergétique et de dépannage</a:t>
            </a:r>
          </a:p>
        </p:txBody>
      </p:sp>
    </p:spTree>
    <p:extLst>
      <p:ext uri="{BB962C8B-B14F-4D97-AF65-F5344CB8AC3E}">
        <p14:creationId xmlns:p14="http://schemas.microsoft.com/office/powerpoint/2010/main" val="8012972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190876" y="170957"/>
            <a:ext cx="5379918" cy="830997"/>
          </a:xfrm>
          <a:prstGeom prst="rect">
            <a:avLst/>
          </a:prstGeom>
          <a:solidFill>
            <a:schemeClr val="accent1"/>
          </a:solidFill>
          <a:ln>
            <a:solidFill>
              <a:srgbClr val="002060"/>
            </a:solidFill>
          </a:ln>
          <a:scene3d>
            <a:camera prst="orthographicFront"/>
            <a:lightRig rig="threePt" dir="t"/>
          </a:scene3d>
          <a:sp3d>
            <a:bevelT/>
          </a:sp3d>
        </p:spPr>
        <p:txBody>
          <a:bodyPr wrap="square">
            <a:spAutoFit/>
          </a:bodyPr>
          <a:lstStyle/>
          <a:p>
            <a:pPr algn="ctr"/>
            <a:r>
              <a:rPr lang="fr-FR" sz="2400" b="1" dirty="0" smtClean="0">
                <a:solidFill>
                  <a:schemeClr val="tx1">
                    <a:lumMod val="85000"/>
                    <a:lumOff val="15000"/>
                  </a:schemeClr>
                </a:solidFill>
                <a:latin typeface="Calibri Light" panose="020F0302020204030204" pitchFamily="34" charset="0"/>
                <a:cs typeface="Calibri Light" panose="020F0302020204030204" pitchFamily="34" charset="0"/>
              </a:rPr>
              <a:t>SOUS-É</a:t>
            </a:r>
            <a:r>
              <a:rPr lang="fr-FR" sz="2400" b="1" dirty="0" smtClean="0">
                <a:latin typeface="Calibri Light" panose="020F0302020204030204" pitchFamily="34" charset="0"/>
                <a:cs typeface="Calibri Light" panose="020F0302020204030204" pitchFamily="34" charset="0"/>
              </a:rPr>
              <a:t>PREUVE - E 32 -</a:t>
            </a:r>
          </a:p>
          <a:p>
            <a:pPr algn="ctr"/>
            <a:r>
              <a:rPr lang="fr-FR" sz="2400" b="1" dirty="0" smtClean="0">
                <a:latin typeface="Calibri Light" panose="020F0302020204030204" pitchFamily="34" charset="0"/>
                <a:cs typeface="Calibri Light" panose="020F0302020204030204" pitchFamily="34" charset="0"/>
              </a:rPr>
              <a:t>Unité – U32 -</a:t>
            </a:r>
            <a:endParaRPr lang="fr-FR" sz="2400" b="1" dirty="0">
              <a:latin typeface="Calibri Light" panose="020F0302020204030204" pitchFamily="34" charset="0"/>
              <a:cs typeface="Calibri Light" panose="020F0302020204030204" pitchFamily="34" charset="0"/>
            </a:endParaRPr>
          </a:p>
        </p:txBody>
      </p:sp>
      <p:sp>
        <p:nvSpPr>
          <p:cNvPr id="9" name="Espace réservé du texte 5"/>
          <p:cNvSpPr txBox="1">
            <a:spLocks/>
          </p:cNvSpPr>
          <p:nvPr/>
        </p:nvSpPr>
        <p:spPr>
          <a:xfrm>
            <a:off x="3476790" y="1235745"/>
            <a:ext cx="4808089" cy="37927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2000" b="1" dirty="0" smtClean="0">
                <a:solidFill>
                  <a:schemeClr val="accent1"/>
                </a:solidFill>
              </a:rPr>
              <a:t>EXTRAIT DU RÈGLEMENT D’EXAMEN </a:t>
            </a:r>
            <a:r>
              <a:rPr lang="fr-FR" sz="2000" dirty="0" smtClean="0">
                <a:solidFill>
                  <a:schemeClr val="accent1"/>
                </a:solidFill>
              </a:rPr>
              <a:t>(épreuves professionnelles)</a:t>
            </a:r>
          </a:p>
          <a:p>
            <a:pPr algn="ctr"/>
            <a:endParaRPr lang="fr-FR" sz="2000" dirty="0"/>
          </a:p>
        </p:txBody>
      </p:sp>
      <p:graphicFrame>
        <p:nvGraphicFramePr>
          <p:cNvPr id="10" name="Tableau 9"/>
          <p:cNvGraphicFramePr>
            <a:graphicFrameLocks noGrp="1"/>
          </p:cNvGraphicFramePr>
          <p:nvPr>
            <p:extLst>
              <p:ext uri="{D42A27DB-BD31-4B8C-83A1-F6EECF244321}">
                <p14:modId xmlns:p14="http://schemas.microsoft.com/office/powerpoint/2010/main" val="2700617524"/>
              </p:ext>
            </p:extLst>
          </p:nvPr>
        </p:nvGraphicFramePr>
        <p:xfrm>
          <a:off x="675241" y="2207601"/>
          <a:ext cx="10925359" cy="3939250"/>
        </p:xfrm>
        <a:graphic>
          <a:graphicData uri="http://schemas.openxmlformats.org/drawingml/2006/table">
            <a:tbl>
              <a:tblPr firstRow="1" firstCol="1" lastRow="1" lastCol="1" bandRow="1" bandCol="1"/>
              <a:tblGrid>
                <a:gridCol w="2309101">
                  <a:extLst>
                    <a:ext uri="{9D8B030D-6E8A-4147-A177-3AD203B41FA5}">
                      <a16:colId xmlns="" xmlns:a16="http://schemas.microsoft.com/office/drawing/2014/main" val="3787574933"/>
                    </a:ext>
                  </a:extLst>
                </a:gridCol>
                <a:gridCol w="758704">
                  <a:extLst>
                    <a:ext uri="{9D8B030D-6E8A-4147-A177-3AD203B41FA5}">
                      <a16:colId xmlns="" xmlns:a16="http://schemas.microsoft.com/office/drawing/2014/main" val="1312233554"/>
                    </a:ext>
                  </a:extLst>
                </a:gridCol>
                <a:gridCol w="758704">
                  <a:extLst>
                    <a:ext uri="{9D8B030D-6E8A-4147-A177-3AD203B41FA5}">
                      <a16:colId xmlns="" xmlns:a16="http://schemas.microsoft.com/office/drawing/2014/main" val="4234275458"/>
                    </a:ext>
                  </a:extLst>
                </a:gridCol>
                <a:gridCol w="1183142">
                  <a:extLst>
                    <a:ext uri="{9D8B030D-6E8A-4147-A177-3AD203B41FA5}">
                      <a16:colId xmlns="" xmlns:a16="http://schemas.microsoft.com/office/drawing/2014/main" val="2281442207"/>
                    </a:ext>
                  </a:extLst>
                </a:gridCol>
                <a:gridCol w="1183142">
                  <a:extLst>
                    <a:ext uri="{9D8B030D-6E8A-4147-A177-3AD203B41FA5}">
                      <a16:colId xmlns="" xmlns:a16="http://schemas.microsoft.com/office/drawing/2014/main" val="1382348373"/>
                    </a:ext>
                  </a:extLst>
                </a:gridCol>
                <a:gridCol w="1183142">
                  <a:extLst>
                    <a:ext uri="{9D8B030D-6E8A-4147-A177-3AD203B41FA5}">
                      <a16:colId xmlns="" xmlns:a16="http://schemas.microsoft.com/office/drawing/2014/main" val="946288587"/>
                    </a:ext>
                  </a:extLst>
                </a:gridCol>
                <a:gridCol w="1858420">
                  <a:extLst>
                    <a:ext uri="{9D8B030D-6E8A-4147-A177-3AD203B41FA5}">
                      <a16:colId xmlns="" xmlns:a16="http://schemas.microsoft.com/office/drawing/2014/main" val="1135097434"/>
                    </a:ext>
                  </a:extLst>
                </a:gridCol>
                <a:gridCol w="507862">
                  <a:extLst>
                    <a:ext uri="{9D8B030D-6E8A-4147-A177-3AD203B41FA5}">
                      <a16:colId xmlns="" xmlns:a16="http://schemas.microsoft.com/office/drawing/2014/main" val="1066692140"/>
                    </a:ext>
                  </a:extLst>
                </a:gridCol>
                <a:gridCol w="1183142">
                  <a:extLst>
                    <a:ext uri="{9D8B030D-6E8A-4147-A177-3AD203B41FA5}">
                      <a16:colId xmlns="" xmlns:a16="http://schemas.microsoft.com/office/drawing/2014/main" val="1764240558"/>
                    </a:ext>
                  </a:extLst>
                </a:gridCol>
              </a:tblGrid>
              <a:tr h="926807">
                <a:tc gridSpan="3">
                  <a:txBody>
                    <a:bodyPr/>
                    <a:lstStyle/>
                    <a:p>
                      <a:pPr marL="330835" marR="323215" indent="-1270" algn="ctr">
                        <a:spcAft>
                          <a:spcPts val="0"/>
                        </a:spcAft>
                      </a:pPr>
                      <a:r>
                        <a:rPr lang="fr-FR" sz="900" b="1" dirty="0">
                          <a:effectLst/>
                          <a:latin typeface="Arial" panose="020B0604020202020204" pitchFamily="34" charset="0"/>
                          <a:ea typeface="Arial" panose="020B0604020202020204" pitchFamily="34" charset="0"/>
                          <a:cs typeface="Times New Roman" panose="02020603050405020304" pitchFamily="18" charset="0"/>
                        </a:rPr>
                        <a:t>Baccalauréat professionnel </a:t>
                      </a:r>
                      <a:r>
                        <a:rPr lang="fr-FR" sz="900" b="1" dirty="0" smtClean="0">
                          <a:effectLst/>
                          <a:latin typeface="Arial" panose="020B0604020202020204" pitchFamily="34" charset="0"/>
                          <a:ea typeface="Arial" panose="020B0604020202020204" pitchFamily="34" charset="0"/>
                          <a:cs typeface="Times New Roman" panose="02020603050405020304" pitchFamily="18" charset="0"/>
                        </a:rPr>
                        <a:t>« INSTALLATEUR EN CHAUFFAGE CLIMATISATION ET ENERGIES RENOUVELABLES »</a:t>
                      </a:r>
                      <a:endParaRPr lang="fr-FR"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2">
                  <a:txBody>
                    <a:bodyPr/>
                    <a:lstStyle/>
                    <a:p>
                      <a:pPr marL="81915" marR="74295" algn="ctr">
                        <a:lnSpc>
                          <a:spcPct val="100000"/>
                        </a:lnSpc>
                        <a:spcAft>
                          <a:spcPts val="0"/>
                        </a:spcAft>
                      </a:pPr>
                      <a:r>
                        <a:rPr lang="fr-FR" sz="800" dirty="0">
                          <a:effectLst/>
                          <a:latin typeface="Arial" panose="020B0604020202020204" pitchFamily="34" charset="0"/>
                          <a:ea typeface="Arial" panose="020B0604020202020204" pitchFamily="34" charset="0"/>
                          <a:cs typeface="Times New Roman" panose="02020603050405020304" pitchFamily="18" charset="0"/>
                        </a:rPr>
                        <a:t>Candidats de la voie scolaire dans un établissement public</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p>
                      <a:pPr marL="81915" marR="74295" algn="ctr">
                        <a:lnSpc>
                          <a:spcPct val="100000"/>
                        </a:lnSpc>
                        <a:spcAft>
                          <a:spcPts val="0"/>
                        </a:spcAft>
                      </a:pPr>
                      <a:r>
                        <a:rPr lang="fr-FR" sz="800" dirty="0">
                          <a:effectLst/>
                          <a:latin typeface="Arial" panose="020B0604020202020204" pitchFamily="34" charset="0"/>
                          <a:ea typeface="Arial" panose="020B0604020202020204" pitchFamily="34" charset="0"/>
                          <a:cs typeface="Times New Roman" panose="02020603050405020304" pitchFamily="18" charset="0"/>
                        </a:rPr>
                        <a:t>ou privé sous contrat, CFA</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p>
                      <a:pPr marL="147955" marR="140335" indent="-1270" algn="ctr">
                        <a:lnSpc>
                          <a:spcPct val="100000"/>
                        </a:lnSpc>
                        <a:spcAft>
                          <a:spcPts val="0"/>
                        </a:spcAft>
                      </a:pPr>
                      <a:r>
                        <a:rPr lang="fr-FR" sz="800" dirty="0">
                          <a:effectLst/>
                          <a:latin typeface="Arial" panose="020B0604020202020204" pitchFamily="34" charset="0"/>
                          <a:ea typeface="Arial" panose="020B0604020202020204" pitchFamily="34" charset="0"/>
                          <a:cs typeface="Times New Roman" panose="02020603050405020304" pitchFamily="18" charset="0"/>
                        </a:rPr>
                        <a:t>ou section d'apprentissage habilité, formation professionnelle continue</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p>
                      <a:pPr marL="196215" marR="191135" indent="635" algn="ctr">
                        <a:lnSpc>
                          <a:spcPct val="100000"/>
                        </a:lnSpc>
                        <a:spcAft>
                          <a:spcPts val="0"/>
                        </a:spcAft>
                      </a:pPr>
                      <a:r>
                        <a:rPr lang="fr-FR" sz="800" dirty="0">
                          <a:effectLst/>
                          <a:latin typeface="Arial" panose="020B0604020202020204" pitchFamily="34" charset="0"/>
                          <a:ea typeface="Arial" panose="020B0604020202020204" pitchFamily="34" charset="0"/>
                          <a:cs typeface="Times New Roman" panose="02020603050405020304" pitchFamily="18" charset="0"/>
                        </a:rPr>
                        <a:t>dans un </a:t>
                      </a:r>
                      <a:r>
                        <a:rPr lang="fr-FR" sz="800" dirty="0" smtClean="0">
                          <a:effectLst/>
                          <a:latin typeface="Arial" panose="020B0604020202020204" pitchFamily="34" charset="0"/>
                          <a:ea typeface="Arial" panose="020B0604020202020204" pitchFamily="34" charset="0"/>
                          <a:cs typeface="Times New Roman" panose="02020603050405020304" pitchFamily="18" charset="0"/>
                        </a:rPr>
                        <a:t>établissement public</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gridSpan="2">
                  <a:txBody>
                    <a:bodyPr/>
                    <a:lstStyle/>
                    <a:p>
                      <a:pPr marL="81915" marR="71755" algn="ctr">
                        <a:lnSpc>
                          <a:spcPct val="100000"/>
                        </a:lnSpc>
                        <a:spcAft>
                          <a:spcPts val="0"/>
                        </a:spcAft>
                      </a:pPr>
                      <a:r>
                        <a:rPr lang="fr-FR" sz="800" dirty="0">
                          <a:effectLst/>
                          <a:latin typeface="Arial" panose="020B0604020202020204" pitchFamily="34" charset="0"/>
                          <a:ea typeface="Arial" panose="020B0604020202020204" pitchFamily="34" charset="0"/>
                          <a:cs typeface="Times New Roman" panose="02020603050405020304" pitchFamily="18" charset="0"/>
                        </a:rPr>
                        <a:t>Candidats de la voie scolaire dans un établissement privé,</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p>
                      <a:pPr marL="149225" marR="139065" indent="-1270" algn="ctr">
                        <a:lnSpc>
                          <a:spcPct val="100000"/>
                        </a:lnSpc>
                        <a:spcAft>
                          <a:spcPts val="0"/>
                        </a:spcAft>
                      </a:pPr>
                      <a:r>
                        <a:rPr lang="fr-FR" sz="800" dirty="0">
                          <a:effectLst/>
                          <a:latin typeface="Arial" panose="020B0604020202020204" pitchFamily="34" charset="0"/>
                          <a:ea typeface="Arial" panose="020B0604020202020204" pitchFamily="34" charset="0"/>
                          <a:cs typeface="Times New Roman" panose="02020603050405020304" pitchFamily="18" charset="0"/>
                        </a:rPr>
                        <a:t>CFA ou section d'apprentissage non</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p>
                      <a:pPr marL="81915" marR="73025" algn="ctr">
                        <a:lnSpc>
                          <a:spcPct val="100000"/>
                        </a:lnSpc>
                        <a:spcAft>
                          <a:spcPts val="0"/>
                        </a:spcAft>
                      </a:pPr>
                      <a:r>
                        <a:rPr lang="fr-FR" sz="800" dirty="0">
                          <a:effectLst/>
                          <a:latin typeface="Arial" panose="020B0604020202020204" pitchFamily="34" charset="0"/>
                          <a:ea typeface="Arial" panose="020B0604020202020204" pitchFamily="34" charset="0"/>
                          <a:cs typeface="Times New Roman" panose="02020603050405020304" pitchFamily="18" charset="0"/>
                        </a:rPr>
                        <a:t>habilité, formation professionnelle continue en établissement privé,  enseignement à distance</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gridSpan="2">
                  <a:txBody>
                    <a:bodyPr/>
                    <a:lstStyle/>
                    <a:p>
                      <a:pPr marL="116205" marR="106045" indent="1905" algn="ctr">
                        <a:lnSpc>
                          <a:spcPct val="100000"/>
                        </a:lnSpc>
                        <a:spcBef>
                          <a:spcPts val="680"/>
                        </a:spcBef>
                        <a:spcAft>
                          <a:spcPts val="0"/>
                        </a:spcAft>
                      </a:pPr>
                      <a:r>
                        <a:rPr lang="fr-FR" sz="800" dirty="0">
                          <a:effectLst/>
                          <a:latin typeface="Arial" panose="020B0604020202020204" pitchFamily="34" charset="0"/>
                          <a:ea typeface="Arial" panose="020B0604020202020204" pitchFamily="34" charset="0"/>
                          <a:cs typeface="Times New Roman" panose="02020603050405020304" pitchFamily="18" charset="0"/>
                        </a:rPr>
                        <a:t>Candidats de la voie de la formation professionnelle continue dans un établissement </a:t>
                      </a:r>
                      <a:r>
                        <a:rPr lang="fr-FR" sz="800" dirty="0" smtClean="0">
                          <a:effectLst/>
                          <a:latin typeface="Arial" panose="020B0604020202020204" pitchFamily="34" charset="0"/>
                          <a:ea typeface="Arial" panose="020B0604020202020204" pitchFamily="34" charset="0"/>
                          <a:cs typeface="Times New Roman" panose="02020603050405020304" pitchFamily="18" charset="0"/>
                        </a:rPr>
                        <a:t>public habilité</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extLst>
                  <a:ext uri="{0D108BD9-81ED-4DB2-BD59-A6C34878D82A}">
                    <a16:rowId xmlns="" xmlns:a16="http://schemas.microsoft.com/office/drawing/2014/main" val="3111143317"/>
                  </a:ext>
                </a:extLst>
              </a:tr>
              <a:tr h="324611">
                <a:tc>
                  <a:txBody>
                    <a:bodyPr/>
                    <a:lstStyle/>
                    <a:p>
                      <a:pPr marL="67945" algn="ctr">
                        <a:lnSpc>
                          <a:spcPts val="1280"/>
                        </a:lnSpc>
                        <a:spcAft>
                          <a:spcPts val="0"/>
                        </a:spcAft>
                      </a:pPr>
                      <a:r>
                        <a:rPr lang="fr-FR" sz="800" b="1" dirty="0">
                          <a:effectLst/>
                          <a:latin typeface="Arial" panose="020B0604020202020204" pitchFamily="34" charset="0"/>
                          <a:ea typeface="Arial" panose="020B0604020202020204" pitchFamily="34" charset="0"/>
                          <a:cs typeface="Times New Roman" panose="02020603050405020304" pitchFamily="18" charset="0"/>
                        </a:rPr>
                        <a:t>Épreuves</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gn="ctr">
                        <a:lnSpc>
                          <a:spcPts val="1020"/>
                        </a:lnSpc>
                        <a:spcAft>
                          <a:spcPts val="0"/>
                        </a:spcAft>
                      </a:pPr>
                      <a:r>
                        <a:rPr lang="fr-FR" sz="800" b="1" dirty="0">
                          <a:effectLst/>
                          <a:latin typeface="Arial" panose="020B0604020202020204" pitchFamily="34" charset="0"/>
                          <a:ea typeface="Arial" panose="020B0604020202020204" pitchFamily="34" charset="0"/>
                          <a:cs typeface="Times New Roman" panose="02020603050405020304" pitchFamily="18" charset="0"/>
                        </a:rPr>
                        <a:t>Unité</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gn="ctr">
                        <a:lnSpc>
                          <a:spcPts val="1020"/>
                        </a:lnSpc>
                        <a:spcAft>
                          <a:spcPts val="0"/>
                        </a:spcAft>
                      </a:pPr>
                      <a:r>
                        <a:rPr lang="fr-FR" sz="800" b="1" dirty="0" err="1">
                          <a:effectLst/>
                          <a:latin typeface="Arial" panose="020B0604020202020204" pitchFamily="34" charset="0"/>
                          <a:ea typeface="Arial" panose="020B0604020202020204" pitchFamily="34" charset="0"/>
                          <a:cs typeface="Times New Roman" panose="02020603050405020304" pitchFamily="18" charset="0"/>
                        </a:rPr>
                        <a:t>Coef</a:t>
                      </a:r>
                      <a:r>
                        <a:rPr lang="fr-FR" sz="800" b="1" dirty="0">
                          <a:effectLst/>
                          <a:latin typeface="Arial" panose="020B0604020202020204" pitchFamily="34" charset="0"/>
                          <a:ea typeface="Arial" panose="020B0604020202020204" pitchFamily="34" charset="0"/>
                          <a:cs typeface="Times New Roman" panose="02020603050405020304" pitchFamily="18" charset="0"/>
                        </a:rPr>
                        <a:t>.</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lgn="ctr">
                        <a:lnSpc>
                          <a:spcPts val="1020"/>
                        </a:lnSpc>
                        <a:spcAft>
                          <a:spcPts val="0"/>
                        </a:spcAft>
                      </a:pPr>
                      <a:r>
                        <a:rPr lang="fr-FR" sz="800" b="1" dirty="0">
                          <a:effectLst/>
                          <a:latin typeface="Arial" panose="020B0604020202020204" pitchFamily="34" charset="0"/>
                          <a:ea typeface="Arial" panose="020B0604020202020204" pitchFamily="34" charset="0"/>
                          <a:cs typeface="Times New Roman" panose="02020603050405020304" pitchFamily="18" charset="0"/>
                        </a:rPr>
                        <a:t>Mode</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gn="ctr">
                        <a:lnSpc>
                          <a:spcPts val="1020"/>
                        </a:lnSpc>
                        <a:spcAft>
                          <a:spcPts val="0"/>
                        </a:spcAft>
                      </a:pPr>
                      <a:r>
                        <a:rPr lang="fr-FR" sz="800" b="1" dirty="0">
                          <a:effectLst/>
                          <a:latin typeface="Arial" panose="020B0604020202020204" pitchFamily="34" charset="0"/>
                          <a:ea typeface="Arial" panose="020B0604020202020204" pitchFamily="34" charset="0"/>
                          <a:cs typeface="Times New Roman" panose="02020603050405020304" pitchFamily="18" charset="0"/>
                        </a:rPr>
                        <a:t>Durée</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215" algn="ctr">
                        <a:lnSpc>
                          <a:spcPts val="1020"/>
                        </a:lnSpc>
                        <a:spcAft>
                          <a:spcPts val="0"/>
                        </a:spcAft>
                      </a:pPr>
                      <a:r>
                        <a:rPr lang="fr-FR" sz="800" b="1" dirty="0">
                          <a:effectLst/>
                          <a:latin typeface="Arial" panose="020B0604020202020204" pitchFamily="34" charset="0"/>
                          <a:ea typeface="Arial" panose="020B0604020202020204" pitchFamily="34" charset="0"/>
                          <a:cs typeface="Times New Roman" panose="02020603050405020304" pitchFamily="18" charset="0"/>
                        </a:rPr>
                        <a:t>Mode</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215" algn="ctr">
                        <a:lnSpc>
                          <a:spcPts val="1020"/>
                        </a:lnSpc>
                        <a:spcAft>
                          <a:spcPts val="0"/>
                        </a:spcAft>
                      </a:pPr>
                      <a:r>
                        <a:rPr lang="fr-FR" sz="800" b="1" dirty="0">
                          <a:effectLst/>
                          <a:latin typeface="Arial" panose="020B0604020202020204" pitchFamily="34" charset="0"/>
                          <a:ea typeface="Arial" panose="020B0604020202020204" pitchFamily="34" charset="0"/>
                          <a:cs typeface="Times New Roman" panose="02020603050405020304" pitchFamily="18" charset="0"/>
                        </a:rPr>
                        <a:t>Durée</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gn="ctr">
                        <a:lnSpc>
                          <a:spcPts val="1020"/>
                        </a:lnSpc>
                        <a:spcAft>
                          <a:spcPts val="0"/>
                        </a:spcAft>
                      </a:pPr>
                      <a:r>
                        <a:rPr lang="fr-FR" sz="800" b="1" dirty="0">
                          <a:effectLst/>
                          <a:latin typeface="Arial" panose="020B0604020202020204" pitchFamily="34" charset="0"/>
                          <a:ea typeface="Arial" panose="020B0604020202020204" pitchFamily="34" charset="0"/>
                          <a:cs typeface="Times New Roman" panose="02020603050405020304" pitchFamily="18" charset="0"/>
                        </a:rPr>
                        <a:t>Mode</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0485">
                        <a:lnSpc>
                          <a:spcPts val="1020"/>
                        </a:lnSpc>
                        <a:spcAft>
                          <a:spcPts val="0"/>
                        </a:spcAft>
                      </a:pPr>
                      <a:r>
                        <a:rPr lang="fr-FR" sz="800" b="1" dirty="0">
                          <a:effectLst/>
                          <a:latin typeface="Arial" panose="020B0604020202020204" pitchFamily="34" charset="0"/>
                          <a:ea typeface="Arial" panose="020B0604020202020204" pitchFamily="34" charset="0"/>
                          <a:cs typeface="Times New Roman" panose="02020603050405020304" pitchFamily="18" charset="0"/>
                        </a:rPr>
                        <a:t>Durée</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90095077"/>
                  </a:ext>
                </a:extLst>
              </a:tr>
              <a:tr h="430810">
                <a:tc>
                  <a:txBody>
                    <a:bodyPr/>
                    <a:lstStyle/>
                    <a:p>
                      <a:pPr marL="67945">
                        <a:lnSpc>
                          <a:spcPts val="1020"/>
                        </a:lnSpc>
                        <a:spcAft>
                          <a:spcPts val="0"/>
                        </a:spcAft>
                      </a:pPr>
                      <a:r>
                        <a:rPr lang="fr-FR" sz="1200" b="1" dirty="0">
                          <a:effectLst/>
                          <a:latin typeface="Arial" panose="020B0604020202020204" pitchFamily="34" charset="0"/>
                          <a:ea typeface="Arial" panose="020B0604020202020204" pitchFamily="34" charset="0"/>
                          <a:cs typeface="Times New Roman" panose="02020603050405020304" pitchFamily="18" charset="0"/>
                        </a:rPr>
                        <a:t>E2 : Préparation d'une intervention</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68580" algn="ctr">
                        <a:lnSpc>
                          <a:spcPts val="1025"/>
                        </a:lnSpc>
                        <a:spcAft>
                          <a:spcPts val="0"/>
                        </a:spcAft>
                      </a:pPr>
                      <a:r>
                        <a:rPr lang="fr-FR" sz="1200" b="1" dirty="0">
                          <a:effectLst/>
                          <a:latin typeface="Arial" panose="020B0604020202020204" pitchFamily="34" charset="0"/>
                          <a:ea typeface="Arial" panose="020B0604020202020204" pitchFamily="34" charset="0"/>
                          <a:cs typeface="Times New Roman" panose="02020603050405020304" pitchFamily="18" charset="0"/>
                        </a:rPr>
                        <a:t>U2</a:t>
                      </a:r>
                      <a:endParaRPr lang="fr-FR"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ts val="1025"/>
                        </a:lnSpc>
                        <a:spcAft>
                          <a:spcPts val="0"/>
                        </a:spcAft>
                      </a:pPr>
                      <a:r>
                        <a:rPr lang="fr-FR" sz="1200" b="1" dirty="0">
                          <a:effectLst/>
                          <a:latin typeface="Arial" panose="020B0604020202020204" pitchFamily="34" charset="0"/>
                          <a:ea typeface="Arial" panose="020B0604020202020204" pitchFamily="34" charset="0"/>
                          <a:cs typeface="Times New Roman" panose="02020603050405020304" pitchFamily="18" charset="0"/>
                        </a:rPr>
                        <a:t>3</a:t>
                      </a:r>
                      <a:endParaRPr lang="fr-FR"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69215" algn="ctr">
                        <a:lnSpc>
                          <a:spcPts val="1025"/>
                        </a:lnSpc>
                        <a:spcAft>
                          <a:spcPts val="0"/>
                        </a:spcAft>
                      </a:pPr>
                      <a:r>
                        <a:rPr lang="fr-FR" sz="1100" b="1" dirty="0">
                          <a:effectLst/>
                          <a:latin typeface="Arial" panose="020B0604020202020204" pitchFamily="34" charset="0"/>
                          <a:ea typeface="Arial" panose="020B0604020202020204" pitchFamily="34" charset="0"/>
                          <a:cs typeface="Times New Roman" panose="02020603050405020304" pitchFamily="18" charset="0"/>
                        </a:rPr>
                        <a:t> </a:t>
                      </a:r>
                      <a:endParaRPr lang="fr-FR" sz="1100" b="1" dirty="0">
                        <a:effectLst/>
                        <a:latin typeface="Calibri" panose="020F0502020204030204" pitchFamily="34" charset="0"/>
                        <a:ea typeface="Calibri" panose="020F0502020204030204" pitchFamily="34" charset="0"/>
                        <a:cs typeface="Times New Roman" panose="02020603050405020304" pitchFamily="18" charset="0"/>
                      </a:endParaRPr>
                    </a:p>
                    <a:p>
                      <a:pPr marL="69215" algn="ctr">
                        <a:lnSpc>
                          <a:spcPts val="1025"/>
                        </a:lnSpc>
                        <a:spcAft>
                          <a:spcPts val="0"/>
                        </a:spcAft>
                      </a:pPr>
                      <a:r>
                        <a:rPr lang="fr-FR" sz="1100" b="1" dirty="0">
                          <a:effectLst/>
                          <a:latin typeface="Arial" panose="020B0604020202020204" pitchFamily="34" charset="0"/>
                          <a:ea typeface="Arial" panose="020B0604020202020204" pitchFamily="34" charset="0"/>
                          <a:cs typeface="Times New Roman" panose="02020603050405020304" pitchFamily="18" charset="0"/>
                        </a:rPr>
                        <a:t>CCF</a:t>
                      </a:r>
                      <a:endParaRPr lang="fr-FR"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spcAft>
                          <a:spcPts val="0"/>
                        </a:spcAft>
                      </a:pPr>
                      <a:r>
                        <a:rPr lang="fr-FR" sz="1100" b="1" dirty="0">
                          <a:effectLst/>
                          <a:latin typeface="Calibri" panose="020F0502020204030204" pitchFamily="34" charset="0"/>
                          <a:ea typeface="Arial" panose="020B0604020202020204" pitchFamily="34" charset="0"/>
                          <a:cs typeface="Arial" panose="020B0604020202020204" pitchFamily="34" charset="0"/>
                        </a:rPr>
                        <a:t> </a:t>
                      </a:r>
                      <a:endParaRPr lang="fr-FR"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ts val="1025"/>
                        </a:lnSpc>
                        <a:spcAft>
                          <a:spcPts val="0"/>
                        </a:spcAft>
                      </a:pPr>
                      <a:r>
                        <a:rPr lang="fr-FR" sz="1100" b="1" dirty="0">
                          <a:effectLst/>
                          <a:latin typeface="Arial" panose="020B0604020202020204" pitchFamily="34" charset="0"/>
                          <a:ea typeface="Arial" panose="020B0604020202020204" pitchFamily="34" charset="0"/>
                          <a:cs typeface="Times New Roman" panose="02020603050405020304" pitchFamily="18" charset="0"/>
                        </a:rPr>
                        <a:t>Ponctuel</a:t>
                      </a:r>
                      <a:endParaRPr lang="fr-FR" sz="1100" b="1"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ts val="1030"/>
                        </a:lnSpc>
                        <a:spcAft>
                          <a:spcPts val="0"/>
                        </a:spcAft>
                      </a:pPr>
                      <a:r>
                        <a:rPr lang="fr-FR" sz="1100" b="1" dirty="0">
                          <a:effectLst/>
                          <a:latin typeface="Arial" panose="020B0604020202020204" pitchFamily="34" charset="0"/>
                          <a:ea typeface="Arial" panose="020B0604020202020204" pitchFamily="34" charset="0"/>
                          <a:cs typeface="Times New Roman" panose="02020603050405020304" pitchFamily="18" charset="0"/>
                        </a:rPr>
                        <a:t>écrit</a:t>
                      </a:r>
                      <a:endParaRPr lang="fr-FR"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ts val="1025"/>
                        </a:lnSpc>
                        <a:spcAft>
                          <a:spcPts val="0"/>
                        </a:spcAft>
                      </a:pPr>
                      <a:r>
                        <a:rPr lang="fr-FR" sz="1200" b="1" dirty="0">
                          <a:effectLst/>
                          <a:latin typeface="Arial" panose="020B0604020202020204" pitchFamily="34" charset="0"/>
                          <a:ea typeface="Arial" panose="020B0604020202020204" pitchFamily="34" charset="0"/>
                          <a:cs typeface="Times New Roman" panose="02020603050405020304" pitchFamily="18" charset="0"/>
                        </a:rPr>
                        <a:t>4 h</a:t>
                      </a:r>
                      <a:endParaRPr lang="fr-FR"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ts val="1025"/>
                        </a:lnSpc>
                        <a:spcAft>
                          <a:spcPts val="0"/>
                        </a:spcAft>
                      </a:pPr>
                      <a:r>
                        <a:rPr lang="fr-FR" sz="1100" b="1" dirty="0">
                          <a:effectLst/>
                          <a:latin typeface="Arial" panose="020B0604020202020204" pitchFamily="34" charset="0"/>
                          <a:ea typeface="Arial" panose="020B0604020202020204" pitchFamily="34" charset="0"/>
                          <a:cs typeface="Times New Roman" panose="02020603050405020304" pitchFamily="18" charset="0"/>
                        </a:rPr>
                        <a:t>CCF</a:t>
                      </a:r>
                      <a:endParaRPr lang="fr-FR"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spcAft>
                          <a:spcPts val="0"/>
                        </a:spcAft>
                      </a:pPr>
                      <a:r>
                        <a:rPr lang="fr-FR" sz="800" dirty="0">
                          <a:effectLst/>
                          <a:latin typeface="Calibri" panose="020F0502020204030204" pitchFamily="34" charset="0"/>
                          <a:ea typeface="Arial" panose="020B0604020202020204" pitchFamily="34" charset="0"/>
                          <a:cs typeface="Arial" panose="020B0604020202020204" pitchFamily="34" charset="0"/>
                        </a:rPr>
                        <a:t> </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109239848"/>
                  </a:ext>
                </a:extLst>
              </a:tr>
              <a:tr h="460567">
                <a:tc>
                  <a:txBody>
                    <a:bodyPr/>
                    <a:lstStyle/>
                    <a:p>
                      <a:pPr marL="67945" marR="128270">
                        <a:lnSpc>
                          <a:spcPts val="1030"/>
                        </a:lnSpc>
                        <a:spcAft>
                          <a:spcPts val="0"/>
                        </a:spcAft>
                      </a:pPr>
                      <a:r>
                        <a:rPr lang="fr-FR" sz="900" b="1" dirty="0">
                          <a:effectLst/>
                          <a:latin typeface="Arial" panose="020B0604020202020204" pitchFamily="34" charset="0"/>
                          <a:ea typeface="Arial" panose="020B0604020202020204" pitchFamily="34" charset="0"/>
                          <a:cs typeface="Times New Roman" panose="02020603050405020304" pitchFamily="18" charset="0"/>
                        </a:rPr>
                        <a:t>E3 : Épreuve prenant en compte la formation en milieu professionnel</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fr-FR" sz="900" b="1" dirty="0">
                          <a:effectLst/>
                          <a:latin typeface="Calibri" panose="020F0502020204030204" pitchFamily="34" charset="0"/>
                          <a:ea typeface="Arial" panose="020B0604020202020204" pitchFamily="34" charset="0"/>
                          <a:cs typeface="Arial" panose="020B0604020202020204" pitchFamily="34" charset="0"/>
                        </a:rPr>
                        <a:t> </a:t>
                      </a:r>
                      <a:endParaRPr lang="fr-FR"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25"/>
                        </a:lnSpc>
                        <a:spcAft>
                          <a:spcPts val="0"/>
                        </a:spcAft>
                      </a:pPr>
                      <a:r>
                        <a:rPr lang="fr-FR" sz="900" b="1" dirty="0">
                          <a:effectLst/>
                          <a:latin typeface="Arial" panose="020B0604020202020204" pitchFamily="34" charset="0"/>
                          <a:ea typeface="Arial" panose="020B0604020202020204" pitchFamily="34" charset="0"/>
                          <a:cs typeface="Times New Roman" panose="02020603050405020304" pitchFamily="18" charset="0"/>
                        </a:rPr>
                        <a:t>10</a:t>
                      </a:r>
                      <a:endParaRPr lang="fr-FR"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fr-FR" sz="900" b="1" dirty="0">
                          <a:effectLst/>
                          <a:latin typeface="Calibri" panose="020F0502020204030204" pitchFamily="34" charset="0"/>
                          <a:ea typeface="Arial" panose="020B0604020202020204" pitchFamily="34" charset="0"/>
                          <a:cs typeface="Arial" panose="020B0604020202020204" pitchFamily="34" charset="0"/>
                        </a:rPr>
                        <a:t> </a:t>
                      </a:r>
                      <a:endParaRPr lang="fr-FR"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fr-FR" sz="900" b="1" dirty="0">
                          <a:effectLst/>
                          <a:latin typeface="Calibri" panose="020F0502020204030204" pitchFamily="34" charset="0"/>
                          <a:ea typeface="Arial" panose="020B0604020202020204" pitchFamily="34" charset="0"/>
                          <a:cs typeface="Arial" panose="020B0604020202020204" pitchFamily="34" charset="0"/>
                        </a:rPr>
                        <a:t> </a:t>
                      </a:r>
                      <a:endParaRPr lang="fr-FR"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fr-FR" sz="900" b="1" dirty="0">
                          <a:effectLst/>
                          <a:latin typeface="Calibri" panose="020F0502020204030204" pitchFamily="34" charset="0"/>
                          <a:ea typeface="Arial" panose="020B0604020202020204" pitchFamily="34" charset="0"/>
                          <a:cs typeface="Arial" panose="020B0604020202020204" pitchFamily="34" charset="0"/>
                        </a:rPr>
                        <a:t> </a:t>
                      </a:r>
                      <a:endParaRPr lang="fr-FR"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fr-FR" sz="900" b="1" dirty="0">
                          <a:effectLst/>
                          <a:latin typeface="Calibri" panose="020F0502020204030204" pitchFamily="34" charset="0"/>
                          <a:ea typeface="Arial" panose="020B0604020202020204" pitchFamily="34" charset="0"/>
                          <a:cs typeface="Arial" panose="020B0604020202020204" pitchFamily="34" charset="0"/>
                        </a:rPr>
                        <a:t> </a:t>
                      </a:r>
                      <a:endParaRPr lang="fr-FR"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fr-FR" sz="900" b="1" dirty="0">
                          <a:effectLst/>
                          <a:latin typeface="Calibri" panose="020F0502020204030204" pitchFamily="34" charset="0"/>
                          <a:ea typeface="Arial" panose="020B0604020202020204" pitchFamily="34" charset="0"/>
                          <a:cs typeface="Arial" panose="020B0604020202020204" pitchFamily="34" charset="0"/>
                        </a:rPr>
                        <a:t> </a:t>
                      </a:r>
                      <a:endParaRPr lang="fr-FR"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fr-FR" sz="800" dirty="0">
                          <a:effectLst/>
                          <a:latin typeface="Calibri" panose="020F0502020204030204" pitchFamily="34" charset="0"/>
                          <a:ea typeface="Arial" panose="020B0604020202020204" pitchFamily="34" charset="0"/>
                          <a:cs typeface="Arial" panose="020B0604020202020204" pitchFamily="34" charset="0"/>
                        </a:rPr>
                        <a:t> </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1745241416"/>
                  </a:ext>
                </a:extLst>
              </a:tr>
              <a:tr h="460567">
                <a:tc>
                  <a:txBody>
                    <a:bodyPr/>
                    <a:lstStyle/>
                    <a:p>
                      <a:pPr marL="67945">
                        <a:lnSpc>
                          <a:spcPts val="1020"/>
                        </a:lnSpc>
                        <a:spcAft>
                          <a:spcPts val="0"/>
                        </a:spcAft>
                      </a:pPr>
                      <a:r>
                        <a:rPr lang="fr-FR" sz="900" b="1" dirty="0">
                          <a:effectLst/>
                          <a:latin typeface="Arial" panose="020B0604020202020204" pitchFamily="34" charset="0"/>
                          <a:ea typeface="Arial" panose="020B0604020202020204" pitchFamily="34" charset="0"/>
                          <a:cs typeface="Times New Roman" panose="02020603050405020304" pitchFamily="18" charset="0"/>
                        </a:rPr>
                        <a:t>Sous-épreuve E31 </a:t>
                      </a:r>
                      <a:br>
                        <a:rPr lang="fr-FR" sz="900" b="1" dirty="0">
                          <a:effectLst/>
                          <a:latin typeface="Arial" panose="020B0604020202020204" pitchFamily="34" charset="0"/>
                          <a:ea typeface="Arial" panose="020B0604020202020204" pitchFamily="34" charset="0"/>
                          <a:cs typeface="Times New Roman" panose="02020603050405020304" pitchFamily="18" charset="0"/>
                        </a:rPr>
                      </a:br>
                      <a:r>
                        <a:rPr lang="fr-FR" sz="900" b="1" dirty="0">
                          <a:effectLst/>
                          <a:latin typeface="Arial" panose="020B0604020202020204" pitchFamily="34" charset="0"/>
                          <a:ea typeface="Arial" panose="020B0604020202020204" pitchFamily="34" charset="0"/>
                          <a:cs typeface="Times New Roman" panose="02020603050405020304" pitchFamily="18" charset="0"/>
                        </a:rPr>
                        <a:t>Réalisation et mise en service de l’installation</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68580" algn="ctr">
                        <a:lnSpc>
                          <a:spcPts val="1025"/>
                        </a:lnSpc>
                        <a:spcAft>
                          <a:spcPts val="0"/>
                        </a:spcAft>
                      </a:pPr>
                      <a:r>
                        <a:rPr lang="fr-FR" sz="900" b="1" dirty="0">
                          <a:effectLst/>
                          <a:latin typeface="Arial" panose="020B0604020202020204" pitchFamily="34" charset="0"/>
                          <a:ea typeface="Arial" panose="020B0604020202020204" pitchFamily="34" charset="0"/>
                          <a:cs typeface="Times New Roman" panose="02020603050405020304" pitchFamily="18" charset="0"/>
                        </a:rPr>
                        <a:t>U31</a:t>
                      </a:r>
                      <a:endParaRPr lang="fr-FR"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25"/>
                        </a:lnSpc>
                        <a:spcAft>
                          <a:spcPts val="0"/>
                        </a:spcAft>
                      </a:pPr>
                      <a:r>
                        <a:rPr lang="fr-FR" sz="900" b="1" dirty="0">
                          <a:effectLst/>
                          <a:latin typeface="Arial" panose="020B0604020202020204" pitchFamily="34" charset="0"/>
                          <a:ea typeface="Arial" panose="020B0604020202020204" pitchFamily="34" charset="0"/>
                          <a:cs typeface="Times New Roman" panose="02020603050405020304" pitchFamily="18" charset="0"/>
                        </a:rPr>
                        <a:t>6</a:t>
                      </a:r>
                      <a:endParaRPr lang="fr-FR"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67945" algn="ctr">
                        <a:lnSpc>
                          <a:spcPts val="1025"/>
                        </a:lnSpc>
                        <a:spcAft>
                          <a:spcPts val="0"/>
                        </a:spcAft>
                      </a:pPr>
                      <a:r>
                        <a:rPr lang="fr-FR" sz="900" b="1">
                          <a:effectLst/>
                          <a:latin typeface="Arial" panose="020B0604020202020204" pitchFamily="34" charset="0"/>
                          <a:ea typeface="Arial" panose="020B0604020202020204" pitchFamily="34" charset="0"/>
                          <a:cs typeface="Times New Roman" panose="02020603050405020304" pitchFamily="18" charset="0"/>
                        </a:rPr>
                        <a:t>CCF</a:t>
                      </a:r>
                      <a:endParaRPr lang="fr-FR" sz="900" b="1">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fr-FR" sz="900" b="1" dirty="0">
                          <a:effectLst/>
                          <a:latin typeface="Calibri" panose="020F0502020204030204" pitchFamily="34" charset="0"/>
                          <a:ea typeface="Arial" panose="020B0604020202020204" pitchFamily="34" charset="0"/>
                          <a:cs typeface="Arial" panose="020B0604020202020204" pitchFamily="34" charset="0"/>
                        </a:rPr>
                        <a:t> </a:t>
                      </a:r>
                      <a:endParaRPr lang="fr-FR"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ts val="1040"/>
                        </a:lnSpc>
                        <a:spcAft>
                          <a:spcPts val="0"/>
                        </a:spcAft>
                      </a:pPr>
                      <a:r>
                        <a:rPr lang="fr-FR" sz="900" b="1" dirty="0">
                          <a:effectLst/>
                          <a:latin typeface="Arial" panose="020B0604020202020204" pitchFamily="34" charset="0"/>
                          <a:ea typeface="Arial" panose="020B0604020202020204" pitchFamily="34" charset="0"/>
                          <a:cs typeface="Times New Roman" panose="02020603050405020304" pitchFamily="18" charset="0"/>
                        </a:rPr>
                        <a:t>Ponctuel pratique, écrit et oral</a:t>
                      </a:r>
                      <a:endParaRPr lang="fr-FR"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25"/>
                        </a:lnSpc>
                        <a:spcAft>
                          <a:spcPts val="0"/>
                        </a:spcAft>
                      </a:pPr>
                      <a:r>
                        <a:rPr lang="fr-FR" sz="900" b="1" dirty="0">
                          <a:effectLst/>
                          <a:latin typeface="Arial" panose="020B0604020202020204" pitchFamily="34" charset="0"/>
                          <a:ea typeface="Arial" panose="020B0604020202020204" pitchFamily="34" charset="0"/>
                          <a:cs typeface="Times New Roman" panose="02020603050405020304" pitchFamily="18" charset="0"/>
                        </a:rPr>
                        <a:t>13 h </a:t>
                      </a:r>
                      <a:endParaRPr lang="fr-FR"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25"/>
                        </a:lnSpc>
                        <a:spcAft>
                          <a:spcPts val="0"/>
                        </a:spcAft>
                      </a:pPr>
                      <a:r>
                        <a:rPr lang="fr-FR" sz="900" b="1" dirty="0">
                          <a:effectLst/>
                          <a:latin typeface="Arial" panose="020B0604020202020204" pitchFamily="34" charset="0"/>
                          <a:ea typeface="Arial" panose="020B0604020202020204" pitchFamily="34" charset="0"/>
                          <a:cs typeface="Times New Roman" panose="02020603050405020304" pitchFamily="18" charset="0"/>
                        </a:rPr>
                        <a:t>CCF</a:t>
                      </a:r>
                      <a:endParaRPr lang="fr-FR"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fr-FR" sz="800" dirty="0">
                          <a:effectLst/>
                          <a:latin typeface="Calibri" panose="020F0502020204030204" pitchFamily="34" charset="0"/>
                          <a:ea typeface="Arial" panose="020B0604020202020204" pitchFamily="34" charset="0"/>
                          <a:cs typeface="Arial" panose="020B0604020202020204" pitchFamily="34" charset="0"/>
                        </a:rPr>
                        <a:t> </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 xmlns:a16="http://schemas.microsoft.com/office/drawing/2014/main" val="3305620030"/>
                  </a:ext>
                </a:extLst>
              </a:tr>
              <a:tr h="614089">
                <a:tc>
                  <a:txBody>
                    <a:bodyPr/>
                    <a:lstStyle/>
                    <a:p>
                      <a:pPr marL="67945">
                        <a:lnSpc>
                          <a:spcPts val="1010"/>
                        </a:lnSpc>
                        <a:spcAft>
                          <a:spcPts val="0"/>
                        </a:spcAft>
                      </a:pPr>
                      <a:r>
                        <a:rPr lang="fr-FR" sz="900" b="1" dirty="0">
                          <a:effectLst/>
                          <a:latin typeface="Arial" panose="020B0604020202020204" pitchFamily="34" charset="0"/>
                          <a:ea typeface="Arial" panose="020B0604020202020204" pitchFamily="34" charset="0"/>
                          <a:cs typeface="Times New Roman" panose="02020603050405020304" pitchFamily="18" charset="0"/>
                        </a:rPr>
                        <a:t>Sous-épreuve E32 </a:t>
                      </a:r>
                      <a:br>
                        <a:rPr lang="fr-FR" sz="900" b="1" dirty="0">
                          <a:effectLst/>
                          <a:latin typeface="Arial" panose="020B0604020202020204" pitchFamily="34" charset="0"/>
                          <a:ea typeface="Arial" panose="020B0604020202020204" pitchFamily="34" charset="0"/>
                          <a:cs typeface="Times New Roman" panose="02020603050405020304" pitchFamily="18" charset="0"/>
                        </a:rPr>
                      </a:br>
                      <a:r>
                        <a:rPr lang="fr-FR" sz="900" b="1" dirty="0">
                          <a:effectLst/>
                          <a:latin typeface="Arial" panose="020B0604020202020204" pitchFamily="34" charset="0"/>
                          <a:ea typeface="Calibri" panose="020F0502020204030204" pitchFamily="34" charset="0"/>
                          <a:cs typeface="Times New Roman" panose="02020603050405020304" pitchFamily="18" charset="0"/>
                        </a:rPr>
                        <a:t>Travaux d’amélioration de l’efficacité énergétique et de dépannage</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68580" algn="ctr">
                        <a:lnSpc>
                          <a:spcPts val="1020"/>
                        </a:lnSpc>
                        <a:spcAft>
                          <a:spcPts val="0"/>
                        </a:spcAft>
                      </a:pPr>
                      <a:r>
                        <a:rPr lang="fr-FR" sz="900" b="1" dirty="0">
                          <a:effectLst/>
                          <a:latin typeface="Arial" panose="020B0604020202020204" pitchFamily="34" charset="0"/>
                          <a:ea typeface="Arial" panose="020B0604020202020204" pitchFamily="34" charset="0"/>
                          <a:cs typeface="Times New Roman" panose="02020603050405020304" pitchFamily="18" charset="0"/>
                        </a:rPr>
                        <a:t>U32</a:t>
                      </a:r>
                      <a:endParaRPr lang="fr-FR"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lnSpc>
                          <a:spcPts val="1020"/>
                        </a:lnSpc>
                        <a:spcAft>
                          <a:spcPts val="0"/>
                        </a:spcAft>
                      </a:pPr>
                      <a:r>
                        <a:rPr lang="fr-FR" sz="900" b="1" dirty="0">
                          <a:effectLst/>
                          <a:latin typeface="Arial" panose="020B0604020202020204" pitchFamily="34" charset="0"/>
                          <a:ea typeface="Arial" panose="020B0604020202020204" pitchFamily="34" charset="0"/>
                          <a:cs typeface="Times New Roman" panose="02020603050405020304" pitchFamily="18" charset="0"/>
                        </a:rPr>
                        <a:t>2</a:t>
                      </a:r>
                      <a:endParaRPr lang="fr-FR"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67945" algn="ctr">
                        <a:lnSpc>
                          <a:spcPts val="1020"/>
                        </a:lnSpc>
                        <a:spcAft>
                          <a:spcPts val="0"/>
                        </a:spcAft>
                      </a:pPr>
                      <a:r>
                        <a:rPr lang="fr-FR" sz="900" b="1" dirty="0">
                          <a:effectLst/>
                          <a:latin typeface="Arial" panose="020B0604020202020204" pitchFamily="34" charset="0"/>
                          <a:ea typeface="Arial" panose="020B0604020202020204" pitchFamily="34" charset="0"/>
                          <a:cs typeface="Times New Roman" panose="02020603050405020304" pitchFamily="18" charset="0"/>
                        </a:rPr>
                        <a:t>CCF</a:t>
                      </a:r>
                      <a:endParaRPr lang="fr-FR"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lnSpc>
                          <a:spcPct val="115000"/>
                        </a:lnSpc>
                        <a:spcAft>
                          <a:spcPts val="0"/>
                        </a:spcAft>
                      </a:pPr>
                      <a:r>
                        <a:rPr lang="fr-FR" sz="900" b="1" dirty="0">
                          <a:effectLst/>
                          <a:latin typeface="Calibri" panose="020F0502020204030204" pitchFamily="34" charset="0"/>
                          <a:ea typeface="Arial" panose="020B0604020202020204" pitchFamily="34" charset="0"/>
                          <a:cs typeface="Arial" panose="020B0604020202020204" pitchFamily="34" charset="0"/>
                        </a:rPr>
                        <a:t> </a:t>
                      </a:r>
                      <a:endParaRPr lang="fr-FR"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lnSpc>
                          <a:spcPts val="1030"/>
                        </a:lnSpc>
                        <a:spcAft>
                          <a:spcPts val="0"/>
                        </a:spcAft>
                      </a:pPr>
                      <a:r>
                        <a:rPr lang="fr-FR" sz="900" b="1" dirty="0">
                          <a:effectLst/>
                          <a:latin typeface="Arial" panose="020B0604020202020204" pitchFamily="34" charset="0"/>
                          <a:ea typeface="Arial" panose="020B0604020202020204" pitchFamily="34" charset="0"/>
                          <a:cs typeface="Times New Roman" panose="02020603050405020304" pitchFamily="18" charset="0"/>
                        </a:rPr>
                        <a:t>Ponctuel pratique, écrit et oral</a:t>
                      </a:r>
                      <a:endParaRPr lang="fr-FR"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lnSpc>
                          <a:spcPts val="1020"/>
                        </a:lnSpc>
                        <a:spcAft>
                          <a:spcPts val="0"/>
                        </a:spcAft>
                      </a:pPr>
                      <a:r>
                        <a:rPr lang="fr-FR" sz="900" b="1" dirty="0">
                          <a:effectLst/>
                          <a:latin typeface="Arial" panose="020B0604020202020204" pitchFamily="34" charset="0"/>
                          <a:ea typeface="Arial" panose="020B0604020202020204" pitchFamily="34" charset="0"/>
                          <a:cs typeface="Times New Roman" panose="02020603050405020304" pitchFamily="18" charset="0"/>
                        </a:rPr>
                        <a:t>3 h</a:t>
                      </a:r>
                      <a:endParaRPr lang="fr-FR"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lnSpc>
                          <a:spcPts val="1020"/>
                        </a:lnSpc>
                        <a:spcAft>
                          <a:spcPts val="0"/>
                        </a:spcAft>
                      </a:pPr>
                      <a:r>
                        <a:rPr lang="fr-FR" sz="900" b="1" dirty="0">
                          <a:effectLst/>
                          <a:latin typeface="Arial" panose="020B0604020202020204" pitchFamily="34" charset="0"/>
                          <a:ea typeface="Arial" panose="020B0604020202020204" pitchFamily="34" charset="0"/>
                          <a:cs typeface="Times New Roman" panose="02020603050405020304" pitchFamily="18" charset="0"/>
                        </a:rPr>
                        <a:t>CCF</a:t>
                      </a:r>
                      <a:endParaRPr lang="fr-FR"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lnSpc>
                          <a:spcPct val="115000"/>
                        </a:lnSpc>
                        <a:spcAft>
                          <a:spcPts val="0"/>
                        </a:spcAft>
                      </a:pPr>
                      <a:r>
                        <a:rPr lang="fr-FR" sz="800" dirty="0">
                          <a:effectLst/>
                          <a:latin typeface="Calibri" panose="020F0502020204030204" pitchFamily="34" charset="0"/>
                          <a:ea typeface="Arial" panose="020B0604020202020204" pitchFamily="34" charset="0"/>
                          <a:cs typeface="Arial" panose="020B0604020202020204" pitchFamily="34" charset="0"/>
                        </a:rPr>
                        <a:t> </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extLst>
                  <a:ext uri="{0D108BD9-81ED-4DB2-BD59-A6C34878D82A}">
                    <a16:rowId xmlns="" xmlns:a16="http://schemas.microsoft.com/office/drawing/2014/main" val="592644121"/>
                  </a:ext>
                </a:extLst>
              </a:tr>
              <a:tr h="307045">
                <a:tc>
                  <a:txBody>
                    <a:bodyPr/>
                    <a:lstStyle/>
                    <a:p>
                      <a:pPr marL="67945">
                        <a:lnSpc>
                          <a:spcPts val="1020"/>
                        </a:lnSpc>
                        <a:spcAft>
                          <a:spcPts val="0"/>
                        </a:spcAft>
                      </a:pPr>
                      <a:r>
                        <a:rPr lang="fr-FR" sz="800" b="0" dirty="0">
                          <a:effectLst/>
                          <a:latin typeface="Arial" panose="020B0604020202020204" pitchFamily="34" charset="0"/>
                          <a:ea typeface="Arial" panose="020B0604020202020204" pitchFamily="34" charset="0"/>
                          <a:cs typeface="Times New Roman" panose="02020603050405020304" pitchFamily="18" charset="0"/>
                        </a:rPr>
                        <a:t>Sous-épreuve</a:t>
                      </a:r>
                      <a:r>
                        <a:rPr lang="fr-FR" sz="800" b="0" spc="-35" dirty="0">
                          <a:effectLst/>
                          <a:latin typeface="Arial" panose="020B0604020202020204" pitchFamily="34" charset="0"/>
                          <a:ea typeface="Arial" panose="020B0604020202020204" pitchFamily="34" charset="0"/>
                          <a:cs typeface="Times New Roman" panose="02020603050405020304" pitchFamily="18" charset="0"/>
                        </a:rPr>
                        <a:t> </a:t>
                      </a:r>
                      <a:r>
                        <a:rPr lang="fr-FR" sz="800" b="0" dirty="0">
                          <a:effectLst/>
                          <a:latin typeface="Arial" panose="020B0604020202020204" pitchFamily="34" charset="0"/>
                          <a:ea typeface="Arial" panose="020B0604020202020204" pitchFamily="34" charset="0"/>
                          <a:cs typeface="Times New Roman" panose="02020603050405020304" pitchFamily="18" charset="0"/>
                        </a:rPr>
                        <a:t>E33 </a:t>
                      </a:r>
                      <a:br>
                        <a:rPr lang="fr-FR" sz="800" b="0" dirty="0">
                          <a:effectLst/>
                          <a:latin typeface="Arial" panose="020B0604020202020204" pitchFamily="34" charset="0"/>
                          <a:ea typeface="Arial" panose="020B0604020202020204" pitchFamily="34" charset="0"/>
                          <a:cs typeface="Times New Roman" panose="02020603050405020304" pitchFamily="18" charset="0"/>
                        </a:rPr>
                      </a:br>
                      <a:r>
                        <a:rPr lang="fr-FR" sz="800" b="0" dirty="0">
                          <a:effectLst/>
                          <a:latin typeface="Arial" panose="020B0604020202020204" pitchFamily="34" charset="0"/>
                          <a:ea typeface="Arial" panose="020B0604020202020204" pitchFamily="34" charset="0"/>
                          <a:cs typeface="Times New Roman" panose="02020603050405020304" pitchFamily="18" charset="0"/>
                        </a:rPr>
                        <a:t>Économie-gestion</a:t>
                      </a:r>
                      <a:endParaRPr lang="fr-FR"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68580" algn="ctr">
                        <a:lnSpc>
                          <a:spcPts val="1025"/>
                        </a:lnSpc>
                        <a:spcAft>
                          <a:spcPts val="0"/>
                        </a:spcAft>
                      </a:pPr>
                      <a:r>
                        <a:rPr lang="fr-FR" sz="800" b="0" dirty="0">
                          <a:effectLst/>
                          <a:latin typeface="Arial" panose="020B0604020202020204" pitchFamily="34" charset="0"/>
                          <a:ea typeface="Arial" panose="020B0604020202020204" pitchFamily="34" charset="0"/>
                          <a:cs typeface="Times New Roman" panose="02020603050405020304" pitchFamily="18" charset="0"/>
                        </a:rPr>
                        <a:t>U34</a:t>
                      </a:r>
                      <a:endParaRPr lang="fr-FR"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25"/>
                        </a:lnSpc>
                        <a:spcAft>
                          <a:spcPts val="0"/>
                        </a:spcAft>
                      </a:pPr>
                      <a:r>
                        <a:rPr lang="fr-FR" sz="800" b="0" dirty="0">
                          <a:effectLst/>
                          <a:latin typeface="Arial" panose="020B0604020202020204" pitchFamily="34" charset="0"/>
                          <a:ea typeface="Arial" panose="020B0604020202020204" pitchFamily="34" charset="0"/>
                          <a:cs typeface="Times New Roman" panose="02020603050405020304" pitchFamily="18" charset="0"/>
                        </a:rPr>
                        <a:t>1</a:t>
                      </a:r>
                      <a:endParaRPr lang="fr-FR"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67945" marR="67310" indent="-635" algn="ctr">
                        <a:lnSpc>
                          <a:spcPts val="1040"/>
                        </a:lnSpc>
                        <a:spcAft>
                          <a:spcPts val="0"/>
                        </a:spcAft>
                      </a:pPr>
                      <a:r>
                        <a:rPr lang="fr-FR" sz="800" b="0" dirty="0">
                          <a:effectLst/>
                          <a:latin typeface="Arial" panose="020B0604020202020204" pitchFamily="34" charset="0"/>
                          <a:ea typeface="Arial" panose="020B0604020202020204" pitchFamily="34" charset="0"/>
                          <a:cs typeface="Times New Roman" panose="02020603050405020304" pitchFamily="18" charset="0"/>
                        </a:rPr>
                        <a:t>Ponctuel écrit</a:t>
                      </a:r>
                      <a:endParaRPr lang="fr-FR"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25"/>
                        </a:lnSpc>
                        <a:spcAft>
                          <a:spcPts val="0"/>
                        </a:spcAft>
                      </a:pPr>
                      <a:r>
                        <a:rPr lang="fr-FR" sz="800" b="0">
                          <a:effectLst/>
                          <a:latin typeface="Arial" panose="020B0604020202020204" pitchFamily="34" charset="0"/>
                          <a:ea typeface="Arial" panose="020B0604020202020204" pitchFamily="34" charset="0"/>
                          <a:cs typeface="Times New Roman" panose="02020603050405020304" pitchFamily="18" charset="0"/>
                        </a:rPr>
                        <a:t>2h</a:t>
                      </a:r>
                      <a:endParaRPr lang="fr-FR" sz="800" b="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635" algn="ctr">
                        <a:lnSpc>
                          <a:spcPts val="1040"/>
                        </a:lnSpc>
                        <a:spcAft>
                          <a:spcPts val="0"/>
                        </a:spcAft>
                      </a:pPr>
                      <a:r>
                        <a:rPr lang="fr-FR" sz="800" b="0">
                          <a:effectLst/>
                          <a:latin typeface="Arial" panose="020B0604020202020204" pitchFamily="34" charset="0"/>
                          <a:ea typeface="Arial" panose="020B0604020202020204" pitchFamily="34" charset="0"/>
                          <a:cs typeface="Times New Roman" panose="02020603050405020304" pitchFamily="18" charset="0"/>
                        </a:rPr>
                        <a:t>Ponctuel écrit</a:t>
                      </a:r>
                      <a:endParaRPr lang="fr-FR" sz="800" b="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25"/>
                        </a:lnSpc>
                        <a:spcAft>
                          <a:spcPts val="0"/>
                        </a:spcAft>
                      </a:pPr>
                      <a:r>
                        <a:rPr lang="fr-FR" sz="800" b="0" dirty="0">
                          <a:effectLst/>
                          <a:latin typeface="Arial" panose="020B0604020202020204" pitchFamily="34" charset="0"/>
                          <a:ea typeface="Arial" panose="020B0604020202020204" pitchFamily="34" charset="0"/>
                          <a:cs typeface="Times New Roman" panose="02020603050405020304" pitchFamily="18" charset="0"/>
                        </a:rPr>
                        <a:t>2 h</a:t>
                      </a:r>
                      <a:endParaRPr lang="fr-FR"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25"/>
                        </a:lnSpc>
                        <a:spcAft>
                          <a:spcPts val="0"/>
                        </a:spcAft>
                      </a:pPr>
                      <a:r>
                        <a:rPr lang="fr-FR" sz="800" b="0" dirty="0">
                          <a:effectLst/>
                          <a:latin typeface="Arial" panose="020B0604020202020204" pitchFamily="34" charset="0"/>
                          <a:ea typeface="Arial" panose="020B0604020202020204" pitchFamily="34" charset="0"/>
                          <a:cs typeface="Times New Roman" panose="02020603050405020304" pitchFamily="18" charset="0"/>
                        </a:rPr>
                        <a:t>CCF</a:t>
                      </a:r>
                      <a:endParaRPr lang="fr-FR"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fr-FR" sz="800" dirty="0">
                          <a:effectLst/>
                          <a:latin typeface="Calibri" panose="020F0502020204030204" pitchFamily="34" charset="0"/>
                          <a:ea typeface="Arial" panose="020B0604020202020204" pitchFamily="34" charset="0"/>
                          <a:cs typeface="Arial" panose="020B0604020202020204" pitchFamily="34" charset="0"/>
                        </a:rPr>
                        <a:t> </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 xmlns:a16="http://schemas.microsoft.com/office/drawing/2014/main" val="682050970"/>
                  </a:ext>
                </a:extLst>
              </a:tr>
              <a:tr h="414754">
                <a:tc>
                  <a:txBody>
                    <a:bodyPr/>
                    <a:lstStyle/>
                    <a:p>
                      <a:pPr marL="67945">
                        <a:lnSpc>
                          <a:spcPts val="1005"/>
                        </a:lnSpc>
                        <a:spcAft>
                          <a:spcPts val="0"/>
                        </a:spcAft>
                      </a:pPr>
                      <a:r>
                        <a:rPr lang="fr-FR" sz="800" b="0">
                          <a:effectLst/>
                          <a:latin typeface="Arial" panose="020B0604020202020204" pitchFamily="34" charset="0"/>
                          <a:ea typeface="Arial" panose="020B0604020202020204" pitchFamily="34" charset="0"/>
                          <a:cs typeface="Times New Roman" panose="02020603050405020304" pitchFamily="18" charset="0"/>
                        </a:rPr>
                        <a:t>Sous-épreuve E34 </a:t>
                      </a:r>
                      <a:br>
                        <a:rPr lang="fr-FR" sz="800" b="0">
                          <a:effectLst/>
                          <a:latin typeface="Arial" panose="020B0604020202020204" pitchFamily="34" charset="0"/>
                          <a:ea typeface="Arial" panose="020B0604020202020204" pitchFamily="34" charset="0"/>
                          <a:cs typeface="Times New Roman" panose="02020603050405020304" pitchFamily="18" charset="0"/>
                        </a:rPr>
                      </a:br>
                      <a:r>
                        <a:rPr lang="fr-FR" sz="800" b="0">
                          <a:effectLst/>
                          <a:latin typeface="Arial" panose="020B0604020202020204" pitchFamily="34" charset="0"/>
                          <a:ea typeface="Arial" panose="020B0604020202020204" pitchFamily="34" charset="0"/>
                          <a:cs typeface="Times New Roman" panose="02020603050405020304" pitchFamily="18" charset="0"/>
                        </a:rPr>
                        <a:t> Prévention, santé et environnement</a:t>
                      </a:r>
                      <a:endParaRPr lang="fr-FR" sz="800" b="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68580" algn="ctr">
                        <a:lnSpc>
                          <a:spcPts val="1010"/>
                        </a:lnSpc>
                        <a:spcAft>
                          <a:spcPts val="0"/>
                        </a:spcAft>
                      </a:pPr>
                      <a:r>
                        <a:rPr lang="fr-FR" sz="800" b="0" dirty="0">
                          <a:effectLst/>
                          <a:latin typeface="Arial" panose="020B0604020202020204" pitchFamily="34" charset="0"/>
                          <a:ea typeface="Arial" panose="020B0604020202020204" pitchFamily="34" charset="0"/>
                          <a:cs typeface="Times New Roman" panose="02020603050405020304" pitchFamily="18" charset="0"/>
                        </a:rPr>
                        <a:t>U35</a:t>
                      </a:r>
                      <a:endParaRPr lang="fr-FR"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10"/>
                        </a:lnSpc>
                        <a:spcAft>
                          <a:spcPts val="0"/>
                        </a:spcAft>
                      </a:pPr>
                      <a:r>
                        <a:rPr lang="fr-FR" sz="800" b="0">
                          <a:effectLst/>
                          <a:latin typeface="Arial" panose="020B0604020202020204" pitchFamily="34" charset="0"/>
                          <a:ea typeface="Arial" panose="020B0604020202020204" pitchFamily="34" charset="0"/>
                          <a:cs typeface="Times New Roman" panose="02020603050405020304" pitchFamily="18" charset="0"/>
                        </a:rPr>
                        <a:t>1</a:t>
                      </a:r>
                      <a:endParaRPr lang="fr-FR" sz="800" b="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67945" algn="ctr">
                        <a:lnSpc>
                          <a:spcPts val="1010"/>
                        </a:lnSpc>
                        <a:spcAft>
                          <a:spcPts val="0"/>
                        </a:spcAft>
                      </a:pPr>
                      <a:r>
                        <a:rPr lang="fr-FR" sz="800" b="0" dirty="0">
                          <a:effectLst/>
                          <a:latin typeface="Arial" panose="020B0604020202020204" pitchFamily="34" charset="0"/>
                          <a:ea typeface="Arial" panose="020B0604020202020204" pitchFamily="34" charset="0"/>
                          <a:cs typeface="Times New Roman" panose="02020603050405020304" pitchFamily="18" charset="0"/>
                        </a:rPr>
                        <a:t>Ponctuel</a:t>
                      </a:r>
                      <a:endParaRPr lang="fr-FR" sz="800" b="0" dirty="0">
                        <a:effectLst/>
                        <a:latin typeface="Calibri" panose="020F0502020204030204" pitchFamily="34" charset="0"/>
                        <a:ea typeface="Calibri" panose="020F0502020204030204" pitchFamily="34" charset="0"/>
                        <a:cs typeface="Times New Roman" panose="02020603050405020304" pitchFamily="18" charset="0"/>
                      </a:endParaRPr>
                    </a:p>
                    <a:p>
                      <a:pPr marL="67945" algn="ctr">
                        <a:lnSpc>
                          <a:spcPts val="940"/>
                        </a:lnSpc>
                        <a:spcAft>
                          <a:spcPts val="0"/>
                        </a:spcAft>
                      </a:pPr>
                      <a:r>
                        <a:rPr lang="fr-FR" sz="800" b="0" dirty="0">
                          <a:effectLst/>
                          <a:latin typeface="Arial" panose="020B0604020202020204" pitchFamily="34" charset="0"/>
                          <a:ea typeface="Arial" panose="020B0604020202020204" pitchFamily="34" charset="0"/>
                          <a:cs typeface="Times New Roman" panose="02020603050405020304" pitchFamily="18" charset="0"/>
                        </a:rPr>
                        <a:t>Écrit</a:t>
                      </a:r>
                      <a:endParaRPr lang="fr-FR"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10"/>
                        </a:lnSpc>
                        <a:spcAft>
                          <a:spcPts val="0"/>
                        </a:spcAft>
                      </a:pPr>
                      <a:r>
                        <a:rPr lang="fr-FR" sz="800" b="0" dirty="0">
                          <a:effectLst/>
                          <a:latin typeface="Arial" panose="020B0604020202020204" pitchFamily="34" charset="0"/>
                          <a:ea typeface="Arial" panose="020B0604020202020204" pitchFamily="34" charset="0"/>
                          <a:cs typeface="Times New Roman" panose="02020603050405020304" pitchFamily="18" charset="0"/>
                        </a:rPr>
                        <a:t>2h</a:t>
                      </a:r>
                      <a:endParaRPr lang="fr-FR"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10"/>
                        </a:lnSpc>
                        <a:spcAft>
                          <a:spcPts val="0"/>
                        </a:spcAft>
                      </a:pPr>
                      <a:r>
                        <a:rPr lang="fr-FR" sz="800" b="0" dirty="0">
                          <a:effectLst/>
                          <a:latin typeface="Arial" panose="020B0604020202020204" pitchFamily="34" charset="0"/>
                          <a:ea typeface="Arial" panose="020B0604020202020204" pitchFamily="34" charset="0"/>
                          <a:cs typeface="Times New Roman" panose="02020603050405020304" pitchFamily="18" charset="0"/>
                        </a:rPr>
                        <a:t>Ponctuel</a:t>
                      </a:r>
                      <a:endParaRPr lang="fr-FR" sz="800" b="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ts val="940"/>
                        </a:lnSpc>
                        <a:spcAft>
                          <a:spcPts val="0"/>
                        </a:spcAft>
                      </a:pPr>
                      <a:r>
                        <a:rPr lang="fr-FR" sz="800" b="0" dirty="0">
                          <a:effectLst/>
                          <a:latin typeface="Arial" panose="020B0604020202020204" pitchFamily="34" charset="0"/>
                          <a:ea typeface="Arial" panose="020B0604020202020204" pitchFamily="34" charset="0"/>
                          <a:cs typeface="Times New Roman" panose="02020603050405020304" pitchFamily="18" charset="0"/>
                        </a:rPr>
                        <a:t>écrit</a:t>
                      </a:r>
                      <a:endParaRPr lang="fr-FR"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10"/>
                        </a:lnSpc>
                        <a:spcAft>
                          <a:spcPts val="0"/>
                        </a:spcAft>
                      </a:pPr>
                      <a:r>
                        <a:rPr lang="fr-FR" sz="800" b="0" dirty="0">
                          <a:effectLst/>
                          <a:latin typeface="Arial" panose="020B0604020202020204" pitchFamily="34" charset="0"/>
                          <a:ea typeface="Arial" panose="020B0604020202020204" pitchFamily="34" charset="0"/>
                          <a:cs typeface="Times New Roman" panose="02020603050405020304" pitchFamily="18" charset="0"/>
                        </a:rPr>
                        <a:t>2 h</a:t>
                      </a:r>
                      <a:endParaRPr lang="fr-FR"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10"/>
                        </a:lnSpc>
                        <a:spcAft>
                          <a:spcPts val="0"/>
                        </a:spcAft>
                      </a:pPr>
                      <a:r>
                        <a:rPr lang="fr-FR" sz="800" b="0" dirty="0">
                          <a:effectLst/>
                          <a:latin typeface="Arial" panose="020B0604020202020204" pitchFamily="34" charset="0"/>
                          <a:ea typeface="Arial" panose="020B0604020202020204" pitchFamily="34" charset="0"/>
                          <a:cs typeface="Times New Roman" panose="02020603050405020304" pitchFamily="18" charset="0"/>
                        </a:rPr>
                        <a:t>CCF</a:t>
                      </a:r>
                      <a:endParaRPr lang="fr-FR"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fr-FR" sz="800" dirty="0">
                          <a:effectLst/>
                          <a:latin typeface="Calibri" panose="020F0502020204030204" pitchFamily="34" charset="0"/>
                          <a:ea typeface="Arial" panose="020B0604020202020204" pitchFamily="34" charset="0"/>
                          <a:cs typeface="Arial" panose="020B0604020202020204" pitchFamily="34" charset="0"/>
                        </a:rPr>
                        <a:t> </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 xmlns:a16="http://schemas.microsoft.com/office/drawing/2014/main" val="2774517783"/>
                  </a:ext>
                </a:extLst>
              </a:tr>
            </a:tbl>
          </a:graphicData>
        </a:graphic>
      </p:graphicFrame>
      <p:pic>
        <p:nvPicPr>
          <p:cNvPr id="12" name="Image 11"/>
          <p:cNvPicPr/>
          <p:nvPr/>
        </p:nvPicPr>
        <p:blipFill>
          <a:blip r:embed="rId2" cstate="print">
            <a:extLst>
              <a:ext uri="{28A0092B-C50C-407E-A947-70E740481C1C}">
                <a14:useLocalDpi xmlns:a14="http://schemas.microsoft.com/office/drawing/2010/main" val="0"/>
              </a:ext>
            </a:extLst>
          </a:blip>
          <a:stretch>
            <a:fillRect/>
          </a:stretch>
        </p:blipFill>
        <p:spPr>
          <a:xfrm>
            <a:off x="107398" y="35330"/>
            <a:ext cx="1097773" cy="1102252"/>
          </a:xfrm>
          <a:prstGeom prst="rect">
            <a:avLst/>
          </a:prstGeom>
        </p:spPr>
      </p:pic>
      <p:sp>
        <p:nvSpPr>
          <p:cNvPr id="7" name="Titre 1"/>
          <p:cNvSpPr txBox="1">
            <a:spLocks/>
          </p:cNvSpPr>
          <p:nvPr/>
        </p:nvSpPr>
        <p:spPr>
          <a:xfrm>
            <a:off x="9180139" y="48978"/>
            <a:ext cx="2868245" cy="59418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1000" dirty="0" smtClean="0"/>
              <a:t>Baccalauréat professionnel installateur en chauffage, climatisation et énergies renouvelables</a:t>
            </a:r>
            <a:br>
              <a:rPr lang="fr-FR" sz="1000" dirty="0" smtClean="0"/>
            </a:br>
            <a:r>
              <a:rPr lang="fr-FR" sz="1000" dirty="0" smtClean="0"/>
              <a:t> « ICCER » session 2024</a:t>
            </a:r>
            <a:endParaRPr lang="fr-FR" sz="1000" b="1" dirty="0"/>
          </a:p>
        </p:txBody>
      </p:sp>
    </p:spTree>
    <p:extLst>
      <p:ext uri="{BB962C8B-B14F-4D97-AF65-F5344CB8AC3E}">
        <p14:creationId xmlns:p14="http://schemas.microsoft.com/office/powerpoint/2010/main" val="17872412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337560" y="160778"/>
            <a:ext cx="5986194" cy="1138773"/>
          </a:xfrm>
          <a:prstGeom prst="rect">
            <a:avLst/>
          </a:prstGeom>
          <a:solidFill>
            <a:srgbClr val="BDD7EE"/>
          </a:solidFill>
          <a:ln>
            <a:solidFill>
              <a:srgbClr val="002060"/>
            </a:solidFill>
          </a:ln>
          <a:scene3d>
            <a:camera prst="orthographicFront"/>
            <a:lightRig rig="threePt" dir="t"/>
          </a:scene3d>
          <a:sp3d>
            <a:bevelT/>
          </a:sp3d>
        </p:spPr>
        <p:txBody>
          <a:bodyPr wrap="square">
            <a:spAutoFit/>
          </a:bodyPr>
          <a:lstStyle/>
          <a:p>
            <a:pPr algn="ctr"/>
            <a:r>
              <a:rPr lang="fr-FR" b="1" dirty="0" smtClean="0">
                <a:solidFill>
                  <a:schemeClr val="tx1">
                    <a:lumMod val="85000"/>
                    <a:lumOff val="15000"/>
                  </a:schemeClr>
                </a:solidFill>
                <a:latin typeface="Calibri Light" panose="020F0302020204030204" pitchFamily="34" charset="0"/>
                <a:cs typeface="Calibri Light" panose="020F0302020204030204" pitchFamily="34" charset="0"/>
              </a:rPr>
              <a:t>SOUS-É</a:t>
            </a:r>
            <a:r>
              <a:rPr lang="fr-FR" b="1" dirty="0" smtClean="0">
                <a:latin typeface="Calibri Light" panose="020F0302020204030204" pitchFamily="34" charset="0"/>
                <a:cs typeface="Calibri Light" panose="020F0302020204030204" pitchFamily="34" charset="0"/>
              </a:rPr>
              <a:t>PREUVE - </a:t>
            </a:r>
            <a:r>
              <a:rPr lang="fr-FR" b="1" dirty="0">
                <a:latin typeface="Calibri Light" panose="020F0302020204030204" pitchFamily="34" charset="0"/>
                <a:cs typeface="Calibri Light" panose="020F0302020204030204" pitchFamily="34" charset="0"/>
              </a:rPr>
              <a:t>E </a:t>
            </a:r>
            <a:r>
              <a:rPr lang="fr-FR" b="1" dirty="0" smtClean="0">
                <a:latin typeface="Calibri Light" panose="020F0302020204030204" pitchFamily="34" charset="0"/>
                <a:cs typeface="Calibri Light" panose="020F0302020204030204" pitchFamily="34" charset="0"/>
              </a:rPr>
              <a:t>32 -</a:t>
            </a:r>
          </a:p>
          <a:p>
            <a:pPr algn="ctr"/>
            <a:r>
              <a:rPr lang="fr-FR" b="1" dirty="0" smtClean="0">
                <a:latin typeface="Calibri Light" panose="020F0302020204030204" pitchFamily="34" charset="0"/>
                <a:cs typeface="Calibri Light" panose="020F0302020204030204" pitchFamily="34" charset="0"/>
              </a:rPr>
              <a:t>Unité – U32 -</a:t>
            </a:r>
          </a:p>
          <a:p>
            <a:pPr algn="ctr"/>
            <a:r>
              <a:rPr lang="fr-FR" sz="1600" b="1" dirty="0" smtClean="0">
                <a:latin typeface="Calibri Light" panose="020F0302020204030204" pitchFamily="34" charset="0"/>
                <a:cs typeface="Calibri Light" panose="020F0302020204030204" pitchFamily="34" charset="0"/>
              </a:rPr>
              <a:t>La sous-épreuve vise les compétences en lien avec l’activité du pôle 3, successive à l’activité du pôles 1</a:t>
            </a:r>
            <a:endParaRPr lang="fr-FR" sz="1600" b="1" dirty="0">
              <a:latin typeface="Calibri Light" panose="020F0302020204030204" pitchFamily="34" charset="0"/>
              <a:cs typeface="Calibri Light" panose="020F0302020204030204" pitchFamily="34" charset="0"/>
            </a:endParaRPr>
          </a:p>
        </p:txBody>
      </p:sp>
      <p:graphicFrame>
        <p:nvGraphicFramePr>
          <p:cNvPr id="8" name="Tableau 7"/>
          <p:cNvGraphicFramePr>
            <a:graphicFrameLocks noGrp="1"/>
          </p:cNvGraphicFramePr>
          <p:nvPr>
            <p:extLst>
              <p:ext uri="{D42A27DB-BD31-4B8C-83A1-F6EECF244321}">
                <p14:modId xmlns:p14="http://schemas.microsoft.com/office/powerpoint/2010/main" val="2423696069"/>
              </p:ext>
            </p:extLst>
          </p:nvPr>
        </p:nvGraphicFramePr>
        <p:xfrm>
          <a:off x="1237184" y="1745003"/>
          <a:ext cx="9601200" cy="4231740"/>
        </p:xfrm>
        <a:graphic>
          <a:graphicData uri="http://schemas.openxmlformats.org/drawingml/2006/table">
            <a:tbl>
              <a:tblPr firstRow="1" firstCol="1" bandRow="1"/>
              <a:tblGrid>
                <a:gridCol w="2027881">
                  <a:extLst>
                    <a:ext uri="{9D8B030D-6E8A-4147-A177-3AD203B41FA5}">
                      <a16:colId xmlns="" xmlns:a16="http://schemas.microsoft.com/office/drawing/2014/main" val="1262151544"/>
                    </a:ext>
                  </a:extLst>
                </a:gridCol>
                <a:gridCol w="5553127">
                  <a:extLst>
                    <a:ext uri="{9D8B030D-6E8A-4147-A177-3AD203B41FA5}">
                      <a16:colId xmlns="" xmlns:a16="http://schemas.microsoft.com/office/drawing/2014/main" val="4160723777"/>
                    </a:ext>
                  </a:extLst>
                </a:gridCol>
                <a:gridCol w="2020192">
                  <a:extLst>
                    <a:ext uri="{9D8B030D-6E8A-4147-A177-3AD203B41FA5}">
                      <a16:colId xmlns="" xmlns:a16="http://schemas.microsoft.com/office/drawing/2014/main" val="1219243249"/>
                    </a:ext>
                  </a:extLst>
                </a:gridCol>
              </a:tblGrid>
              <a:tr h="201520">
                <a:tc>
                  <a:txBody>
                    <a:bodyPr/>
                    <a:lstStyle/>
                    <a:p>
                      <a:pPr algn="ctr">
                        <a:spcAft>
                          <a:spcPts val="0"/>
                        </a:spcAft>
                      </a:pPr>
                      <a:r>
                        <a:rPr lang="fr-FR" sz="1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Activités</a:t>
                      </a:r>
                      <a:endParaRPr lang="fr-FR" sz="1800" dirty="0">
                        <a:effectLst/>
                        <a:latin typeface="Times New Roman" panose="02020603050405020304" pitchFamily="18" charset="0"/>
                        <a:ea typeface="Times New Roman" panose="02020603050405020304" pitchFamily="18" charset="0"/>
                      </a:endParaRPr>
                    </a:p>
                  </a:txBody>
                  <a:tcPr marL="63472" marR="634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Blocs de compétences</a:t>
                      </a:r>
                      <a:endParaRPr lang="fr-FR" sz="1800" dirty="0">
                        <a:effectLst/>
                        <a:latin typeface="Times New Roman" panose="02020603050405020304" pitchFamily="18" charset="0"/>
                        <a:ea typeface="Times New Roman" panose="02020603050405020304" pitchFamily="18" charset="0"/>
                      </a:endParaRPr>
                    </a:p>
                  </a:txBody>
                  <a:tcPr marL="63472" marR="634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Unités</a:t>
                      </a:r>
                      <a:endParaRPr lang="fr-FR" sz="1800" dirty="0">
                        <a:effectLst/>
                        <a:latin typeface="Times New Roman" panose="02020603050405020304" pitchFamily="18" charset="0"/>
                        <a:ea typeface="Times New Roman" panose="02020603050405020304" pitchFamily="18" charset="0"/>
                      </a:endParaRPr>
                    </a:p>
                  </a:txBody>
                  <a:tcPr marL="63472" marR="634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944079173"/>
                  </a:ext>
                </a:extLst>
              </a:tr>
              <a:tr h="754357">
                <a:tc>
                  <a:txBody>
                    <a:bodyPr/>
                    <a:lstStyle/>
                    <a:p>
                      <a:pPr algn="ctr">
                        <a:spcAft>
                          <a:spcPts val="0"/>
                        </a:spcAft>
                      </a:pPr>
                      <a:r>
                        <a:rPr lang="fr-FR"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Pôle 1</a:t>
                      </a:r>
                      <a:endParaRPr lang="fr-FR" sz="1000" dirty="0">
                        <a:effectLst/>
                        <a:latin typeface="Times New Roman" panose="02020603050405020304" pitchFamily="18" charset="0"/>
                        <a:ea typeface="Times New Roman" panose="02020603050405020304" pitchFamily="18" charset="0"/>
                      </a:endParaRPr>
                    </a:p>
                    <a:p>
                      <a:pPr algn="ctr">
                        <a:spcAft>
                          <a:spcPts val="0"/>
                        </a:spcAft>
                      </a:pPr>
                      <a:r>
                        <a:rPr lang="fr-FR"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fr-FR" sz="1000" dirty="0">
                        <a:effectLst/>
                        <a:latin typeface="Times New Roman" panose="02020603050405020304" pitchFamily="18" charset="0"/>
                        <a:ea typeface="Times New Roman" panose="02020603050405020304" pitchFamily="18" charset="0"/>
                      </a:endParaRPr>
                    </a:p>
                    <a:p>
                      <a:pPr algn="ctr">
                        <a:spcAft>
                          <a:spcPts val="0"/>
                        </a:spcAft>
                      </a:pPr>
                      <a:r>
                        <a:rPr lang="fr-FR"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PRÉPARATION DES OP</a:t>
                      </a:r>
                      <a:r>
                        <a:rPr lang="fr-FR" sz="1000" b="1" dirty="0">
                          <a:solidFill>
                            <a:srgbClr val="000000"/>
                          </a:solidFill>
                          <a:effectLst/>
                          <a:latin typeface="Arial" panose="020B0604020202020204" pitchFamily="34" charset="0"/>
                          <a:ea typeface="Times New Roman" panose="02020603050405020304" pitchFamily="18" charset="0"/>
                        </a:rPr>
                        <a:t>É</a:t>
                      </a:r>
                      <a:r>
                        <a:rPr lang="fr-FR"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RATIONS </a:t>
                      </a:r>
                      <a:r>
                        <a:rPr lang="fr-FR" sz="1000" b="1" dirty="0">
                          <a:solidFill>
                            <a:srgbClr val="000000"/>
                          </a:solidFill>
                          <a:effectLst/>
                          <a:latin typeface="Arial" panose="020B0604020202020204" pitchFamily="34" charset="0"/>
                          <a:ea typeface="Times New Roman" panose="02020603050405020304" pitchFamily="18" charset="0"/>
                        </a:rPr>
                        <a:t>À</a:t>
                      </a:r>
                      <a:r>
                        <a:rPr lang="fr-FR"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REALISER</a:t>
                      </a:r>
                      <a:endParaRPr lang="fr-FR" sz="1000" dirty="0">
                        <a:effectLst/>
                        <a:latin typeface="Times New Roman" panose="02020603050405020304" pitchFamily="18" charset="0"/>
                        <a:ea typeface="Times New Roman" panose="02020603050405020304" pitchFamily="18" charset="0"/>
                      </a:endParaRPr>
                    </a:p>
                  </a:txBody>
                  <a:tcPr marL="63472" marR="634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Bef>
                          <a:spcPts val="1200"/>
                        </a:spcBef>
                        <a:spcAft>
                          <a:spcPts val="600"/>
                        </a:spcAft>
                      </a:pPr>
                      <a:r>
                        <a:rPr lang="fr-FR" sz="1000" b="1" dirty="0">
                          <a:solidFill>
                            <a:schemeClr val="bg2">
                              <a:lumMod val="50000"/>
                            </a:schemeClr>
                          </a:solidFill>
                          <a:effectLst/>
                          <a:latin typeface="Arial" panose="020B0604020202020204" pitchFamily="34" charset="0"/>
                          <a:ea typeface="Times New Roman" panose="02020603050405020304" pitchFamily="18" charset="0"/>
                          <a:cs typeface="Times New Roman" panose="02020603050405020304" pitchFamily="18" charset="0"/>
                        </a:rPr>
                        <a:t>Bloc n°1– Préparation d’une </a:t>
                      </a:r>
                      <a:r>
                        <a:rPr lang="fr-FR" sz="1000" b="1" dirty="0" smtClean="0">
                          <a:solidFill>
                            <a:schemeClr val="bg2">
                              <a:lumMod val="50000"/>
                            </a:schemeClr>
                          </a:solidFill>
                          <a:effectLst/>
                          <a:latin typeface="Arial" panose="020B0604020202020204" pitchFamily="34" charset="0"/>
                          <a:ea typeface="Times New Roman" panose="02020603050405020304" pitchFamily="18" charset="0"/>
                          <a:cs typeface="Times New Roman" panose="02020603050405020304" pitchFamily="18" charset="0"/>
                        </a:rPr>
                        <a:t>intervention</a:t>
                      </a:r>
                    </a:p>
                    <a:p>
                      <a:pPr marL="342900" lvl="0" indent="-342900">
                        <a:lnSpc>
                          <a:spcPct val="200000"/>
                        </a:lnSpc>
                        <a:spcAft>
                          <a:spcPts val="0"/>
                        </a:spcAft>
                        <a:buFont typeface="Symbol" panose="05050102010706020507" pitchFamily="18" charset="2"/>
                        <a:buChar char=""/>
                      </a:pPr>
                      <a:r>
                        <a:rPr lang="fr-FR" sz="1000" dirty="0" smtClean="0">
                          <a:solidFill>
                            <a:schemeClr val="bg2">
                              <a:lumMod val="50000"/>
                            </a:schemeClr>
                          </a:solidFill>
                          <a:effectLst/>
                          <a:latin typeface="Arial" panose="020B0604020202020204" pitchFamily="34" charset="0"/>
                          <a:ea typeface="Calibri" panose="020F0502020204030204" pitchFamily="34" charset="0"/>
                          <a:cs typeface="Times New Roman" panose="02020603050405020304" pitchFamily="18" charset="0"/>
                        </a:rPr>
                        <a:t>S’informer </a:t>
                      </a:r>
                      <a:r>
                        <a:rPr lang="fr-FR" sz="1000" dirty="0">
                          <a:solidFill>
                            <a:schemeClr val="bg2">
                              <a:lumMod val="50000"/>
                            </a:schemeClr>
                          </a:solidFill>
                          <a:effectLst/>
                          <a:latin typeface="Arial" panose="020B0604020202020204" pitchFamily="34" charset="0"/>
                          <a:ea typeface="Calibri" panose="020F0502020204030204" pitchFamily="34" charset="0"/>
                          <a:cs typeface="Times New Roman" panose="02020603050405020304" pitchFamily="18" charset="0"/>
                        </a:rPr>
                        <a:t>sur la nature et sur les contraintes de l’intervention</a:t>
                      </a:r>
                      <a:endParaRPr lang="fr-FR" sz="1000"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fr-FR" sz="1000" dirty="0">
                          <a:solidFill>
                            <a:schemeClr val="bg2">
                              <a:lumMod val="50000"/>
                            </a:schemeClr>
                          </a:solidFill>
                          <a:effectLst/>
                          <a:latin typeface="Arial" panose="020B0604020202020204" pitchFamily="34" charset="0"/>
                          <a:ea typeface="Calibri" panose="020F0502020204030204" pitchFamily="34" charset="0"/>
                          <a:cs typeface="Times New Roman" panose="02020603050405020304" pitchFamily="18" charset="0"/>
                        </a:rPr>
                        <a:t>Analyser et exploiter les données techniques de l’intervention</a:t>
                      </a:r>
                      <a:endParaRPr lang="fr-FR" sz="1000"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fr-FR" sz="1000" dirty="0">
                          <a:solidFill>
                            <a:schemeClr val="bg2">
                              <a:lumMod val="50000"/>
                            </a:schemeClr>
                          </a:solidFill>
                          <a:effectLst/>
                          <a:latin typeface="Arial" panose="020B0604020202020204" pitchFamily="34" charset="0"/>
                          <a:ea typeface="Calibri" panose="020F0502020204030204" pitchFamily="34" charset="0"/>
                          <a:cs typeface="Times New Roman" panose="02020603050405020304" pitchFamily="18" charset="0"/>
                        </a:rPr>
                        <a:t>Choisir les matériels, les matériaux, les équipements et </a:t>
                      </a:r>
                      <a:r>
                        <a:rPr lang="fr-FR" sz="1000" dirty="0" smtClean="0">
                          <a:solidFill>
                            <a:schemeClr val="bg2">
                              <a:lumMod val="50000"/>
                            </a:schemeClr>
                          </a:solidFill>
                          <a:effectLst/>
                          <a:latin typeface="Arial" panose="020B0604020202020204" pitchFamily="34" charset="0"/>
                          <a:ea typeface="Calibri" panose="020F0502020204030204" pitchFamily="34" charset="0"/>
                          <a:cs typeface="Times New Roman" panose="02020603050405020304" pitchFamily="18" charset="0"/>
                        </a:rPr>
                        <a:t>l’outillage</a:t>
                      </a:r>
                      <a:endParaRPr lang="fr-FR" sz="1000"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spcAft>
                          <a:spcPts val="0"/>
                        </a:spcAft>
                      </a:pPr>
                      <a:r>
                        <a:rPr lang="fr-FR" sz="1000" b="1" dirty="0">
                          <a:solidFill>
                            <a:schemeClr val="bg2">
                              <a:lumMod val="50000"/>
                            </a:schemeClr>
                          </a:solidFill>
                          <a:effectLst/>
                          <a:latin typeface="Arial" panose="020B0604020202020204" pitchFamily="34" charset="0"/>
                          <a:ea typeface="Times New Roman" panose="02020603050405020304" pitchFamily="18" charset="0"/>
                          <a:cs typeface="Times New Roman" panose="02020603050405020304" pitchFamily="18" charset="0"/>
                        </a:rPr>
                        <a:t>Unité 2</a:t>
                      </a:r>
                      <a:endParaRPr lang="fr-FR" sz="1000" dirty="0">
                        <a:solidFill>
                          <a:schemeClr val="bg2">
                            <a:lumMod val="50000"/>
                          </a:schemeClr>
                        </a:solidFill>
                        <a:effectLst/>
                        <a:latin typeface="Times New Roman" panose="02020603050405020304" pitchFamily="18" charset="0"/>
                        <a:ea typeface="Times New Roman" panose="02020603050405020304" pitchFamily="18" charset="0"/>
                      </a:endParaRPr>
                    </a:p>
                    <a:p>
                      <a:pPr algn="ctr">
                        <a:spcAft>
                          <a:spcPts val="0"/>
                        </a:spcAft>
                      </a:pPr>
                      <a:r>
                        <a:rPr lang="fr-FR" sz="1000" b="1" dirty="0">
                          <a:solidFill>
                            <a:schemeClr val="bg2">
                              <a:lumMod val="50000"/>
                            </a:schemeClr>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fr-FR" sz="1000" dirty="0">
                        <a:solidFill>
                          <a:schemeClr val="bg2">
                            <a:lumMod val="50000"/>
                          </a:schemeClr>
                        </a:solidFill>
                        <a:effectLst/>
                        <a:latin typeface="Times New Roman" panose="02020603050405020304" pitchFamily="18" charset="0"/>
                        <a:ea typeface="Times New Roman" panose="02020603050405020304" pitchFamily="18" charset="0"/>
                      </a:endParaRPr>
                    </a:p>
                    <a:p>
                      <a:pPr algn="ctr">
                        <a:spcAft>
                          <a:spcPts val="0"/>
                        </a:spcAft>
                      </a:pPr>
                      <a:r>
                        <a:rPr lang="fr-FR" sz="1000" b="1" dirty="0">
                          <a:solidFill>
                            <a:schemeClr val="bg2">
                              <a:lumMod val="50000"/>
                            </a:schemeClr>
                          </a:solidFill>
                          <a:effectLst/>
                          <a:latin typeface="Arial" panose="020B0604020202020204" pitchFamily="34" charset="0"/>
                          <a:ea typeface="Times New Roman" panose="02020603050405020304" pitchFamily="18" charset="0"/>
                          <a:cs typeface="Times New Roman" panose="02020603050405020304" pitchFamily="18" charset="0"/>
                        </a:rPr>
                        <a:t>PRÉPARATION D’UNE </a:t>
                      </a:r>
                      <a:r>
                        <a:rPr lang="fr-FR" sz="1000" b="1" dirty="0" smtClean="0">
                          <a:solidFill>
                            <a:schemeClr val="bg2">
                              <a:lumMod val="50000"/>
                            </a:schemeClr>
                          </a:solidFill>
                          <a:effectLst/>
                          <a:latin typeface="Arial" panose="020B0604020202020204" pitchFamily="34" charset="0"/>
                          <a:ea typeface="Times New Roman" panose="02020603050405020304" pitchFamily="18" charset="0"/>
                          <a:cs typeface="Times New Roman" panose="02020603050405020304" pitchFamily="18" charset="0"/>
                        </a:rPr>
                        <a:t>INTERVENTION</a:t>
                      </a:r>
                      <a:r>
                        <a:rPr lang="fr-FR" sz="1000" dirty="0">
                          <a:solidFill>
                            <a:schemeClr val="bg2">
                              <a:lumMod val="50000"/>
                            </a:schemeClr>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fr-FR" sz="1000" dirty="0">
                        <a:solidFill>
                          <a:schemeClr val="bg2">
                            <a:lumMod val="50000"/>
                          </a:schemeClr>
                        </a:solidFill>
                        <a:effectLst/>
                        <a:latin typeface="Times New Roman" panose="02020603050405020304" pitchFamily="18" charset="0"/>
                        <a:ea typeface="Times New Roman" panose="02020603050405020304" pitchFamily="18" charset="0"/>
                      </a:endParaRPr>
                    </a:p>
                  </a:txBody>
                  <a:tcPr marL="63472" marR="634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 xmlns:a16="http://schemas.microsoft.com/office/drawing/2014/main" val="1262566329"/>
                  </a:ext>
                </a:extLst>
              </a:tr>
              <a:tr h="1485877">
                <a:tc>
                  <a:txBody>
                    <a:bodyPr/>
                    <a:lstStyle/>
                    <a:p>
                      <a:pPr algn="ctr">
                        <a:spcAft>
                          <a:spcPts val="0"/>
                        </a:spcAft>
                      </a:pPr>
                      <a:r>
                        <a:rPr lang="fr-FR"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Pôle 2</a:t>
                      </a:r>
                      <a:endParaRPr lang="fr-FR" sz="1000" dirty="0">
                        <a:effectLst/>
                        <a:latin typeface="Times New Roman" panose="02020603050405020304" pitchFamily="18" charset="0"/>
                        <a:ea typeface="Times New Roman" panose="02020603050405020304" pitchFamily="18" charset="0"/>
                      </a:endParaRPr>
                    </a:p>
                    <a:p>
                      <a:pPr algn="ctr">
                        <a:spcAft>
                          <a:spcPts val="0"/>
                        </a:spcAft>
                      </a:pPr>
                      <a:r>
                        <a:rPr lang="fr-FR"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fr-FR" sz="1000" dirty="0">
                        <a:effectLst/>
                        <a:latin typeface="Times New Roman" panose="02020603050405020304" pitchFamily="18" charset="0"/>
                        <a:ea typeface="Times New Roman" panose="02020603050405020304" pitchFamily="18" charset="0"/>
                      </a:endParaRPr>
                    </a:p>
                    <a:p>
                      <a:pPr algn="ctr">
                        <a:spcAft>
                          <a:spcPts val="0"/>
                        </a:spcAft>
                      </a:pPr>
                      <a:r>
                        <a:rPr lang="fr-FR"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a:t>
                      </a:r>
                      <a:r>
                        <a:rPr lang="fr-FR" sz="1000" b="1" dirty="0">
                          <a:solidFill>
                            <a:srgbClr val="000000"/>
                          </a:solidFill>
                          <a:effectLst/>
                          <a:latin typeface="Arial" panose="020B0604020202020204" pitchFamily="34" charset="0"/>
                          <a:ea typeface="Times New Roman" panose="02020603050405020304" pitchFamily="18" charset="0"/>
                        </a:rPr>
                        <a:t>É</a:t>
                      </a:r>
                      <a:r>
                        <a:rPr lang="fr-FR"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ALISATION ET MISE EN SERVICE D’UNE INSTALLATION</a:t>
                      </a:r>
                      <a:endParaRPr lang="fr-FR" sz="1000" dirty="0">
                        <a:effectLst/>
                        <a:latin typeface="Times New Roman" panose="02020603050405020304" pitchFamily="18" charset="0"/>
                        <a:ea typeface="Times New Roman" panose="02020603050405020304" pitchFamily="18" charset="0"/>
                      </a:endParaRPr>
                    </a:p>
                  </a:txBody>
                  <a:tcPr marL="63472" marR="634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spcBef>
                          <a:spcPts val="1200"/>
                        </a:spcBef>
                        <a:spcAft>
                          <a:spcPts val="0"/>
                        </a:spcAft>
                      </a:pPr>
                      <a:r>
                        <a:rPr lang="fr-FR" sz="1000" b="1" dirty="0">
                          <a:solidFill>
                            <a:schemeClr val="bg2">
                              <a:lumMod val="50000"/>
                            </a:schemeClr>
                          </a:solidFill>
                          <a:effectLst/>
                          <a:latin typeface="Arial" panose="020B0604020202020204" pitchFamily="34" charset="0"/>
                          <a:ea typeface="Times New Roman" panose="02020603050405020304" pitchFamily="18" charset="0"/>
                          <a:cs typeface="Times New Roman" panose="02020603050405020304" pitchFamily="18" charset="0"/>
                        </a:rPr>
                        <a:t>Bloc n°2 – Réalisation, mise en service d’une installation</a:t>
                      </a:r>
                      <a:endParaRPr lang="fr-FR" sz="1000" dirty="0">
                        <a:solidFill>
                          <a:schemeClr val="bg2">
                            <a:lumMod val="50000"/>
                          </a:schemeClr>
                        </a:solidFill>
                        <a:effectLst/>
                        <a:latin typeface="Times New Roman" panose="02020603050405020304" pitchFamily="18" charset="0"/>
                        <a:ea typeface="Times New Roman" panose="02020603050405020304" pitchFamily="18" charset="0"/>
                      </a:endParaRPr>
                    </a:p>
                    <a:p>
                      <a:pPr algn="ctr">
                        <a:spcAft>
                          <a:spcPts val="0"/>
                        </a:spcAft>
                      </a:pPr>
                      <a:r>
                        <a:rPr lang="fr-FR" sz="1000" b="1" dirty="0">
                          <a:solidFill>
                            <a:schemeClr val="bg2">
                              <a:lumMod val="50000"/>
                            </a:schemeClr>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fr-FR" sz="1000" dirty="0">
                        <a:solidFill>
                          <a:schemeClr val="bg2">
                            <a:lumMod val="50000"/>
                          </a:schemeClr>
                        </a:solidFill>
                        <a:effectLst/>
                        <a:latin typeface="Times New Roman" panose="02020603050405020304" pitchFamily="18" charset="0"/>
                        <a:ea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fr-FR" sz="1000" dirty="0">
                          <a:solidFill>
                            <a:schemeClr val="bg2">
                              <a:lumMod val="50000"/>
                            </a:schemeClr>
                          </a:solidFill>
                          <a:effectLst/>
                          <a:latin typeface="Arial" panose="020B0604020202020204" pitchFamily="34" charset="0"/>
                          <a:ea typeface="Calibri" panose="020F0502020204030204" pitchFamily="34" charset="0"/>
                          <a:cs typeface="Times New Roman" panose="02020603050405020304" pitchFamily="18" charset="0"/>
                        </a:rPr>
                        <a:t>Organiser et sécuriser son intervention</a:t>
                      </a:r>
                      <a:endParaRPr lang="fr-FR" sz="1000"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fr-FR" sz="1000" dirty="0">
                          <a:solidFill>
                            <a:schemeClr val="bg2">
                              <a:lumMod val="50000"/>
                            </a:schemeClr>
                          </a:solidFill>
                          <a:effectLst/>
                          <a:latin typeface="Arial" panose="020B0604020202020204" pitchFamily="34" charset="0"/>
                          <a:ea typeface="Calibri" panose="020F0502020204030204" pitchFamily="34" charset="0"/>
                          <a:cs typeface="Times New Roman" panose="02020603050405020304" pitchFamily="18" charset="0"/>
                        </a:rPr>
                        <a:t>Réceptionner les approvisionnements</a:t>
                      </a:r>
                      <a:endParaRPr lang="fr-FR" sz="1000"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fr-FR" sz="1000" dirty="0">
                          <a:solidFill>
                            <a:schemeClr val="bg2">
                              <a:lumMod val="50000"/>
                            </a:schemeClr>
                          </a:solidFill>
                          <a:effectLst/>
                          <a:latin typeface="Arial" panose="020B0604020202020204" pitchFamily="34" charset="0"/>
                          <a:ea typeface="Calibri" panose="020F0502020204030204" pitchFamily="34" charset="0"/>
                          <a:cs typeface="Times New Roman" panose="02020603050405020304" pitchFamily="18" charset="0"/>
                        </a:rPr>
                        <a:t>Réaliser une installation en adoptant une attitude écoresponsable</a:t>
                      </a:r>
                      <a:endParaRPr lang="fr-FR" sz="1000"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fr-FR" sz="1000" dirty="0">
                          <a:solidFill>
                            <a:schemeClr val="bg2">
                              <a:lumMod val="50000"/>
                            </a:schemeClr>
                          </a:solidFill>
                          <a:effectLst/>
                          <a:latin typeface="Arial" panose="020B0604020202020204" pitchFamily="34" charset="0"/>
                          <a:ea typeface="Calibri" panose="020F0502020204030204" pitchFamily="34" charset="0"/>
                          <a:cs typeface="Times New Roman" panose="02020603050405020304" pitchFamily="18" charset="0"/>
                        </a:rPr>
                        <a:t>Mettre en service une installation</a:t>
                      </a:r>
                      <a:endParaRPr lang="fr-FR" sz="1000"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fr-FR" sz="1000" dirty="0">
                          <a:solidFill>
                            <a:schemeClr val="bg2">
                              <a:lumMod val="50000"/>
                            </a:schemeClr>
                          </a:solidFill>
                          <a:effectLst/>
                          <a:latin typeface="Arial" panose="020B0604020202020204" pitchFamily="34" charset="0"/>
                          <a:ea typeface="Calibri" panose="020F0502020204030204" pitchFamily="34" charset="0"/>
                          <a:cs typeface="Times New Roman" panose="02020603050405020304" pitchFamily="18" charset="0"/>
                        </a:rPr>
                        <a:t>Contrôler et régler les paramètres</a:t>
                      </a:r>
                      <a:endParaRPr lang="fr-FR" sz="1000"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fr-FR" sz="1000" dirty="0">
                          <a:solidFill>
                            <a:schemeClr val="bg2">
                              <a:lumMod val="50000"/>
                            </a:schemeClr>
                          </a:solidFill>
                          <a:effectLst/>
                          <a:latin typeface="Arial" panose="020B0604020202020204" pitchFamily="34" charset="0"/>
                          <a:ea typeface="Calibri" panose="020F0502020204030204" pitchFamily="34" charset="0"/>
                          <a:cs typeface="Times New Roman" panose="02020603050405020304" pitchFamily="18" charset="0"/>
                        </a:rPr>
                        <a:t>Consigner et transmettre les informations </a:t>
                      </a:r>
                      <a:endParaRPr lang="fr-FR" sz="1000"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600"/>
                        </a:spcAft>
                        <a:buFont typeface="Symbol" panose="05050102010706020507" pitchFamily="18" charset="2"/>
                        <a:buChar char=""/>
                      </a:pPr>
                      <a:r>
                        <a:rPr lang="fr-FR" sz="1000" dirty="0">
                          <a:solidFill>
                            <a:schemeClr val="bg2">
                              <a:lumMod val="50000"/>
                            </a:schemeClr>
                          </a:solidFill>
                          <a:effectLst/>
                          <a:latin typeface="Arial" panose="020B0604020202020204" pitchFamily="34" charset="0"/>
                          <a:ea typeface="Calibri" panose="020F0502020204030204" pitchFamily="34" charset="0"/>
                          <a:cs typeface="Times New Roman" panose="02020603050405020304" pitchFamily="18" charset="0"/>
                        </a:rPr>
                        <a:t>Communiquer, rendre compte de son intervention à l’écrit et/ou à l’oral</a:t>
                      </a:r>
                      <a:endParaRPr lang="fr-FR" sz="1000"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spcAft>
                          <a:spcPts val="0"/>
                        </a:spcAft>
                      </a:pPr>
                      <a:r>
                        <a:rPr lang="fr-FR" sz="1000" b="1" dirty="0">
                          <a:solidFill>
                            <a:schemeClr val="bg2">
                              <a:lumMod val="50000"/>
                            </a:schemeClr>
                          </a:solidFill>
                          <a:effectLst/>
                          <a:latin typeface="Arial" panose="020B0604020202020204" pitchFamily="34" charset="0"/>
                          <a:ea typeface="Times New Roman" panose="02020603050405020304" pitchFamily="18" charset="0"/>
                          <a:cs typeface="Times New Roman" panose="02020603050405020304" pitchFamily="18" charset="0"/>
                        </a:rPr>
                        <a:t>Unité 31</a:t>
                      </a:r>
                      <a:endParaRPr lang="fr-FR" sz="1000" dirty="0">
                        <a:solidFill>
                          <a:schemeClr val="bg2">
                            <a:lumMod val="50000"/>
                          </a:schemeClr>
                        </a:solidFill>
                        <a:effectLst/>
                        <a:latin typeface="Times New Roman" panose="02020603050405020304" pitchFamily="18" charset="0"/>
                        <a:ea typeface="Times New Roman" panose="02020603050405020304" pitchFamily="18" charset="0"/>
                      </a:endParaRPr>
                    </a:p>
                    <a:p>
                      <a:pPr algn="ctr">
                        <a:spcAft>
                          <a:spcPts val="0"/>
                        </a:spcAft>
                      </a:pPr>
                      <a:r>
                        <a:rPr lang="fr-FR" sz="1000" b="1" dirty="0">
                          <a:solidFill>
                            <a:schemeClr val="bg2">
                              <a:lumMod val="50000"/>
                            </a:schemeClr>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fr-FR" sz="1000" dirty="0">
                        <a:solidFill>
                          <a:schemeClr val="bg2">
                            <a:lumMod val="50000"/>
                          </a:schemeClr>
                        </a:solidFill>
                        <a:effectLst/>
                        <a:latin typeface="Times New Roman" panose="02020603050405020304" pitchFamily="18" charset="0"/>
                        <a:ea typeface="Times New Roman" panose="02020603050405020304" pitchFamily="18" charset="0"/>
                      </a:endParaRPr>
                    </a:p>
                    <a:p>
                      <a:pPr algn="ctr">
                        <a:spcAft>
                          <a:spcPts val="0"/>
                        </a:spcAft>
                      </a:pPr>
                      <a:r>
                        <a:rPr lang="fr-FR" sz="1000" b="1" dirty="0" smtClean="0">
                          <a:solidFill>
                            <a:schemeClr val="bg2">
                              <a:lumMod val="50000"/>
                            </a:schemeClr>
                          </a:solidFill>
                          <a:effectLst/>
                          <a:latin typeface="Arial" panose="020B0604020202020204" pitchFamily="34" charset="0"/>
                          <a:ea typeface="Times New Roman" panose="02020603050405020304" pitchFamily="18" charset="0"/>
                          <a:cs typeface="Times New Roman" panose="02020603050405020304" pitchFamily="18" charset="0"/>
                        </a:rPr>
                        <a:t>R</a:t>
                      </a:r>
                      <a:r>
                        <a:rPr lang="fr-FR" sz="1000" b="1" dirty="0" smtClean="0">
                          <a:solidFill>
                            <a:schemeClr val="bg2">
                              <a:lumMod val="50000"/>
                            </a:schemeClr>
                          </a:solidFill>
                          <a:effectLst/>
                          <a:latin typeface="Arial" panose="020B0604020202020204" pitchFamily="34" charset="0"/>
                          <a:ea typeface="Times New Roman" panose="02020603050405020304" pitchFamily="18" charset="0"/>
                        </a:rPr>
                        <a:t>É</a:t>
                      </a:r>
                      <a:r>
                        <a:rPr lang="fr-FR" sz="1000" b="1" dirty="0" smtClean="0">
                          <a:solidFill>
                            <a:schemeClr val="bg2">
                              <a:lumMod val="50000"/>
                            </a:schemeClr>
                          </a:solidFill>
                          <a:effectLst/>
                          <a:latin typeface="Arial" panose="020B0604020202020204" pitchFamily="34" charset="0"/>
                          <a:ea typeface="Times New Roman" panose="02020603050405020304" pitchFamily="18" charset="0"/>
                          <a:cs typeface="Times New Roman" panose="02020603050405020304" pitchFamily="18" charset="0"/>
                        </a:rPr>
                        <a:t>ALISATION </a:t>
                      </a:r>
                      <a:r>
                        <a:rPr lang="fr-FR" sz="1000" b="1" dirty="0">
                          <a:solidFill>
                            <a:schemeClr val="bg2">
                              <a:lumMod val="50000"/>
                            </a:schemeClr>
                          </a:solidFill>
                          <a:effectLst/>
                          <a:latin typeface="Arial" panose="020B0604020202020204" pitchFamily="34" charset="0"/>
                          <a:ea typeface="Times New Roman" panose="02020603050405020304" pitchFamily="18" charset="0"/>
                          <a:cs typeface="Times New Roman" panose="02020603050405020304" pitchFamily="18" charset="0"/>
                        </a:rPr>
                        <a:t>ET MISE EN SERVICE D’UNE INSTALLATION</a:t>
                      </a:r>
                      <a:r>
                        <a:rPr lang="fr-FR" sz="1000" dirty="0">
                          <a:solidFill>
                            <a:schemeClr val="bg2">
                              <a:lumMod val="50000"/>
                            </a:schemeClr>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fr-FR" sz="1000" dirty="0">
                        <a:solidFill>
                          <a:schemeClr val="bg2">
                            <a:lumMod val="50000"/>
                          </a:schemeClr>
                        </a:solidFill>
                        <a:effectLst/>
                        <a:latin typeface="Times New Roman" panose="02020603050405020304" pitchFamily="18" charset="0"/>
                        <a:ea typeface="Times New Roman" panose="02020603050405020304" pitchFamily="18" charset="0"/>
                      </a:endParaRPr>
                    </a:p>
                  </a:txBody>
                  <a:tcPr marL="63472" marR="634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extLst>
                  <a:ext uri="{0D108BD9-81ED-4DB2-BD59-A6C34878D82A}">
                    <a16:rowId xmlns="" xmlns:a16="http://schemas.microsoft.com/office/drawing/2014/main" val="73223935"/>
                  </a:ext>
                </a:extLst>
              </a:tr>
              <a:tr h="1167748">
                <a:tc>
                  <a:txBody>
                    <a:bodyPr/>
                    <a:lstStyle/>
                    <a:p>
                      <a:pPr algn="ctr">
                        <a:spcAft>
                          <a:spcPts val="0"/>
                        </a:spcAft>
                      </a:pPr>
                      <a:r>
                        <a:rPr lang="fr-FR" sz="1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Pôle 3</a:t>
                      </a:r>
                      <a:endParaRPr lang="fr-FR" sz="1400" dirty="0">
                        <a:effectLst/>
                        <a:latin typeface="Times New Roman" panose="02020603050405020304" pitchFamily="18" charset="0"/>
                        <a:ea typeface="Times New Roman" panose="02020603050405020304" pitchFamily="18" charset="0"/>
                      </a:endParaRPr>
                    </a:p>
                    <a:p>
                      <a:pPr algn="ctr">
                        <a:spcAft>
                          <a:spcPts val="0"/>
                        </a:spcAft>
                      </a:pPr>
                      <a:r>
                        <a:rPr lang="fr-FR" sz="1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fr-FR" sz="1200" dirty="0">
                        <a:effectLst/>
                        <a:latin typeface="Times New Roman" panose="02020603050405020304" pitchFamily="18" charset="0"/>
                        <a:ea typeface="Times New Roman" panose="02020603050405020304" pitchFamily="18" charset="0"/>
                      </a:endParaRPr>
                    </a:p>
                    <a:p>
                      <a:pPr algn="ctr">
                        <a:spcAft>
                          <a:spcPts val="0"/>
                        </a:spcAft>
                      </a:pPr>
                      <a:r>
                        <a:rPr lang="fr-FR" sz="1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TRAVAUX D’AM</a:t>
                      </a:r>
                      <a:r>
                        <a:rPr lang="fr-FR" sz="1200" b="1" dirty="0">
                          <a:solidFill>
                            <a:srgbClr val="000000"/>
                          </a:solidFill>
                          <a:effectLst/>
                          <a:latin typeface="Arial" panose="020B0604020202020204" pitchFamily="34" charset="0"/>
                          <a:ea typeface="Times New Roman" panose="02020603050405020304" pitchFamily="18" charset="0"/>
                        </a:rPr>
                        <a:t>É</a:t>
                      </a:r>
                      <a:r>
                        <a:rPr lang="fr-FR" sz="1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LIORATION DE L’EFFICACIT</a:t>
                      </a:r>
                      <a:r>
                        <a:rPr lang="fr-FR" sz="1200" b="1" dirty="0">
                          <a:solidFill>
                            <a:srgbClr val="000000"/>
                          </a:solidFill>
                          <a:effectLst/>
                          <a:latin typeface="Arial" panose="020B0604020202020204" pitchFamily="34" charset="0"/>
                          <a:ea typeface="Times New Roman" panose="02020603050405020304" pitchFamily="18" charset="0"/>
                        </a:rPr>
                        <a:t>É</a:t>
                      </a:r>
                      <a:r>
                        <a:rPr lang="fr-FR" sz="1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1200" b="1" dirty="0">
                          <a:solidFill>
                            <a:srgbClr val="000000"/>
                          </a:solidFill>
                          <a:effectLst/>
                          <a:latin typeface="Arial" panose="020B0604020202020204" pitchFamily="34" charset="0"/>
                          <a:ea typeface="Times New Roman" panose="02020603050405020304" pitchFamily="18" charset="0"/>
                        </a:rPr>
                        <a:t>É</a:t>
                      </a:r>
                      <a:r>
                        <a:rPr lang="fr-FR" sz="1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NERG</a:t>
                      </a:r>
                      <a:r>
                        <a:rPr lang="fr-FR" sz="1200" b="1" dirty="0">
                          <a:solidFill>
                            <a:srgbClr val="000000"/>
                          </a:solidFill>
                          <a:effectLst/>
                          <a:latin typeface="Arial" panose="020B0604020202020204" pitchFamily="34" charset="0"/>
                          <a:ea typeface="Times New Roman" panose="02020603050405020304" pitchFamily="18" charset="0"/>
                        </a:rPr>
                        <a:t>É</a:t>
                      </a:r>
                      <a:r>
                        <a:rPr lang="fr-FR" sz="1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TIQUE ET DE D</a:t>
                      </a:r>
                      <a:r>
                        <a:rPr lang="fr-FR" sz="1200" b="1" dirty="0">
                          <a:solidFill>
                            <a:srgbClr val="000000"/>
                          </a:solidFill>
                          <a:effectLst/>
                          <a:latin typeface="Arial" panose="020B0604020202020204" pitchFamily="34" charset="0"/>
                          <a:ea typeface="Times New Roman" panose="02020603050405020304" pitchFamily="18" charset="0"/>
                        </a:rPr>
                        <a:t>É</a:t>
                      </a:r>
                      <a:r>
                        <a:rPr lang="fr-FR" sz="1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PANNAGE </a:t>
                      </a:r>
                      <a:endParaRPr lang="fr-FR" sz="1200" dirty="0">
                        <a:effectLst/>
                        <a:latin typeface="Times New Roman" panose="02020603050405020304" pitchFamily="18" charset="0"/>
                        <a:ea typeface="Times New Roman" panose="02020603050405020304" pitchFamily="18" charset="0"/>
                      </a:endParaRP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a:spcBef>
                          <a:spcPts val="1200"/>
                        </a:spcBef>
                        <a:spcAft>
                          <a:spcPts val="0"/>
                        </a:spcAft>
                      </a:pPr>
                      <a:r>
                        <a:rPr lang="fr-FR" sz="14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Bloc n°3 – Travaux d’amélioration et de dépannage</a:t>
                      </a:r>
                      <a:endParaRPr lang="fr-FR"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fr-FR" sz="14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fr-FR"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nSpc>
                          <a:spcPct val="115000"/>
                        </a:lnSpc>
                        <a:spcAft>
                          <a:spcPts val="0"/>
                        </a:spcAft>
                        <a:buFont typeface="Symbol" panose="05050102010706020507" pitchFamily="18" charset="2"/>
                        <a:buChar char=""/>
                      </a:pPr>
                      <a:r>
                        <a:rPr lang="fr-FR"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Réaliser des opérations d’amélioration de l’efficacité énergétique</a:t>
                      </a:r>
                    </a:p>
                    <a:p>
                      <a:pPr marL="342900" lvl="0" indent="-342900">
                        <a:lnSpc>
                          <a:spcPct val="115000"/>
                        </a:lnSpc>
                        <a:spcAft>
                          <a:spcPts val="0"/>
                        </a:spcAft>
                        <a:buFont typeface="Symbol" panose="05050102010706020507" pitchFamily="18" charset="2"/>
                        <a:buChar char=""/>
                      </a:pPr>
                      <a:r>
                        <a:rPr lang="fr-FR"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Réaliser des travaux de dépannage</a:t>
                      </a:r>
                    </a:p>
                    <a:p>
                      <a:pPr marL="342900" lvl="0" indent="-342900">
                        <a:lnSpc>
                          <a:spcPct val="115000"/>
                        </a:lnSpc>
                        <a:spcAft>
                          <a:spcPts val="1000"/>
                        </a:spcAft>
                        <a:buFont typeface="Symbol" panose="05050102010706020507" pitchFamily="18" charset="2"/>
                        <a:buChar char=""/>
                      </a:pPr>
                      <a:r>
                        <a:rPr lang="fr-FR"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Conseiller le client et/ou l’exploitant du système</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a:spcAft>
                          <a:spcPts val="0"/>
                        </a:spcAft>
                      </a:pPr>
                      <a:r>
                        <a:rPr lang="fr-FR"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Unité 32</a:t>
                      </a:r>
                      <a:endParaRPr lang="fr-FR"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fr-FR"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fr-FR"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fr-FR"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TRAVAUX D’AMÉLIORATION D’EFFICACITE ÉNERGETIQUE ET DE DÉPANNAGE</a:t>
                      </a:r>
                      <a:endParaRPr lang="fr-FR"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extLst>
                  <a:ext uri="{0D108BD9-81ED-4DB2-BD59-A6C34878D82A}">
                    <a16:rowId xmlns="" xmlns:a16="http://schemas.microsoft.com/office/drawing/2014/main" val="2165252604"/>
                  </a:ext>
                </a:extLst>
              </a:tr>
            </a:tbl>
          </a:graphicData>
        </a:graphic>
      </p:graphicFrame>
      <p:sp>
        <p:nvSpPr>
          <p:cNvPr id="17" name="Espace réservé du texte 5"/>
          <p:cNvSpPr txBox="1">
            <a:spLocks/>
          </p:cNvSpPr>
          <p:nvPr/>
        </p:nvSpPr>
        <p:spPr>
          <a:xfrm>
            <a:off x="4043930" y="1299551"/>
            <a:ext cx="4043720" cy="340490"/>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1600" dirty="0" smtClean="0"/>
              <a:t>Structure du référentiel ICCER</a:t>
            </a:r>
            <a:endParaRPr lang="fr-FR" sz="1600" dirty="0"/>
          </a:p>
        </p:txBody>
      </p:sp>
      <p:pic>
        <p:nvPicPr>
          <p:cNvPr id="19" name="Image 18"/>
          <p:cNvPicPr/>
          <p:nvPr/>
        </p:nvPicPr>
        <p:blipFill>
          <a:blip r:embed="rId2" cstate="print">
            <a:extLst>
              <a:ext uri="{28A0092B-C50C-407E-A947-70E740481C1C}">
                <a14:useLocalDpi xmlns:a14="http://schemas.microsoft.com/office/drawing/2010/main" val="0"/>
              </a:ext>
            </a:extLst>
          </a:blip>
          <a:stretch>
            <a:fillRect/>
          </a:stretch>
        </p:blipFill>
        <p:spPr>
          <a:xfrm>
            <a:off x="107398" y="35330"/>
            <a:ext cx="1097773" cy="1102252"/>
          </a:xfrm>
          <a:prstGeom prst="rect">
            <a:avLst/>
          </a:prstGeom>
        </p:spPr>
      </p:pic>
      <p:sp>
        <p:nvSpPr>
          <p:cNvPr id="16" name="Titre 1"/>
          <p:cNvSpPr txBox="1">
            <a:spLocks/>
          </p:cNvSpPr>
          <p:nvPr/>
        </p:nvSpPr>
        <p:spPr>
          <a:xfrm>
            <a:off x="9323755" y="218310"/>
            <a:ext cx="2868245" cy="59418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1000" dirty="0" smtClean="0"/>
              <a:t>Baccalauréat professionnel installateur en chauffage, climatisation et énergies renouvelables</a:t>
            </a:r>
            <a:br>
              <a:rPr lang="fr-FR" sz="1000" dirty="0" smtClean="0"/>
            </a:br>
            <a:r>
              <a:rPr lang="fr-FR" sz="1000" dirty="0" smtClean="0"/>
              <a:t> « ICCER » session 2024</a:t>
            </a:r>
            <a:endParaRPr lang="fr-FR" sz="1000" b="1" dirty="0"/>
          </a:p>
        </p:txBody>
      </p:sp>
    </p:spTree>
    <p:extLst>
      <p:ext uri="{BB962C8B-B14F-4D97-AF65-F5344CB8AC3E}">
        <p14:creationId xmlns:p14="http://schemas.microsoft.com/office/powerpoint/2010/main" val="36351649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texte 5"/>
          <p:cNvSpPr txBox="1">
            <a:spLocks/>
          </p:cNvSpPr>
          <p:nvPr/>
        </p:nvSpPr>
        <p:spPr>
          <a:xfrm>
            <a:off x="2438346" y="843191"/>
            <a:ext cx="5957995" cy="33293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2000" b="1" dirty="0" smtClean="0"/>
              <a:t>Finalité </a:t>
            </a:r>
            <a:r>
              <a:rPr lang="fr-FR" sz="2000" b="1" dirty="0"/>
              <a:t>de </a:t>
            </a:r>
            <a:r>
              <a:rPr lang="fr-FR" sz="2000" b="1" dirty="0" smtClean="0"/>
              <a:t>la sous-épreuve</a:t>
            </a:r>
            <a:endParaRPr lang="fr-FR" sz="2000" b="1" dirty="0">
              <a:cs typeface="Arial" panose="020B0604020202020204" pitchFamily="34" charset="0"/>
            </a:endParaRPr>
          </a:p>
          <a:p>
            <a:pPr marL="0" indent="0" algn="ctr">
              <a:buNone/>
            </a:pPr>
            <a:endParaRPr lang="fr-FR" sz="2000" b="1" dirty="0"/>
          </a:p>
        </p:txBody>
      </p:sp>
      <p:sp>
        <p:nvSpPr>
          <p:cNvPr id="16" name="Espace réservé du texte 5"/>
          <p:cNvSpPr txBox="1">
            <a:spLocks/>
          </p:cNvSpPr>
          <p:nvPr/>
        </p:nvSpPr>
        <p:spPr>
          <a:xfrm>
            <a:off x="468065" y="1383166"/>
            <a:ext cx="11292840" cy="914326"/>
          </a:xfrm>
          <a:prstGeom prst="rect">
            <a:avLst/>
          </a:prstGeom>
          <a:ln>
            <a:noFill/>
          </a:ln>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fr-FR" sz="1800" dirty="0" smtClean="0">
                <a:cs typeface="Arial" panose="020B0604020202020204" pitchFamily="34" charset="0"/>
              </a:rPr>
              <a:t>L’épreuve </a:t>
            </a:r>
            <a:r>
              <a:rPr lang="fr-FR" sz="1800" dirty="0">
                <a:cs typeface="Arial" panose="020B0604020202020204" pitchFamily="34" charset="0"/>
              </a:rPr>
              <a:t>a pour objectif d’apprécier l’aptitude du (de la) candidat(e) à réaliser </a:t>
            </a:r>
            <a:r>
              <a:rPr lang="fr-FR" sz="1800" dirty="0" smtClean="0">
                <a:cs typeface="Arial" panose="020B0604020202020204" pitchFamily="34" charset="0"/>
              </a:rPr>
              <a:t>des interventions</a:t>
            </a:r>
            <a:r>
              <a:rPr lang="fr-FR" sz="1800" b="1" dirty="0" smtClean="0">
                <a:cs typeface="Arial" panose="020B0604020202020204" pitchFamily="34" charset="0"/>
              </a:rPr>
              <a:t> </a:t>
            </a:r>
            <a:r>
              <a:rPr lang="fr-FR" sz="1800" dirty="0" smtClean="0">
                <a:cs typeface="Arial" panose="020B0604020202020204" pitchFamily="34" charset="0"/>
              </a:rPr>
              <a:t>visant à </a:t>
            </a:r>
            <a:r>
              <a:rPr lang="fr-FR" sz="1800" dirty="0" smtClean="0">
                <a:solidFill>
                  <a:srgbClr val="0070C0"/>
                </a:solidFill>
                <a:cs typeface="Arial" panose="020B0604020202020204" pitchFamily="34" charset="0"/>
              </a:rPr>
              <a:t>l’amélioration de l’efficacité énergétique </a:t>
            </a:r>
            <a:r>
              <a:rPr lang="fr-FR" sz="1800" dirty="0">
                <a:solidFill>
                  <a:srgbClr val="0070C0"/>
                </a:solidFill>
                <a:cs typeface="Arial" panose="020B0604020202020204" pitchFamily="34" charset="0"/>
              </a:rPr>
              <a:t>ou </a:t>
            </a:r>
            <a:r>
              <a:rPr lang="fr-FR" sz="1800" dirty="0" smtClean="0">
                <a:solidFill>
                  <a:srgbClr val="0070C0"/>
                </a:solidFill>
                <a:cs typeface="Arial" panose="020B0604020202020204" pitchFamily="34" charset="0"/>
              </a:rPr>
              <a:t>le dépannage d’une installation.</a:t>
            </a:r>
            <a:endParaRPr lang="fr-FR" sz="1800" dirty="0">
              <a:solidFill>
                <a:srgbClr val="0070C0"/>
              </a:solidFill>
              <a:ea typeface="Calibri" panose="020F0502020204030204" pitchFamily="34" charset="0"/>
              <a:cs typeface="Times New Roman" panose="02020603050405020304" pitchFamily="18" charset="0"/>
            </a:endParaRPr>
          </a:p>
        </p:txBody>
      </p:sp>
      <p:sp>
        <p:nvSpPr>
          <p:cNvPr id="17" name="Rectangle 16"/>
          <p:cNvSpPr/>
          <p:nvPr/>
        </p:nvSpPr>
        <p:spPr>
          <a:xfrm>
            <a:off x="417264" y="2300255"/>
            <a:ext cx="11292840" cy="2031325"/>
          </a:xfrm>
          <a:prstGeom prst="rect">
            <a:avLst/>
          </a:prstGeom>
          <a:solidFill>
            <a:srgbClr val="BDD7EE"/>
          </a:solidFill>
          <a:ln>
            <a:solidFill>
              <a:srgbClr val="002060"/>
            </a:solidFill>
          </a:ln>
        </p:spPr>
        <p:txBody>
          <a:bodyPr wrap="square">
            <a:spAutoFit/>
          </a:bodyPr>
          <a:lstStyle/>
          <a:p>
            <a:pPr algn="ctr"/>
            <a:r>
              <a:rPr lang="fr-FR" dirty="0"/>
              <a:t>La sous-épreuve E32 a pour objet de valider tout ou partie des compétences en lien avec les savoirs associés </a:t>
            </a:r>
            <a:r>
              <a:rPr lang="fr-FR" dirty="0" smtClean="0"/>
              <a:t>:</a:t>
            </a:r>
          </a:p>
          <a:p>
            <a:endParaRPr lang="fr-FR" dirty="0"/>
          </a:p>
          <a:p>
            <a:r>
              <a:rPr lang="fr-FR" b="1" dirty="0">
                <a:solidFill>
                  <a:srgbClr val="7030A0"/>
                </a:solidFill>
              </a:rPr>
              <a:t>C9 </a:t>
            </a:r>
            <a:r>
              <a:rPr lang="fr-FR" dirty="0"/>
              <a:t>: Réaliser des opérations d’amélioration de l’efficacité </a:t>
            </a:r>
            <a:r>
              <a:rPr lang="fr-FR" dirty="0" smtClean="0"/>
              <a:t>énergétique	</a:t>
            </a:r>
            <a:r>
              <a:rPr lang="fr-FR" b="1" dirty="0" smtClean="0">
                <a:solidFill>
                  <a:srgbClr val="7030A0"/>
                </a:solidFill>
                <a:latin typeface="Calibri" panose="020F0502020204030204" pitchFamily="34" charset="0"/>
                <a:cs typeface="Calibri" panose="020F0502020204030204" pitchFamily="34" charset="0"/>
              </a:rPr>
              <a:t>→</a:t>
            </a:r>
            <a:r>
              <a:rPr lang="fr-FR" dirty="0"/>
              <a:t>	</a:t>
            </a:r>
            <a:r>
              <a:rPr lang="fr-FR" dirty="0" smtClean="0"/>
              <a:t>S1</a:t>
            </a:r>
            <a:r>
              <a:rPr lang="fr-FR" dirty="0"/>
              <a:t>, S2, S3, S4, S6, S7, S8 </a:t>
            </a:r>
          </a:p>
          <a:p>
            <a:endParaRPr lang="fr-FR" dirty="0"/>
          </a:p>
          <a:p>
            <a:r>
              <a:rPr lang="fr-FR" b="1" dirty="0" smtClean="0">
                <a:solidFill>
                  <a:srgbClr val="7030A0"/>
                </a:solidFill>
              </a:rPr>
              <a:t>C10</a:t>
            </a:r>
            <a:r>
              <a:rPr lang="fr-FR" dirty="0" smtClean="0"/>
              <a:t> </a:t>
            </a:r>
            <a:r>
              <a:rPr lang="fr-FR" dirty="0"/>
              <a:t>: Réaliser des travaux de </a:t>
            </a:r>
            <a:r>
              <a:rPr lang="fr-FR" dirty="0" smtClean="0"/>
              <a:t>dépannage				</a:t>
            </a:r>
            <a:r>
              <a:rPr lang="fr-FR" b="1" dirty="0" smtClean="0">
                <a:solidFill>
                  <a:srgbClr val="7030A0"/>
                </a:solidFill>
                <a:latin typeface="Calibri" panose="020F0502020204030204" pitchFamily="34" charset="0"/>
                <a:cs typeface="Calibri" panose="020F0502020204030204" pitchFamily="34" charset="0"/>
              </a:rPr>
              <a:t>→	</a:t>
            </a:r>
            <a:r>
              <a:rPr lang="fr-FR" dirty="0" smtClean="0"/>
              <a:t>S1</a:t>
            </a:r>
            <a:r>
              <a:rPr lang="fr-FR" dirty="0"/>
              <a:t>, S2, S3, S4, S6, S7, S8 </a:t>
            </a:r>
          </a:p>
          <a:p>
            <a:r>
              <a:rPr lang="fr-FR" dirty="0"/>
              <a:t>	</a:t>
            </a:r>
          </a:p>
          <a:p>
            <a:r>
              <a:rPr lang="fr-FR" b="1" dirty="0" smtClean="0">
                <a:solidFill>
                  <a:srgbClr val="7030A0"/>
                </a:solidFill>
              </a:rPr>
              <a:t>C13</a:t>
            </a:r>
            <a:r>
              <a:rPr lang="fr-FR" dirty="0" smtClean="0"/>
              <a:t> </a:t>
            </a:r>
            <a:r>
              <a:rPr lang="fr-FR" dirty="0"/>
              <a:t>: Conseiller le client et/ou l’exploitant du </a:t>
            </a:r>
            <a:r>
              <a:rPr lang="fr-FR" dirty="0" smtClean="0"/>
              <a:t>système			</a:t>
            </a:r>
            <a:r>
              <a:rPr lang="fr-FR" b="1" dirty="0" smtClean="0">
                <a:solidFill>
                  <a:srgbClr val="7030A0"/>
                </a:solidFill>
                <a:latin typeface="Calibri" panose="020F0502020204030204" pitchFamily="34" charset="0"/>
                <a:cs typeface="Calibri" panose="020F0502020204030204" pitchFamily="34" charset="0"/>
              </a:rPr>
              <a:t>→ 	</a:t>
            </a:r>
            <a:r>
              <a:rPr lang="fr-FR" dirty="0" smtClean="0"/>
              <a:t>S1</a:t>
            </a:r>
            <a:r>
              <a:rPr lang="fr-FR" dirty="0"/>
              <a:t>, S2, S8 	</a:t>
            </a:r>
          </a:p>
        </p:txBody>
      </p:sp>
      <p:sp>
        <p:nvSpPr>
          <p:cNvPr id="6" name="Rectangle 5"/>
          <p:cNvSpPr/>
          <p:nvPr/>
        </p:nvSpPr>
        <p:spPr>
          <a:xfrm>
            <a:off x="332599" y="5022651"/>
            <a:ext cx="11292840" cy="830997"/>
          </a:xfrm>
          <a:prstGeom prst="rect">
            <a:avLst/>
          </a:prstGeom>
        </p:spPr>
        <p:txBody>
          <a:bodyPr wrap="square">
            <a:spAutoFit/>
          </a:bodyPr>
          <a:lstStyle/>
          <a:p>
            <a:pPr lvl="0" eaLnBrk="0" fontAlgn="base" hangingPunct="0">
              <a:spcBef>
                <a:spcPct val="0"/>
              </a:spcBef>
              <a:spcAft>
                <a:spcPct val="0"/>
              </a:spcAft>
              <a:tabLst>
                <a:tab pos="736600" algn="l"/>
              </a:tabLst>
            </a:pPr>
            <a:r>
              <a:rPr lang="fr-FR" altLang="fr-FR" sz="1600" dirty="0">
                <a:ea typeface="Times New Roman" panose="02020603050405020304" pitchFamily="18" charset="0"/>
                <a:cs typeface="Arial" panose="020B0604020202020204" pitchFamily="34" charset="0"/>
              </a:rPr>
              <a:t>Les </a:t>
            </a:r>
            <a:r>
              <a:rPr lang="fr-FR" altLang="fr-FR" sz="1600" b="1" dirty="0">
                <a:ea typeface="Times New Roman" panose="02020603050405020304" pitchFamily="18" charset="0"/>
                <a:cs typeface="Arial" panose="020B0604020202020204" pitchFamily="34" charset="0"/>
              </a:rPr>
              <a:t>critères d’évaluation </a:t>
            </a:r>
            <a:r>
              <a:rPr lang="fr-FR" altLang="fr-FR" sz="1600" dirty="0">
                <a:ea typeface="Times New Roman" panose="02020603050405020304" pitchFamily="18" charset="0"/>
                <a:cs typeface="Arial" panose="020B0604020202020204" pitchFamily="34" charset="0"/>
              </a:rPr>
              <a:t>sont ceux définis dans le référentiel de compétences. </a:t>
            </a:r>
          </a:p>
          <a:p>
            <a:pPr lvl="0" eaLnBrk="0" fontAlgn="base" hangingPunct="0">
              <a:spcBef>
                <a:spcPct val="0"/>
              </a:spcBef>
              <a:spcAft>
                <a:spcPct val="0"/>
              </a:spcAft>
              <a:tabLst>
                <a:tab pos="736600" algn="l"/>
              </a:tabLst>
            </a:pPr>
            <a:endParaRPr lang="fr-FR" altLang="fr-FR" sz="1600" dirty="0">
              <a:ea typeface="Times New Roman" panose="02020603050405020304" pitchFamily="18" charset="0"/>
              <a:cs typeface="Arial" panose="020B0604020202020204" pitchFamily="34" charset="0"/>
            </a:endParaRPr>
          </a:p>
          <a:p>
            <a:pPr lvl="0" eaLnBrk="0" fontAlgn="base" hangingPunct="0">
              <a:spcBef>
                <a:spcPct val="0"/>
              </a:spcBef>
              <a:spcAft>
                <a:spcPct val="0"/>
              </a:spcAft>
              <a:tabLst>
                <a:tab pos="736600" algn="l"/>
              </a:tabLst>
            </a:pPr>
            <a:r>
              <a:rPr lang="fr-FR" altLang="fr-FR" sz="1600" dirty="0">
                <a:ea typeface="Times New Roman" panose="02020603050405020304" pitchFamily="18" charset="0"/>
                <a:cs typeface="Arial" panose="020B0604020202020204" pitchFamily="34" charset="0"/>
              </a:rPr>
              <a:t>L’évaluation du candidat sur ces critères s’appuie sur des </a:t>
            </a:r>
            <a:r>
              <a:rPr lang="fr-FR" altLang="fr-FR" sz="1600" b="1" dirty="0">
                <a:ea typeface="Times New Roman" panose="02020603050405020304" pitchFamily="18" charset="0"/>
                <a:cs typeface="Arial" panose="020B0604020202020204" pitchFamily="34" charset="0"/>
              </a:rPr>
              <a:t>indicateurs d’évaluation </a:t>
            </a:r>
            <a:r>
              <a:rPr lang="fr-FR" altLang="fr-FR" sz="1600" dirty="0">
                <a:ea typeface="Times New Roman" panose="02020603050405020304" pitchFamily="18" charset="0"/>
                <a:cs typeface="Arial" panose="020B0604020202020204" pitchFamily="34" charset="0"/>
              </a:rPr>
              <a:t>propres à chaque situation professionnelle.</a:t>
            </a:r>
            <a:endParaRPr lang="fr-FR" altLang="fr-FR" sz="1200" dirty="0"/>
          </a:p>
        </p:txBody>
      </p:sp>
      <p:pic>
        <p:nvPicPr>
          <p:cNvPr id="19" name="Image 18"/>
          <p:cNvPicPr/>
          <p:nvPr/>
        </p:nvPicPr>
        <p:blipFill>
          <a:blip r:embed="rId2" cstate="print">
            <a:extLst>
              <a:ext uri="{28A0092B-C50C-407E-A947-70E740481C1C}">
                <a14:useLocalDpi xmlns:a14="http://schemas.microsoft.com/office/drawing/2010/main" val="0"/>
              </a:ext>
            </a:extLst>
          </a:blip>
          <a:stretch>
            <a:fillRect/>
          </a:stretch>
        </p:blipFill>
        <p:spPr>
          <a:xfrm>
            <a:off x="107398" y="35330"/>
            <a:ext cx="1097773" cy="1102252"/>
          </a:xfrm>
          <a:prstGeom prst="rect">
            <a:avLst/>
          </a:prstGeom>
        </p:spPr>
      </p:pic>
      <p:sp>
        <p:nvSpPr>
          <p:cNvPr id="9" name="Titre 1"/>
          <p:cNvSpPr txBox="1">
            <a:spLocks/>
          </p:cNvSpPr>
          <p:nvPr/>
        </p:nvSpPr>
        <p:spPr>
          <a:xfrm>
            <a:off x="9180139" y="171810"/>
            <a:ext cx="2868245" cy="59418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1000" dirty="0" smtClean="0"/>
              <a:t>Baccalauréat professionnel installateur en chauffage, climatisation et énergies renouvelables</a:t>
            </a:r>
            <a:br>
              <a:rPr lang="fr-FR" sz="1000" dirty="0" smtClean="0"/>
            </a:br>
            <a:r>
              <a:rPr lang="fr-FR" sz="1000" dirty="0" smtClean="0"/>
              <a:t> « ICCER » session 2024</a:t>
            </a:r>
            <a:endParaRPr lang="fr-FR" sz="1000" b="1" dirty="0"/>
          </a:p>
        </p:txBody>
      </p:sp>
      <p:grpSp>
        <p:nvGrpSpPr>
          <p:cNvPr id="10" name="Groupe 9"/>
          <p:cNvGrpSpPr/>
          <p:nvPr/>
        </p:nvGrpSpPr>
        <p:grpSpPr>
          <a:xfrm>
            <a:off x="1654550" y="236373"/>
            <a:ext cx="7525589" cy="465062"/>
            <a:chOff x="3672" y="145101"/>
            <a:chExt cx="7525589" cy="465062"/>
          </a:xfrm>
          <a:scene3d>
            <a:camera prst="orthographicFront"/>
            <a:lightRig rig="threePt" dir="t"/>
          </a:scene3d>
        </p:grpSpPr>
        <p:sp>
          <p:nvSpPr>
            <p:cNvPr id="11" name="Rectangle à coins arrondis 10"/>
            <p:cNvSpPr/>
            <p:nvPr/>
          </p:nvSpPr>
          <p:spPr>
            <a:xfrm>
              <a:off x="3672" y="145101"/>
              <a:ext cx="7525589" cy="465062"/>
            </a:xfrm>
            <a:prstGeom prst="roundRect">
              <a:avLst>
                <a:gd name="adj" fmla="val 10000"/>
              </a:avLst>
            </a:prstGeom>
            <a:solidFill>
              <a:srgbClr val="BDD7EE"/>
            </a:solidFill>
            <a:ln>
              <a:solidFill>
                <a:srgbClr val="002060"/>
              </a:solidFill>
            </a:ln>
            <a:sp3d>
              <a:bevelT/>
            </a:sp3d>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2" name="ZoneTexte 11"/>
            <p:cNvSpPr txBox="1"/>
            <p:nvPr/>
          </p:nvSpPr>
          <p:spPr>
            <a:xfrm>
              <a:off x="17293" y="158722"/>
              <a:ext cx="7498347" cy="437820"/>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b="1" kern="1200" dirty="0" smtClean="0">
                  <a:solidFill>
                    <a:schemeClr val="tx1"/>
                  </a:solidFill>
                  <a:effectLst>
                    <a:outerShdw blurRad="38100" dist="38100" dir="2700000" algn="tl">
                      <a:srgbClr val="000000">
                        <a:alpha val="43137"/>
                      </a:srgbClr>
                    </a:outerShdw>
                  </a:effectLst>
                </a:rPr>
                <a:t>E32 : Travaux d’amélioration de l’efficacité énergétique et de dépannage</a:t>
              </a:r>
              <a:endParaRPr lang="fr-FR" sz="1800" b="1" kern="1200" dirty="0">
                <a:solidFill>
                  <a:schemeClr val="tx1"/>
                </a:solidFill>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1094764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texte 5"/>
          <p:cNvSpPr txBox="1">
            <a:spLocks/>
          </p:cNvSpPr>
          <p:nvPr/>
        </p:nvSpPr>
        <p:spPr>
          <a:xfrm>
            <a:off x="3014158" y="1069597"/>
            <a:ext cx="5957995" cy="45656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2000" b="1" dirty="0" smtClean="0"/>
              <a:t>Modalités et contenu de la sous-épreuve</a:t>
            </a:r>
          </a:p>
          <a:p>
            <a:pPr marL="0" indent="0" algn="ctr">
              <a:buNone/>
            </a:pPr>
            <a:r>
              <a:rPr lang="fr-FR" sz="1400" dirty="0" smtClean="0"/>
              <a:t>« Extrait du référentiel du diplôme »</a:t>
            </a:r>
            <a:endParaRPr lang="fr-FR" sz="1400" dirty="0"/>
          </a:p>
        </p:txBody>
      </p:sp>
      <p:graphicFrame>
        <p:nvGraphicFramePr>
          <p:cNvPr id="8" name="Diagramme 7"/>
          <p:cNvGraphicFramePr/>
          <p:nvPr>
            <p:extLst>
              <p:ext uri="{D42A27DB-BD31-4B8C-83A1-F6EECF244321}">
                <p14:modId xmlns:p14="http://schemas.microsoft.com/office/powerpoint/2010/main" val="11828934"/>
              </p:ext>
            </p:extLst>
          </p:nvPr>
        </p:nvGraphicFramePr>
        <p:xfrm>
          <a:off x="1670429" y="167636"/>
          <a:ext cx="7532934" cy="7552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372748" y="1801628"/>
            <a:ext cx="11240812" cy="1631216"/>
          </a:xfrm>
          <a:prstGeom prst="rect">
            <a:avLst/>
          </a:prstGeom>
          <a:solidFill>
            <a:srgbClr val="BDD7EE"/>
          </a:solidFill>
        </p:spPr>
        <p:txBody>
          <a:bodyPr wrap="square">
            <a:spAutoFit/>
          </a:bodyPr>
          <a:lstStyle/>
          <a:p>
            <a:r>
              <a:rPr lang="fr-FR" b="1" dirty="0" smtClean="0"/>
              <a:t>La sous-épreuve E32 </a:t>
            </a:r>
            <a:r>
              <a:rPr lang="fr-FR" b="1" dirty="0"/>
              <a:t>est composée </a:t>
            </a:r>
            <a:r>
              <a:rPr lang="fr-FR" b="1" dirty="0" smtClean="0"/>
              <a:t>de deux situations d’évaluation</a:t>
            </a:r>
            <a:r>
              <a:rPr lang="fr-FR" b="1" dirty="0"/>
              <a:t> </a:t>
            </a:r>
            <a:r>
              <a:rPr lang="fr-FR" b="1" dirty="0" smtClean="0"/>
              <a:t>d’égale pondération.</a:t>
            </a:r>
          </a:p>
          <a:p>
            <a:endParaRPr lang="fr-FR" sz="1000" b="1" dirty="0"/>
          </a:p>
          <a:p>
            <a:r>
              <a:rPr lang="fr-FR" dirty="0" smtClean="0"/>
              <a:t>Ces situations </a:t>
            </a:r>
            <a:r>
              <a:rPr lang="fr-FR" dirty="0"/>
              <a:t>d’évaluation </a:t>
            </a:r>
            <a:r>
              <a:rPr lang="fr-FR" dirty="0" smtClean="0"/>
              <a:t>consistent, </a:t>
            </a:r>
            <a:r>
              <a:rPr lang="fr-FR" dirty="0"/>
              <a:t>à partir d’une demande </a:t>
            </a:r>
            <a:r>
              <a:rPr lang="fr-FR" dirty="0" smtClean="0"/>
              <a:t>d’intervention et </a:t>
            </a:r>
            <a:r>
              <a:rPr lang="fr-FR" dirty="0"/>
              <a:t>d’un dossier technique, à réaliser </a:t>
            </a:r>
            <a:r>
              <a:rPr lang="fr-FR" dirty="0" smtClean="0"/>
              <a:t>une intervention</a:t>
            </a:r>
            <a:r>
              <a:rPr lang="fr-FR" dirty="0"/>
              <a:t> </a:t>
            </a:r>
            <a:r>
              <a:rPr lang="fr-FR" dirty="0" smtClean="0"/>
              <a:t>soit :</a:t>
            </a:r>
          </a:p>
          <a:p>
            <a:pPr marL="2114550" lvl="4" indent="-285750">
              <a:buFont typeface="Arial" panose="020B0604020202020204" pitchFamily="34" charset="0"/>
              <a:buChar char="•"/>
            </a:pPr>
            <a:r>
              <a:rPr lang="fr-FR" b="1" dirty="0" smtClean="0"/>
              <a:t>E32a : d’amélioration </a:t>
            </a:r>
            <a:r>
              <a:rPr lang="fr-FR" b="1" dirty="0"/>
              <a:t>de l’efficacité énergétique d’une installation </a:t>
            </a:r>
          </a:p>
          <a:p>
            <a:pPr marL="2114550" lvl="4" indent="-285750">
              <a:buFont typeface="Arial" panose="020B0604020202020204" pitchFamily="34" charset="0"/>
              <a:buChar char="•"/>
            </a:pPr>
            <a:r>
              <a:rPr lang="fr-FR" b="1" dirty="0" smtClean="0"/>
              <a:t>E32b : de </a:t>
            </a:r>
            <a:r>
              <a:rPr lang="fr-FR" b="1" dirty="0"/>
              <a:t>dépannage d’une installation </a:t>
            </a:r>
            <a:endParaRPr lang="fr-FR" dirty="0"/>
          </a:p>
        </p:txBody>
      </p:sp>
      <p:sp>
        <p:nvSpPr>
          <p:cNvPr id="14" name="Rectangle 13"/>
          <p:cNvSpPr/>
          <p:nvPr/>
        </p:nvSpPr>
        <p:spPr>
          <a:xfrm>
            <a:off x="372746" y="3758480"/>
            <a:ext cx="11240813" cy="923330"/>
          </a:xfrm>
          <a:prstGeom prst="rect">
            <a:avLst/>
          </a:prstGeom>
          <a:solidFill>
            <a:srgbClr val="BDD7EE"/>
          </a:solidFill>
        </p:spPr>
        <p:txBody>
          <a:bodyPr wrap="square">
            <a:spAutoFit/>
          </a:bodyPr>
          <a:lstStyle/>
          <a:p>
            <a:r>
              <a:rPr lang="fr-FR" dirty="0"/>
              <a:t>Les activités menées dans le cadre de cette épreuve sont réalisées dans le centre de formation pour les candidats qui relèvent du Contrôle en Cours de </a:t>
            </a:r>
            <a:r>
              <a:rPr lang="fr-FR" dirty="0" smtClean="0"/>
              <a:t>Formation (mode CCF), </a:t>
            </a:r>
            <a:r>
              <a:rPr lang="fr-FR" dirty="0"/>
              <a:t>en centre d’examen pour les autres </a:t>
            </a:r>
            <a:r>
              <a:rPr lang="fr-FR" dirty="0" smtClean="0"/>
              <a:t>candidats (mode ponctuel).</a:t>
            </a:r>
            <a:endParaRPr lang="fr-FR" dirty="0"/>
          </a:p>
        </p:txBody>
      </p:sp>
      <p:sp>
        <p:nvSpPr>
          <p:cNvPr id="15" name="Rectangle 14"/>
          <p:cNvSpPr/>
          <p:nvPr/>
        </p:nvSpPr>
        <p:spPr>
          <a:xfrm>
            <a:off x="372747" y="4909385"/>
            <a:ext cx="11240813" cy="584775"/>
          </a:xfrm>
          <a:prstGeom prst="rect">
            <a:avLst/>
          </a:prstGeom>
          <a:solidFill>
            <a:srgbClr val="BDD7EE"/>
          </a:solidFill>
        </p:spPr>
        <p:txBody>
          <a:bodyPr wrap="square">
            <a:spAutoFit/>
          </a:bodyPr>
          <a:lstStyle/>
          <a:p>
            <a:r>
              <a:rPr lang="fr-FR" sz="1600" dirty="0"/>
              <a:t>Les compétences sont évaluées dans un contexte professionnel conforme aux conditions de réalisation (secteurs d’activité, éléments d’environnement, ressources disponibles). Les compétences intègrent les savoirs associés.</a:t>
            </a:r>
          </a:p>
        </p:txBody>
      </p:sp>
      <p:pic>
        <p:nvPicPr>
          <p:cNvPr id="19" name="Image 18"/>
          <p:cNvPicPr/>
          <p:nvPr/>
        </p:nvPicPr>
        <p:blipFill>
          <a:blip r:embed="rId7" cstate="print">
            <a:extLst>
              <a:ext uri="{28A0092B-C50C-407E-A947-70E740481C1C}">
                <a14:useLocalDpi xmlns:a14="http://schemas.microsoft.com/office/drawing/2010/main" val="0"/>
              </a:ext>
            </a:extLst>
          </a:blip>
          <a:stretch>
            <a:fillRect/>
          </a:stretch>
        </p:blipFill>
        <p:spPr>
          <a:xfrm>
            <a:off x="107398" y="35330"/>
            <a:ext cx="1097773" cy="1102252"/>
          </a:xfrm>
          <a:prstGeom prst="rect">
            <a:avLst/>
          </a:prstGeom>
        </p:spPr>
      </p:pic>
      <p:sp>
        <p:nvSpPr>
          <p:cNvPr id="9" name="Titre 1"/>
          <p:cNvSpPr txBox="1">
            <a:spLocks/>
          </p:cNvSpPr>
          <p:nvPr/>
        </p:nvSpPr>
        <p:spPr>
          <a:xfrm>
            <a:off x="9203363" y="182878"/>
            <a:ext cx="2868245" cy="59418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1000" dirty="0" smtClean="0"/>
              <a:t>Baccalauréat professionnel installateur en chauffage, climatisation et énergies renouvelables</a:t>
            </a:r>
            <a:br>
              <a:rPr lang="fr-FR" sz="1000" dirty="0" smtClean="0"/>
            </a:br>
            <a:r>
              <a:rPr lang="fr-FR" sz="1000" dirty="0" smtClean="0"/>
              <a:t> « ICCER » session 2024</a:t>
            </a:r>
            <a:endParaRPr lang="fr-FR" sz="1000" b="1" dirty="0"/>
          </a:p>
        </p:txBody>
      </p:sp>
      <p:sp>
        <p:nvSpPr>
          <p:cNvPr id="2" name="Rectangle 1"/>
          <p:cNvSpPr/>
          <p:nvPr/>
        </p:nvSpPr>
        <p:spPr>
          <a:xfrm>
            <a:off x="372745" y="5555716"/>
            <a:ext cx="11240813" cy="584775"/>
          </a:xfrm>
          <a:prstGeom prst="rect">
            <a:avLst/>
          </a:prstGeom>
          <a:solidFill>
            <a:srgbClr val="BDD7EE"/>
          </a:solidFill>
        </p:spPr>
        <p:txBody>
          <a:bodyPr wrap="square">
            <a:spAutoFit/>
          </a:bodyPr>
          <a:lstStyle/>
          <a:p>
            <a:r>
              <a:rPr lang="fr-FR" sz="1600" dirty="0">
                <a:solidFill>
                  <a:srgbClr val="000000"/>
                </a:solidFill>
              </a:rPr>
              <a:t>On notera que pour effectuer les tâches demandées, d’autres compétences peuvent être mobilisées. En aucun cas, ces dernières ne seront évaluées dans cette sous-épreuve. </a:t>
            </a:r>
            <a:endParaRPr lang="fr-FR" sz="1600" dirty="0"/>
          </a:p>
        </p:txBody>
      </p:sp>
    </p:spTree>
    <p:extLst>
      <p:ext uri="{BB962C8B-B14F-4D97-AF65-F5344CB8AC3E}">
        <p14:creationId xmlns:p14="http://schemas.microsoft.com/office/powerpoint/2010/main" val="15182570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ctangle 36"/>
          <p:cNvSpPr/>
          <p:nvPr/>
        </p:nvSpPr>
        <p:spPr>
          <a:xfrm>
            <a:off x="1846513" y="229539"/>
            <a:ext cx="7360921" cy="369332"/>
          </a:xfrm>
          <a:prstGeom prst="rect">
            <a:avLst/>
          </a:prstGeom>
          <a:solidFill>
            <a:srgbClr val="BDD7EE"/>
          </a:solidFill>
          <a:ln>
            <a:solidFill>
              <a:srgbClr val="002060"/>
            </a:solidFill>
          </a:ln>
          <a:scene3d>
            <a:camera prst="orthographicFront"/>
            <a:lightRig rig="threePt" dir="t"/>
          </a:scene3d>
          <a:sp3d>
            <a:bevelT/>
          </a:sp3d>
        </p:spPr>
        <p:txBody>
          <a:bodyPr wrap="square">
            <a:spAutoFit/>
          </a:bodyPr>
          <a:lstStyle/>
          <a:p>
            <a:pPr lvl="0"/>
            <a:r>
              <a:rPr lang="fr-FR" b="1" dirty="0">
                <a:effectLst>
                  <a:outerShdw blurRad="38100" dist="38100" dir="2700000" algn="tl">
                    <a:srgbClr val="000000">
                      <a:alpha val="43137"/>
                    </a:srgbClr>
                  </a:outerShdw>
                </a:effectLst>
              </a:rPr>
              <a:t>E32 : Travaux d’amélioration de l’efficacité énergétique et de dépannage</a:t>
            </a:r>
          </a:p>
        </p:txBody>
      </p:sp>
      <p:sp>
        <p:nvSpPr>
          <p:cNvPr id="39" name="Espace réservé du texte 5"/>
          <p:cNvSpPr txBox="1">
            <a:spLocks/>
          </p:cNvSpPr>
          <p:nvPr/>
        </p:nvSpPr>
        <p:spPr>
          <a:xfrm>
            <a:off x="3906635" y="719758"/>
            <a:ext cx="3982114" cy="379101"/>
          </a:xfrm>
          <a:prstGeom prst="rect">
            <a:avLst/>
          </a:prstGeom>
        </p:spPr>
        <p:txBody>
          <a:bodyPr>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2000" b="1" dirty="0" smtClean="0">
                <a:solidFill>
                  <a:srgbClr val="000000"/>
                </a:solidFill>
              </a:rPr>
              <a:t>Modalités, conditions et contenu de la sous-épreuve</a:t>
            </a:r>
            <a:endParaRPr lang="fr-FR" sz="2000" b="1" dirty="0">
              <a:solidFill>
                <a:srgbClr val="000000"/>
              </a:solidFill>
            </a:endParaRPr>
          </a:p>
        </p:txBody>
      </p:sp>
      <p:sp>
        <p:nvSpPr>
          <p:cNvPr id="25" name="Espace réservé du contenu 2"/>
          <p:cNvSpPr txBox="1">
            <a:spLocks/>
          </p:cNvSpPr>
          <p:nvPr/>
        </p:nvSpPr>
        <p:spPr>
          <a:xfrm>
            <a:off x="716281" y="1424382"/>
            <a:ext cx="11359398" cy="517453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fr-FR" sz="1400" dirty="0" smtClean="0">
                <a:cs typeface="Arial" panose="020B0604020202020204" pitchFamily="34" charset="0"/>
              </a:rPr>
              <a:t>L’évaluation se déroule sur un plateau pédagogique en centre d’examen sous la forme d’une épreuve pratique, orale et écrite d’une durée cumulée de </a:t>
            </a:r>
            <a:r>
              <a:rPr lang="fr-FR" sz="1400" b="1" dirty="0">
                <a:cs typeface="Arial" panose="020B0604020202020204" pitchFamily="34" charset="0"/>
              </a:rPr>
              <a:t>3</a:t>
            </a:r>
            <a:r>
              <a:rPr lang="fr-FR" sz="1400" b="1" dirty="0" smtClean="0">
                <a:cs typeface="Arial" panose="020B0604020202020204" pitchFamily="34" charset="0"/>
              </a:rPr>
              <a:t> heures :</a:t>
            </a:r>
          </a:p>
          <a:p>
            <a:pPr algn="l"/>
            <a:r>
              <a:rPr lang="fr-FR" sz="1400" dirty="0" smtClean="0">
                <a:cs typeface="Arial" panose="020B0604020202020204" pitchFamily="34" charset="0"/>
              </a:rPr>
              <a:t>Les sujets proposés devront permettre la répartition suivante des activités :</a:t>
            </a:r>
            <a:endParaRPr lang="fr-FR" sz="1400" i="1" dirty="0" smtClean="0">
              <a:cs typeface="Arial" panose="020B0604020202020204" pitchFamily="34" charset="0"/>
            </a:endParaRPr>
          </a:p>
          <a:p>
            <a:pPr marL="742950" lvl="1" indent="-285750" algn="l">
              <a:lnSpc>
                <a:spcPct val="150000"/>
              </a:lnSpc>
              <a:buFont typeface="Arial" panose="020B0604020202020204" pitchFamily="34" charset="0"/>
              <a:buChar char="•"/>
            </a:pPr>
            <a:r>
              <a:rPr lang="fr-FR" sz="1400" b="1" dirty="0">
                <a:solidFill>
                  <a:srgbClr val="000000"/>
                </a:solidFill>
              </a:rPr>
              <a:t>1</a:t>
            </a:r>
            <a:r>
              <a:rPr lang="fr-FR" sz="1400" b="1" baseline="30000" dirty="0">
                <a:solidFill>
                  <a:srgbClr val="000000"/>
                </a:solidFill>
              </a:rPr>
              <a:t>ère</a:t>
            </a:r>
            <a:r>
              <a:rPr lang="fr-FR" sz="1400" b="1" dirty="0">
                <a:solidFill>
                  <a:srgbClr val="000000"/>
                </a:solidFill>
              </a:rPr>
              <a:t> situation </a:t>
            </a:r>
            <a:r>
              <a:rPr lang="fr-FR" sz="1400" b="1" dirty="0" smtClean="0">
                <a:solidFill>
                  <a:srgbClr val="000000"/>
                </a:solidFill>
              </a:rPr>
              <a:t>- E32a :</a:t>
            </a:r>
            <a:r>
              <a:rPr lang="fr-FR" sz="1400" dirty="0" smtClean="0">
                <a:solidFill>
                  <a:srgbClr val="000000"/>
                </a:solidFill>
              </a:rPr>
              <a:t> </a:t>
            </a:r>
            <a:r>
              <a:rPr lang="fr-FR" sz="1400" b="1" dirty="0" smtClean="0">
                <a:cs typeface="Arial" panose="020B0604020202020204" pitchFamily="34" charset="0"/>
              </a:rPr>
              <a:t>1heure 30 </a:t>
            </a:r>
            <a:r>
              <a:rPr lang="fr-FR" sz="1400" dirty="0" smtClean="0">
                <a:cs typeface="Arial" panose="020B0604020202020204" pitchFamily="34" charset="0"/>
              </a:rPr>
              <a:t>pour l’intervention d’amélioration de l’efficacité énergétique d’une installation.</a:t>
            </a:r>
          </a:p>
          <a:p>
            <a:pPr marL="742950" lvl="1" indent="-285750" algn="l">
              <a:buFont typeface="Arial" panose="020B0604020202020204" pitchFamily="34" charset="0"/>
              <a:buChar char="•"/>
            </a:pPr>
            <a:r>
              <a:rPr lang="fr-FR" sz="1400" b="1" dirty="0" smtClean="0">
                <a:solidFill>
                  <a:srgbClr val="000000"/>
                </a:solidFill>
              </a:rPr>
              <a:t>2</a:t>
            </a:r>
            <a:r>
              <a:rPr lang="fr-FR" sz="1400" b="1" baseline="30000" dirty="0" smtClean="0">
                <a:solidFill>
                  <a:srgbClr val="000000"/>
                </a:solidFill>
              </a:rPr>
              <a:t>ème</a:t>
            </a:r>
            <a:r>
              <a:rPr lang="fr-FR" sz="1400" b="1" dirty="0" smtClean="0">
                <a:solidFill>
                  <a:srgbClr val="000000"/>
                </a:solidFill>
              </a:rPr>
              <a:t> </a:t>
            </a:r>
            <a:r>
              <a:rPr lang="fr-FR" sz="1400" b="1" dirty="0">
                <a:solidFill>
                  <a:srgbClr val="000000"/>
                </a:solidFill>
              </a:rPr>
              <a:t>situation </a:t>
            </a:r>
            <a:r>
              <a:rPr lang="fr-FR" sz="1400" b="1" dirty="0" smtClean="0">
                <a:solidFill>
                  <a:srgbClr val="000000"/>
                </a:solidFill>
              </a:rPr>
              <a:t>- E32b : </a:t>
            </a:r>
            <a:r>
              <a:rPr lang="fr-FR" sz="1400" b="1" dirty="0" smtClean="0">
                <a:cs typeface="Arial" panose="020B0604020202020204" pitchFamily="34" charset="0"/>
              </a:rPr>
              <a:t>1heure </a:t>
            </a:r>
            <a:r>
              <a:rPr lang="fr-FR" sz="1400" b="1" dirty="0">
                <a:cs typeface="Arial" panose="020B0604020202020204" pitchFamily="34" charset="0"/>
              </a:rPr>
              <a:t>30 </a:t>
            </a:r>
            <a:r>
              <a:rPr lang="fr-FR" sz="1400" dirty="0">
                <a:cs typeface="Arial" panose="020B0604020202020204" pitchFamily="34" charset="0"/>
              </a:rPr>
              <a:t>pour l’intervention </a:t>
            </a:r>
            <a:r>
              <a:rPr lang="fr-FR" sz="1400" dirty="0" smtClean="0">
                <a:cs typeface="Arial" panose="020B0604020202020204" pitchFamily="34" charset="0"/>
              </a:rPr>
              <a:t>de dépannage d’une installation.</a:t>
            </a:r>
          </a:p>
          <a:p>
            <a:pPr marL="742950" lvl="1" indent="-285750" algn="l">
              <a:spcBef>
                <a:spcPts val="0"/>
              </a:spcBef>
              <a:buFont typeface="Arial" panose="020B0604020202020204" pitchFamily="34" charset="0"/>
              <a:buChar char="•"/>
            </a:pPr>
            <a:endParaRPr lang="fr-FR" sz="1400" b="1" dirty="0" smtClean="0">
              <a:cs typeface="Arial" panose="020B0604020202020204" pitchFamily="34" charset="0"/>
            </a:endParaRPr>
          </a:p>
          <a:p>
            <a:pPr algn="l">
              <a:spcBef>
                <a:spcPts val="0"/>
              </a:spcBef>
            </a:pPr>
            <a:r>
              <a:rPr lang="fr-FR" sz="1400" i="1" dirty="0" smtClean="0">
                <a:cs typeface="Arial" panose="020B0604020202020204" pitchFamily="34" charset="0"/>
              </a:rPr>
              <a:t>Dans le cadre de la rénovation du diplôme, les sujets proposés devront permettre de mobiliser et révéler les compétences opérationnelles des élèves et candidats pour  :</a:t>
            </a:r>
          </a:p>
          <a:p>
            <a:pPr>
              <a:spcBef>
                <a:spcPts val="0"/>
              </a:spcBef>
            </a:pPr>
            <a:endParaRPr lang="fr-FR" sz="1000" i="1" dirty="0" smtClean="0">
              <a:cs typeface="Arial" panose="020B0604020202020204" pitchFamily="34" charset="0"/>
            </a:endParaRPr>
          </a:p>
          <a:p>
            <a:pPr marL="1200150" lvl="2" indent="-285750" algn="l">
              <a:spcBef>
                <a:spcPts val="0"/>
              </a:spcBef>
              <a:buFont typeface="Arial" panose="020B0604020202020204" pitchFamily="34" charset="0"/>
              <a:buChar char="•"/>
            </a:pPr>
            <a:r>
              <a:rPr lang="fr-FR" sz="1400" b="1" i="1" dirty="0" smtClean="0">
                <a:cs typeface="Arial" panose="020B0604020202020204" pitchFamily="34" charset="0"/>
              </a:rPr>
              <a:t>Prendre en charge et pratiquer l’intervention en toute sécurité,</a:t>
            </a:r>
          </a:p>
          <a:p>
            <a:pPr marL="1200150" lvl="2" indent="-285750" algn="l">
              <a:spcBef>
                <a:spcPts val="0"/>
              </a:spcBef>
              <a:buFont typeface="Arial" panose="020B0604020202020204" pitchFamily="34" charset="0"/>
              <a:buChar char="•"/>
            </a:pPr>
            <a:r>
              <a:rPr lang="fr-FR" sz="1400" b="1" i="1" dirty="0" smtClean="0">
                <a:cs typeface="Arial" panose="020B0604020202020204" pitchFamily="34" charset="0"/>
              </a:rPr>
              <a:t>communiquer </a:t>
            </a:r>
            <a:r>
              <a:rPr lang="fr-FR" sz="1400" b="1" i="1" dirty="0">
                <a:cs typeface="Arial" panose="020B0604020202020204" pitchFamily="34" charset="0"/>
              </a:rPr>
              <a:t>oralement dans un langage adapté au champ et à la situation </a:t>
            </a:r>
            <a:r>
              <a:rPr lang="fr-FR" sz="1400" b="1" i="1" dirty="0" smtClean="0">
                <a:cs typeface="Arial" panose="020B0604020202020204" pitchFamily="34" charset="0"/>
              </a:rPr>
              <a:t>professionnelle</a:t>
            </a:r>
            <a:r>
              <a:rPr lang="fr-FR" sz="1400" b="1" i="1" dirty="0">
                <a:cs typeface="Arial" panose="020B0604020202020204" pitchFamily="34" charset="0"/>
              </a:rPr>
              <a:t>,</a:t>
            </a:r>
            <a:endParaRPr lang="fr-FR" sz="1400" b="1" i="1" dirty="0" smtClean="0">
              <a:cs typeface="Arial" panose="020B0604020202020204" pitchFamily="34" charset="0"/>
            </a:endParaRPr>
          </a:p>
          <a:p>
            <a:pPr marL="1200150" lvl="2" indent="-285750" algn="l">
              <a:spcBef>
                <a:spcPts val="0"/>
              </a:spcBef>
              <a:buFont typeface="Arial" panose="020B0604020202020204" pitchFamily="34" charset="0"/>
              <a:buChar char="•"/>
            </a:pPr>
            <a:r>
              <a:rPr lang="fr-FR" sz="1400" b="1" i="1" dirty="0" smtClean="0">
                <a:cs typeface="Arial" panose="020B0604020202020204" pitchFamily="34" charset="0"/>
              </a:rPr>
              <a:t>réaliser des travaux, des opérations en temps limité impliquant l’exécution de tâches significatives du métier,</a:t>
            </a:r>
          </a:p>
          <a:p>
            <a:pPr marL="1200150" lvl="2" indent="-285750" algn="l">
              <a:spcBef>
                <a:spcPts val="0"/>
              </a:spcBef>
              <a:buFont typeface="Arial" panose="020B0604020202020204" pitchFamily="34" charset="0"/>
              <a:buChar char="•"/>
            </a:pPr>
            <a:r>
              <a:rPr lang="fr-FR" sz="1400" b="1" i="1" dirty="0">
                <a:cs typeface="Arial" panose="020B0604020202020204" pitchFamily="34" charset="0"/>
              </a:rPr>
              <a:t>r</a:t>
            </a:r>
            <a:r>
              <a:rPr lang="fr-FR" sz="1400" b="1" i="1" dirty="0" smtClean="0">
                <a:cs typeface="Arial" panose="020B0604020202020204" pitchFamily="34" charset="0"/>
              </a:rPr>
              <a:t>enseigner des documents.</a:t>
            </a:r>
            <a:endParaRPr lang="fr-FR" sz="1400" b="1" dirty="0" smtClean="0">
              <a:cs typeface="Arial" panose="020B0604020202020204" pitchFamily="34" charset="0"/>
            </a:endParaRPr>
          </a:p>
          <a:p>
            <a:pPr algn="l"/>
            <a:r>
              <a:rPr lang="fr-FR" sz="1400" b="1" dirty="0" smtClean="0">
                <a:cs typeface="Arial" panose="020B0604020202020204" pitchFamily="34" charset="0"/>
              </a:rPr>
              <a:t>Le </a:t>
            </a:r>
            <a:r>
              <a:rPr lang="fr-FR" sz="1400" b="1" dirty="0">
                <a:cs typeface="Arial" panose="020B0604020202020204" pitchFamily="34" charset="0"/>
              </a:rPr>
              <a:t>support et les moyens </a:t>
            </a:r>
            <a:r>
              <a:rPr lang="fr-FR" sz="1400" b="1" dirty="0" smtClean="0">
                <a:cs typeface="Arial" panose="020B0604020202020204" pitchFamily="34" charset="0"/>
              </a:rPr>
              <a:t>:</a:t>
            </a:r>
          </a:p>
          <a:p>
            <a:pPr algn="l"/>
            <a:r>
              <a:rPr lang="fr-FR" sz="1400" dirty="0" smtClean="0"/>
              <a:t>Afin </a:t>
            </a:r>
            <a:r>
              <a:rPr lang="fr-FR" sz="1400" dirty="0"/>
              <a:t>de </a:t>
            </a:r>
            <a:r>
              <a:rPr lang="fr-FR" sz="1400" dirty="0" smtClean="0"/>
              <a:t>pratiquer l’intervention, une installation didactique opérationnelle en cohérence avec le sujet proposé sera mise à disposition du candidat ainsi que l’outillage spécifique, les appareils de mesures, </a:t>
            </a:r>
            <a:r>
              <a:rPr lang="fr-FR" sz="1400" dirty="0"/>
              <a:t>l</a:t>
            </a:r>
            <a:r>
              <a:rPr lang="fr-FR" sz="1400" dirty="0" smtClean="0"/>
              <a:t>es EPI et les EPC adaptés aux opérations à réaliser.</a:t>
            </a:r>
          </a:p>
          <a:p>
            <a:pPr algn="l">
              <a:spcBef>
                <a:spcPts val="300"/>
              </a:spcBef>
            </a:pPr>
            <a:r>
              <a:rPr lang="fr-FR" sz="1400" dirty="0" smtClean="0"/>
              <a:t>Le candidat pourra </a:t>
            </a:r>
            <a:r>
              <a:rPr lang="fr-FR" sz="1400" dirty="0"/>
              <a:t>avoir à sa </a:t>
            </a:r>
            <a:r>
              <a:rPr lang="fr-FR" sz="1400" dirty="0" smtClean="0"/>
              <a:t>disposition sur le lieu de l’intervention du plateau technique, </a:t>
            </a:r>
            <a:r>
              <a:rPr lang="fr-FR" sz="1400" dirty="0"/>
              <a:t>un environnement et des ressources numériques (logiciels et/ou applications professionnelles libres de </a:t>
            </a:r>
            <a:r>
              <a:rPr lang="fr-FR" sz="1400" dirty="0" smtClean="0"/>
              <a:t>droits).</a:t>
            </a:r>
          </a:p>
          <a:p>
            <a:pPr algn="l"/>
            <a:r>
              <a:rPr lang="fr-FR" sz="1400" b="1" dirty="0" smtClean="0">
                <a:cs typeface="Arial" panose="020B0604020202020204" pitchFamily="34" charset="0"/>
              </a:rPr>
              <a:t>Conditions :</a:t>
            </a:r>
          </a:p>
          <a:p>
            <a:pPr algn="l">
              <a:lnSpc>
                <a:spcPct val="100000"/>
              </a:lnSpc>
              <a:spcBef>
                <a:spcPts val="300"/>
              </a:spcBef>
            </a:pPr>
            <a:r>
              <a:rPr lang="fr-FR" sz="1400" dirty="0" smtClean="0">
                <a:cs typeface="Arial" panose="020B0604020202020204" pitchFamily="34" charset="0"/>
              </a:rPr>
              <a:t>Pour les candidats extérieurs au centre d’examen, un temps de visite du plateau devra être proposé en amont de la sous-épreuve soit : </a:t>
            </a:r>
          </a:p>
          <a:p>
            <a:pPr marL="285750" indent="-285750" algn="l">
              <a:spcBef>
                <a:spcPts val="600"/>
              </a:spcBef>
              <a:buFont typeface="Arial" panose="020B0604020202020204" pitchFamily="34" charset="0"/>
              <a:buChar char="•"/>
            </a:pPr>
            <a:r>
              <a:rPr lang="fr-FR" sz="1400" dirty="0">
                <a:cs typeface="Arial" panose="020B0604020202020204" pitchFamily="34" charset="0"/>
              </a:rPr>
              <a:t>i</a:t>
            </a:r>
            <a:r>
              <a:rPr lang="fr-FR" sz="1400" dirty="0" smtClean="0">
                <a:cs typeface="Arial" panose="020B0604020202020204" pitchFamily="34" charset="0"/>
              </a:rPr>
              <a:t>ndividuellement (convocation 10 minutes avant le début de chaque épreuve),</a:t>
            </a:r>
          </a:p>
          <a:p>
            <a:pPr marL="285750" indent="-285750" algn="l">
              <a:spcBef>
                <a:spcPts val="0"/>
              </a:spcBef>
              <a:buFont typeface="Arial" panose="020B0604020202020204" pitchFamily="34" charset="0"/>
              <a:buChar char="•"/>
            </a:pPr>
            <a:r>
              <a:rPr lang="fr-FR" sz="1400" dirty="0">
                <a:cs typeface="Arial" panose="020B0604020202020204" pitchFamily="34" charset="0"/>
              </a:rPr>
              <a:t>e</a:t>
            </a:r>
            <a:r>
              <a:rPr lang="fr-FR" sz="1400" dirty="0" smtClean="0">
                <a:cs typeface="Arial" panose="020B0604020202020204" pitchFamily="34" charset="0"/>
              </a:rPr>
              <a:t>n groupe (accueil et visite à une date et une plage horaire spécifiques avant le début de la première épreuve).</a:t>
            </a:r>
            <a:endParaRPr lang="fr-FR" sz="1400" dirty="0">
              <a:cs typeface="Arial" panose="020B0604020202020204" pitchFamily="34" charset="0"/>
            </a:endParaRPr>
          </a:p>
        </p:txBody>
      </p:sp>
      <p:pic>
        <p:nvPicPr>
          <p:cNvPr id="28" name="Image 27"/>
          <p:cNvPicPr/>
          <p:nvPr/>
        </p:nvPicPr>
        <p:blipFill>
          <a:blip r:embed="rId2" cstate="print">
            <a:extLst>
              <a:ext uri="{28A0092B-C50C-407E-A947-70E740481C1C}">
                <a14:useLocalDpi xmlns:a14="http://schemas.microsoft.com/office/drawing/2010/main" val="0"/>
              </a:ext>
            </a:extLst>
          </a:blip>
          <a:stretch>
            <a:fillRect/>
          </a:stretch>
        </p:blipFill>
        <p:spPr>
          <a:xfrm>
            <a:off x="107398" y="35330"/>
            <a:ext cx="1097773" cy="1102252"/>
          </a:xfrm>
          <a:prstGeom prst="rect">
            <a:avLst/>
          </a:prstGeom>
        </p:spPr>
      </p:pic>
      <p:sp>
        <p:nvSpPr>
          <p:cNvPr id="7" name="Titre 1"/>
          <p:cNvSpPr txBox="1">
            <a:spLocks/>
          </p:cNvSpPr>
          <p:nvPr/>
        </p:nvSpPr>
        <p:spPr>
          <a:xfrm>
            <a:off x="9207434" y="229539"/>
            <a:ext cx="2868245" cy="59418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1000" dirty="0" smtClean="0"/>
              <a:t>Baccalauréat professionnel installateur en chauffage, climatisation et énergies renouvelables</a:t>
            </a:r>
            <a:br>
              <a:rPr lang="fr-FR" sz="1000" dirty="0" smtClean="0"/>
            </a:br>
            <a:r>
              <a:rPr lang="fr-FR" sz="1000" dirty="0" smtClean="0"/>
              <a:t> « ICCER » session 2024</a:t>
            </a:r>
            <a:endParaRPr lang="fr-FR" sz="1000" b="1" dirty="0"/>
          </a:p>
        </p:txBody>
      </p:sp>
      <p:sp>
        <p:nvSpPr>
          <p:cNvPr id="26" name="Espace réservé du texte 5"/>
          <p:cNvSpPr txBox="1">
            <a:spLocks/>
          </p:cNvSpPr>
          <p:nvPr/>
        </p:nvSpPr>
        <p:spPr>
          <a:xfrm>
            <a:off x="716281" y="1022046"/>
            <a:ext cx="3424526" cy="40233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1600" b="1" dirty="0" smtClean="0">
                <a:solidFill>
                  <a:srgbClr val="000000"/>
                </a:solidFill>
              </a:rPr>
              <a:t>Modalités pour l’épreuve ponctuelle :</a:t>
            </a:r>
            <a:endParaRPr lang="fr-FR" sz="1600" b="1" dirty="0">
              <a:solidFill>
                <a:srgbClr val="000000"/>
              </a:solidFill>
            </a:endParaRPr>
          </a:p>
        </p:txBody>
      </p:sp>
    </p:spTree>
    <p:extLst>
      <p:ext uri="{BB962C8B-B14F-4D97-AF65-F5344CB8AC3E}">
        <p14:creationId xmlns:p14="http://schemas.microsoft.com/office/powerpoint/2010/main" val="23057711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Espace réservé du texte 5"/>
          <p:cNvSpPr txBox="1">
            <a:spLocks/>
          </p:cNvSpPr>
          <p:nvPr/>
        </p:nvSpPr>
        <p:spPr>
          <a:xfrm>
            <a:off x="3622001" y="690408"/>
            <a:ext cx="3982114" cy="379101"/>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2000" b="1" dirty="0" smtClean="0">
                <a:solidFill>
                  <a:srgbClr val="000000"/>
                </a:solidFill>
              </a:rPr>
              <a:t>Contenu de la sous-épreuve</a:t>
            </a:r>
            <a:endParaRPr lang="fr-FR" sz="2000" b="1" dirty="0">
              <a:solidFill>
                <a:srgbClr val="000000"/>
              </a:solidFill>
            </a:endParaRPr>
          </a:p>
        </p:txBody>
      </p:sp>
      <p:sp>
        <p:nvSpPr>
          <p:cNvPr id="3" name="Rectangle 2"/>
          <p:cNvSpPr/>
          <p:nvPr/>
        </p:nvSpPr>
        <p:spPr>
          <a:xfrm>
            <a:off x="914400" y="1055251"/>
            <a:ext cx="10927080" cy="1077218"/>
          </a:xfrm>
          <a:prstGeom prst="rect">
            <a:avLst/>
          </a:prstGeom>
        </p:spPr>
        <p:txBody>
          <a:bodyPr wrap="square">
            <a:spAutoFit/>
          </a:bodyPr>
          <a:lstStyle/>
          <a:p>
            <a:r>
              <a:rPr lang="fr-FR" sz="1600" dirty="0" smtClean="0">
                <a:solidFill>
                  <a:srgbClr val="000000"/>
                </a:solidFill>
              </a:rPr>
              <a:t>Un ou plusieurs sujets sont proposés pour chaque situation d’évaluation. 1</a:t>
            </a:r>
            <a:r>
              <a:rPr lang="fr-FR" sz="1600" baseline="30000" dirty="0" smtClean="0">
                <a:solidFill>
                  <a:srgbClr val="000000"/>
                </a:solidFill>
              </a:rPr>
              <a:t>ère</a:t>
            </a:r>
            <a:r>
              <a:rPr lang="fr-FR" sz="1600" dirty="0" smtClean="0">
                <a:solidFill>
                  <a:srgbClr val="000000"/>
                </a:solidFill>
              </a:rPr>
              <a:t> situation : E32a et 2</a:t>
            </a:r>
            <a:r>
              <a:rPr lang="fr-FR" sz="1600" baseline="30000" dirty="0" smtClean="0">
                <a:solidFill>
                  <a:srgbClr val="000000"/>
                </a:solidFill>
              </a:rPr>
              <a:t>ème</a:t>
            </a:r>
            <a:r>
              <a:rPr lang="fr-FR" sz="1600" dirty="0" smtClean="0">
                <a:solidFill>
                  <a:srgbClr val="000000"/>
                </a:solidFill>
              </a:rPr>
              <a:t> situation : E32b. </a:t>
            </a:r>
          </a:p>
          <a:p>
            <a:r>
              <a:rPr lang="fr-FR" sz="1600" dirty="0" smtClean="0">
                <a:solidFill>
                  <a:srgbClr val="000000"/>
                </a:solidFill>
              </a:rPr>
              <a:t>A partir d’un diagnostic préétabli et à travers </a:t>
            </a:r>
            <a:r>
              <a:rPr lang="fr-FR" sz="1600" dirty="0">
                <a:solidFill>
                  <a:srgbClr val="000000"/>
                </a:solidFill>
              </a:rPr>
              <a:t>le </a:t>
            </a:r>
            <a:r>
              <a:rPr lang="fr-FR" sz="1600" dirty="0" smtClean="0">
                <a:solidFill>
                  <a:srgbClr val="000000"/>
                </a:solidFill>
              </a:rPr>
              <a:t>questionnement écrit et oral, </a:t>
            </a:r>
            <a:r>
              <a:rPr lang="fr-FR" sz="1600" b="1" dirty="0">
                <a:solidFill>
                  <a:srgbClr val="000000"/>
                </a:solidFill>
              </a:rPr>
              <a:t>le candidat </a:t>
            </a:r>
            <a:r>
              <a:rPr lang="fr-FR" sz="1600" b="1" dirty="0" smtClean="0">
                <a:solidFill>
                  <a:srgbClr val="000000"/>
                </a:solidFill>
              </a:rPr>
              <a:t>réalise une intervention visant </a:t>
            </a:r>
            <a:r>
              <a:rPr lang="fr-FR" sz="1600" b="1" dirty="0" smtClean="0"/>
              <a:t>l’amélioration </a:t>
            </a:r>
            <a:r>
              <a:rPr lang="fr-FR" sz="1600" b="1" dirty="0"/>
              <a:t>de l’efficacité </a:t>
            </a:r>
            <a:r>
              <a:rPr lang="fr-FR" sz="1600" b="1" dirty="0" smtClean="0"/>
              <a:t>énergétique d’une installation et une intervention de </a:t>
            </a:r>
            <a:r>
              <a:rPr lang="fr-FR" sz="1600" b="1" dirty="0"/>
              <a:t>dépannage d’une </a:t>
            </a:r>
            <a:r>
              <a:rPr lang="fr-FR" sz="1600" b="1" dirty="0" smtClean="0"/>
              <a:t>installation. </a:t>
            </a:r>
            <a:r>
              <a:rPr lang="fr-FR" sz="1600" i="1" dirty="0" smtClean="0"/>
              <a:t>(Plusieurs mises en situations professionnelles doivent-être proposées. Les sujets peuvent ne pas avoir de lien entre eux).</a:t>
            </a:r>
            <a:endParaRPr lang="fr-FR" sz="1600" i="1" dirty="0"/>
          </a:p>
        </p:txBody>
      </p:sp>
      <p:sp>
        <p:nvSpPr>
          <p:cNvPr id="5" name="Rectangle 4"/>
          <p:cNvSpPr/>
          <p:nvPr/>
        </p:nvSpPr>
        <p:spPr>
          <a:xfrm>
            <a:off x="229805" y="2165591"/>
            <a:ext cx="4961320" cy="338554"/>
          </a:xfrm>
          <a:prstGeom prst="rect">
            <a:avLst/>
          </a:prstGeom>
        </p:spPr>
        <p:txBody>
          <a:bodyPr wrap="square">
            <a:spAutoFit/>
          </a:bodyPr>
          <a:lstStyle/>
          <a:p>
            <a:pPr algn="ctr"/>
            <a:r>
              <a:rPr lang="fr-FR" sz="1600" dirty="0"/>
              <a:t>Par conséquent, </a:t>
            </a:r>
            <a:r>
              <a:rPr lang="fr-FR" sz="1600" dirty="0" smtClean="0"/>
              <a:t>le candidat </a:t>
            </a:r>
            <a:r>
              <a:rPr lang="fr-FR" sz="1600" dirty="0"/>
              <a:t>peut être amené à </a:t>
            </a:r>
            <a:r>
              <a:rPr lang="fr-FR" sz="1600" dirty="0" smtClean="0"/>
              <a:t>:</a:t>
            </a:r>
            <a:endParaRPr lang="fr-FR" sz="1600" dirty="0"/>
          </a:p>
        </p:txBody>
      </p:sp>
      <p:sp>
        <p:nvSpPr>
          <p:cNvPr id="6" name="Organigramme : Terminateur 5"/>
          <p:cNvSpPr/>
          <p:nvPr/>
        </p:nvSpPr>
        <p:spPr>
          <a:xfrm>
            <a:off x="242994" y="2589046"/>
            <a:ext cx="3239989" cy="775766"/>
          </a:xfrm>
          <a:prstGeom prst="flowChartTerminator">
            <a:avLst/>
          </a:prstGeom>
          <a:solidFill>
            <a:srgbClr val="BDD7EE"/>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dirty="0" smtClean="0">
                <a:solidFill>
                  <a:schemeClr val="tx1"/>
                </a:solidFill>
              </a:rPr>
              <a:t>Prendre </a:t>
            </a:r>
            <a:r>
              <a:rPr lang="fr-FR" sz="1200" dirty="0">
                <a:solidFill>
                  <a:schemeClr val="tx1"/>
                </a:solidFill>
              </a:rPr>
              <a:t>connaissance, analyser et exploiter les données techniques d’une installation </a:t>
            </a:r>
          </a:p>
        </p:txBody>
      </p:sp>
      <p:sp>
        <p:nvSpPr>
          <p:cNvPr id="16" name="Organigramme : Terminateur 15"/>
          <p:cNvSpPr/>
          <p:nvPr/>
        </p:nvSpPr>
        <p:spPr>
          <a:xfrm>
            <a:off x="229805" y="3412843"/>
            <a:ext cx="2583180" cy="818944"/>
          </a:xfrm>
          <a:prstGeom prst="flowChartTerminator">
            <a:avLst/>
          </a:prstGeom>
          <a:solidFill>
            <a:srgbClr val="BDD7EE"/>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dirty="0">
                <a:solidFill>
                  <a:schemeClr val="tx1"/>
                </a:solidFill>
              </a:rPr>
              <a:t>R</a:t>
            </a:r>
            <a:r>
              <a:rPr lang="fr-FR" sz="1200" dirty="0" smtClean="0">
                <a:solidFill>
                  <a:schemeClr val="tx1"/>
                </a:solidFill>
              </a:rPr>
              <a:t>ecueillir </a:t>
            </a:r>
            <a:r>
              <a:rPr lang="fr-FR" sz="1200" dirty="0">
                <a:solidFill>
                  <a:schemeClr val="tx1"/>
                </a:solidFill>
              </a:rPr>
              <a:t>les informations relatives au dysfonctionnement ou au défaut de </a:t>
            </a:r>
            <a:r>
              <a:rPr lang="fr-FR" sz="1200" dirty="0" smtClean="0">
                <a:solidFill>
                  <a:schemeClr val="tx1"/>
                </a:solidFill>
              </a:rPr>
              <a:t>performance</a:t>
            </a:r>
            <a:endParaRPr lang="fr-FR" sz="1200" dirty="0">
              <a:solidFill>
                <a:schemeClr val="tx1"/>
              </a:solidFill>
            </a:endParaRPr>
          </a:p>
        </p:txBody>
      </p:sp>
      <p:sp>
        <p:nvSpPr>
          <p:cNvPr id="17" name="Organigramme : Terminateur 16"/>
          <p:cNvSpPr/>
          <p:nvPr/>
        </p:nvSpPr>
        <p:spPr>
          <a:xfrm>
            <a:off x="244003" y="4427290"/>
            <a:ext cx="2773517" cy="575042"/>
          </a:xfrm>
          <a:prstGeom prst="flowChartTerminator">
            <a:avLst/>
          </a:prstGeom>
          <a:solidFill>
            <a:srgbClr val="BDD7EE"/>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dirty="0" smtClean="0">
                <a:solidFill>
                  <a:schemeClr val="tx1"/>
                </a:solidFill>
              </a:rPr>
              <a:t>Emettre </a:t>
            </a:r>
            <a:r>
              <a:rPr lang="fr-FR" sz="1200" dirty="0">
                <a:solidFill>
                  <a:schemeClr val="tx1"/>
                </a:solidFill>
              </a:rPr>
              <a:t>des hypothèses de défaillance ou de défaut de performance </a:t>
            </a:r>
          </a:p>
        </p:txBody>
      </p:sp>
      <p:sp>
        <p:nvSpPr>
          <p:cNvPr id="18" name="Organigramme : Terminateur 17"/>
          <p:cNvSpPr/>
          <p:nvPr/>
        </p:nvSpPr>
        <p:spPr>
          <a:xfrm>
            <a:off x="3559183" y="2725269"/>
            <a:ext cx="4791130" cy="579850"/>
          </a:xfrm>
          <a:prstGeom prst="flowChartTerminator">
            <a:avLst/>
          </a:prstGeom>
          <a:solidFill>
            <a:srgbClr val="BDD7EE"/>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dirty="0" smtClean="0">
                <a:solidFill>
                  <a:schemeClr val="tx1"/>
                </a:solidFill>
              </a:rPr>
              <a:t>Appliquer </a:t>
            </a:r>
            <a:r>
              <a:rPr lang="fr-FR" sz="1200" dirty="0">
                <a:solidFill>
                  <a:schemeClr val="tx1"/>
                </a:solidFill>
              </a:rPr>
              <a:t>une procédure de travaux d’amélioration et de </a:t>
            </a:r>
            <a:r>
              <a:rPr lang="fr-FR" sz="1200" dirty="0" smtClean="0">
                <a:solidFill>
                  <a:schemeClr val="tx1"/>
                </a:solidFill>
              </a:rPr>
              <a:t>dépannage</a:t>
            </a:r>
            <a:endParaRPr lang="fr-FR" sz="1200" dirty="0">
              <a:solidFill>
                <a:schemeClr val="tx1"/>
              </a:solidFill>
            </a:endParaRPr>
          </a:p>
        </p:txBody>
      </p:sp>
      <p:sp>
        <p:nvSpPr>
          <p:cNvPr id="19" name="Organigramme : Terminateur 18"/>
          <p:cNvSpPr/>
          <p:nvPr/>
        </p:nvSpPr>
        <p:spPr>
          <a:xfrm>
            <a:off x="3494311" y="3995170"/>
            <a:ext cx="2467489" cy="559453"/>
          </a:xfrm>
          <a:prstGeom prst="flowChartTerminator">
            <a:avLst/>
          </a:prstGeom>
          <a:solidFill>
            <a:srgbClr val="BDD7EE"/>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dirty="0" smtClean="0">
                <a:solidFill>
                  <a:schemeClr val="tx1"/>
                </a:solidFill>
              </a:rPr>
              <a:t>Modifier </a:t>
            </a:r>
            <a:r>
              <a:rPr lang="fr-FR" sz="1200" dirty="0">
                <a:solidFill>
                  <a:schemeClr val="tx1"/>
                </a:solidFill>
              </a:rPr>
              <a:t>une partie de </a:t>
            </a:r>
            <a:r>
              <a:rPr lang="fr-FR" sz="1200" dirty="0" smtClean="0">
                <a:solidFill>
                  <a:schemeClr val="tx1"/>
                </a:solidFill>
              </a:rPr>
              <a:t>l’installation</a:t>
            </a:r>
            <a:endParaRPr lang="fr-FR" sz="1200" dirty="0">
              <a:solidFill>
                <a:schemeClr val="tx1"/>
              </a:solidFill>
            </a:endParaRPr>
          </a:p>
        </p:txBody>
      </p:sp>
      <p:sp>
        <p:nvSpPr>
          <p:cNvPr id="20" name="Organigramme : Terminateur 19"/>
          <p:cNvSpPr/>
          <p:nvPr/>
        </p:nvSpPr>
        <p:spPr>
          <a:xfrm>
            <a:off x="573825" y="5214494"/>
            <a:ext cx="2837106" cy="539904"/>
          </a:xfrm>
          <a:prstGeom prst="flowChartTerminator">
            <a:avLst/>
          </a:prstGeom>
          <a:solidFill>
            <a:srgbClr val="BDD7EE"/>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dirty="0" smtClean="0">
                <a:solidFill>
                  <a:schemeClr val="tx1"/>
                </a:solidFill>
              </a:rPr>
              <a:t> -</a:t>
            </a:r>
            <a:endParaRPr lang="fr-FR" sz="1200" dirty="0">
              <a:solidFill>
                <a:schemeClr val="tx1"/>
              </a:solidFill>
            </a:endParaRPr>
          </a:p>
          <a:p>
            <a:pPr algn="ctr"/>
            <a:r>
              <a:rPr lang="fr-FR" sz="1200" dirty="0">
                <a:solidFill>
                  <a:schemeClr val="tx1"/>
                </a:solidFill>
              </a:rPr>
              <a:t>R</a:t>
            </a:r>
            <a:r>
              <a:rPr lang="fr-FR" sz="1200" dirty="0" smtClean="0">
                <a:solidFill>
                  <a:schemeClr val="tx1"/>
                </a:solidFill>
              </a:rPr>
              <a:t>especter </a:t>
            </a:r>
            <a:r>
              <a:rPr lang="fr-FR" sz="1200" dirty="0">
                <a:solidFill>
                  <a:schemeClr val="tx1"/>
                </a:solidFill>
              </a:rPr>
              <a:t>les règles de qualité, santé, environnement et de sécurité au travail </a:t>
            </a:r>
          </a:p>
          <a:p>
            <a:pPr algn="ctr"/>
            <a:endParaRPr lang="fr-FR" sz="1200" dirty="0">
              <a:solidFill>
                <a:schemeClr val="tx1"/>
              </a:solidFill>
            </a:endParaRPr>
          </a:p>
        </p:txBody>
      </p:sp>
      <p:sp>
        <p:nvSpPr>
          <p:cNvPr id="21" name="Organigramme : Terminateur 20"/>
          <p:cNvSpPr/>
          <p:nvPr/>
        </p:nvSpPr>
        <p:spPr>
          <a:xfrm>
            <a:off x="9180138" y="4872897"/>
            <a:ext cx="2661341" cy="471515"/>
          </a:xfrm>
          <a:prstGeom prst="flowChartTerminator">
            <a:avLst/>
          </a:prstGeom>
          <a:solidFill>
            <a:srgbClr val="BDD7EE"/>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dirty="0" smtClean="0">
                <a:solidFill>
                  <a:schemeClr val="tx1"/>
                </a:solidFill>
              </a:rPr>
              <a:t> Conseiller </a:t>
            </a:r>
            <a:r>
              <a:rPr lang="fr-FR" sz="1200" dirty="0">
                <a:solidFill>
                  <a:schemeClr val="tx1"/>
                </a:solidFill>
              </a:rPr>
              <a:t>le client et/ou l’exploitant </a:t>
            </a:r>
          </a:p>
        </p:txBody>
      </p:sp>
      <p:sp>
        <p:nvSpPr>
          <p:cNvPr id="22" name="Organigramme : Terminateur 21"/>
          <p:cNvSpPr/>
          <p:nvPr/>
        </p:nvSpPr>
        <p:spPr>
          <a:xfrm>
            <a:off x="3020572" y="4639590"/>
            <a:ext cx="3357368" cy="648836"/>
          </a:xfrm>
          <a:prstGeom prst="flowChartTerminator">
            <a:avLst/>
          </a:prstGeom>
          <a:solidFill>
            <a:srgbClr val="BDD7EE"/>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fr-FR" sz="1200" dirty="0">
              <a:solidFill>
                <a:schemeClr val="tx1"/>
              </a:solidFill>
            </a:endParaRPr>
          </a:p>
          <a:p>
            <a:pPr algn="ctr"/>
            <a:r>
              <a:rPr lang="fr-FR" sz="1200" dirty="0">
                <a:solidFill>
                  <a:schemeClr val="tx1"/>
                </a:solidFill>
              </a:rPr>
              <a:t>A</a:t>
            </a:r>
            <a:r>
              <a:rPr lang="fr-FR" sz="1200" dirty="0" smtClean="0">
                <a:solidFill>
                  <a:schemeClr val="tx1"/>
                </a:solidFill>
              </a:rPr>
              <a:t>jouter</a:t>
            </a:r>
            <a:r>
              <a:rPr lang="fr-FR" sz="1200" dirty="0">
                <a:solidFill>
                  <a:schemeClr val="tx1"/>
                </a:solidFill>
              </a:rPr>
              <a:t>, remplacer un composant, un dispositif visant à améliorer l’efficacité énergétique de l’installation </a:t>
            </a:r>
          </a:p>
          <a:p>
            <a:pPr algn="ctr"/>
            <a:r>
              <a:rPr lang="fr-FR" sz="1200" dirty="0">
                <a:solidFill>
                  <a:schemeClr val="tx1"/>
                </a:solidFill>
              </a:rPr>
              <a:t>	</a:t>
            </a:r>
          </a:p>
        </p:txBody>
      </p:sp>
      <p:sp>
        <p:nvSpPr>
          <p:cNvPr id="23" name="Organigramme : Terminateur 22"/>
          <p:cNvSpPr/>
          <p:nvPr/>
        </p:nvSpPr>
        <p:spPr>
          <a:xfrm>
            <a:off x="2812985" y="3363686"/>
            <a:ext cx="4187367" cy="581490"/>
          </a:xfrm>
          <a:prstGeom prst="flowChartTerminator">
            <a:avLst/>
          </a:prstGeom>
          <a:solidFill>
            <a:srgbClr val="BDD7EE"/>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fr-FR" sz="1200" dirty="0">
              <a:solidFill>
                <a:schemeClr val="tx1"/>
              </a:solidFill>
            </a:endParaRPr>
          </a:p>
          <a:p>
            <a:pPr algn="ctr"/>
            <a:r>
              <a:rPr lang="fr-FR" sz="1200" dirty="0">
                <a:solidFill>
                  <a:schemeClr val="tx1"/>
                </a:solidFill>
              </a:rPr>
              <a:t>I</a:t>
            </a:r>
            <a:r>
              <a:rPr lang="fr-FR" sz="1200" dirty="0" smtClean="0">
                <a:solidFill>
                  <a:schemeClr val="tx1"/>
                </a:solidFill>
              </a:rPr>
              <a:t>dentifier</a:t>
            </a:r>
            <a:r>
              <a:rPr lang="fr-FR" sz="1200" dirty="0">
                <a:solidFill>
                  <a:schemeClr val="tx1"/>
                </a:solidFill>
              </a:rPr>
              <a:t>, déposer et remplacer le matériel défectueux </a:t>
            </a:r>
          </a:p>
          <a:p>
            <a:pPr algn="ctr"/>
            <a:r>
              <a:rPr lang="fr-FR" sz="1200" dirty="0">
                <a:solidFill>
                  <a:schemeClr val="tx1"/>
                </a:solidFill>
              </a:rPr>
              <a:t>	</a:t>
            </a:r>
          </a:p>
        </p:txBody>
      </p:sp>
      <p:sp>
        <p:nvSpPr>
          <p:cNvPr id="24" name="Organigramme : Terminateur 23"/>
          <p:cNvSpPr/>
          <p:nvPr/>
        </p:nvSpPr>
        <p:spPr>
          <a:xfrm>
            <a:off x="6065726" y="3979219"/>
            <a:ext cx="4416774" cy="838760"/>
          </a:xfrm>
          <a:prstGeom prst="flowChartTerminator">
            <a:avLst/>
          </a:prstGeom>
          <a:solidFill>
            <a:srgbClr val="BDD7EE"/>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dirty="0" smtClean="0">
                <a:solidFill>
                  <a:schemeClr val="tx1"/>
                </a:solidFill>
              </a:rPr>
              <a:t> </a:t>
            </a:r>
            <a:endParaRPr lang="fr-FR" sz="1200" dirty="0">
              <a:solidFill>
                <a:schemeClr val="tx1"/>
              </a:solidFill>
            </a:endParaRPr>
          </a:p>
          <a:p>
            <a:pPr algn="ctr"/>
            <a:r>
              <a:rPr lang="fr-FR" sz="1200" dirty="0">
                <a:solidFill>
                  <a:schemeClr val="tx1"/>
                </a:solidFill>
              </a:rPr>
              <a:t>E</a:t>
            </a:r>
            <a:r>
              <a:rPr lang="fr-FR" sz="1200" dirty="0" smtClean="0">
                <a:solidFill>
                  <a:schemeClr val="tx1"/>
                </a:solidFill>
              </a:rPr>
              <a:t>xpliquer </a:t>
            </a:r>
            <a:r>
              <a:rPr lang="fr-FR" sz="1200" dirty="0">
                <a:solidFill>
                  <a:schemeClr val="tx1"/>
                </a:solidFill>
              </a:rPr>
              <a:t>les choix technologiques, le fonctionnement de l’installation, les contraintes techniques et règlementaires </a:t>
            </a:r>
          </a:p>
          <a:p>
            <a:pPr algn="ctr"/>
            <a:r>
              <a:rPr lang="fr-FR" sz="1200" dirty="0">
                <a:solidFill>
                  <a:schemeClr val="tx1"/>
                </a:solidFill>
              </a:rPr>
              <a:t>	</a:t>
            </a:r>
          </a:p>
        </p:txBody>
      </p:sp>
      <p:sp>
        <p:nvSpPr>
          <p:cNvPr id="25" name="Organigramme : Terminateur 24"/>
          <p:cNvSpPr/>
          <p:nvPr/>
        </p:nvSpPr>
        <p:spPr>
          <a:xfrm>
            <a:off x="3482983" y="5344413"/>
            <a:ext cx="3170070" cy="512310"/>
          </a:xfrm>
          <a:prstGeom prst="flowChartTerminator">
            <a:avLst/>
          </a:prstGeom>
          <a:solidFill>
            <a:srgbClr val="BDD7EE"/>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dirty="0" smtClean="0">
                <a:solidFill>
                  <a:schemeClr val="tx1"/>
                </a:solidFill>
              </a:rPr>
              <a:t> </a:t>
            </a:r>
            <a:endParaRPr lang="fr-FR" sz="1200" dirty="0">
              <a:solidFill>
                <a:schemeClr val="tx1"/>
              </a:solidFill>
            </a:endParaRPr>
          </a:p>
          <a:p>
            <a:pPr algn="ctr"/>
            <a:r>
              <a:rPr lang="fr-FR" sz="1200" dirty="0">
                <a:solidFill>
                  <a:schemeClr val="tx1"/>
                </a:solidFill>
              </a:rPr>
              <a:t>V</a:t>
            </a:r>
            <a:r>
              <a:rPr lang="fr-FR" sz="1200" dirty="0" smtClean="0">
                <a:solidFill>
                  <a:schemeClr val="tx1"/>
                </a:solidFill>
              </a:rPr>
              <a:t>érifier </a:t>
            </a:r>
            <a:r>
              <a:rPr lang="fr-FR" sz="1200" dirty="0">
                <a:solidFill>
                  <a:schemeClr val="tx1"/>
                </a:solidFill>
              </a:rPr>
              <a:t>le bon fonctionnement après l’opération </a:t>
            </a:r>
          </a:p>
          <a:p>
            <a:pPr algn="ctr"/>
            <a:r>
              <a:rPr lang="fr-FR" sz="1200" dirty="0">
                <a:solidFill>
                  <a:schemeClr val="tx1"/>
                </a:solidFill>
              </a:rPr>
              <a:t>	</a:t>
            </a:r>
          </a:p>
        </p:txBody>
      </p:sp>
      <p:pic>
        <p:nvPicPr>
          <p:cNvPr id="27" name="Image 26"/>
          <p:cNvPicPr/>
          <p:nvPr/>
        </p:nvPicPr>
        <p:blipFill>
          <a:blip r:embed="rId2" cstate="print">
            <a:extLst>
              <a:ext uri="{28A0092B-C50C-407E-A947-70E740481C1C}">
                <a14:useLocalDpi xmlns:a14="http://schemas.microsoft.com/office/drawing/2010/main" val="0"/>
              </a:ext>
            </a:extLst>
          </a:blip>
          <a:stretch>
            <a:fillRect/>
          </a:stretch>
        </p:blipFill>
        <p:spPr>
          <a:xfrm>
            <a:off x="107398" y="35330"/>
            <a:ext cx="1097773" cy="1102252"/>
          </a:xfrm>
          <a:prstGeom prst="rect">
            <a:avLst/>
          </a:prstGeom>
        </p:spPr>
      </p:pic>
      <p:sp>
        <p:nvSpPr>
          <p:cNvPr id="26" name="Titre 1"/>
          <p:cNvSpPr txBox="1">
            <a:spLocks/>
          </p:cNvSpPr>
          <p:nvPr/>
        </p:nvSpPr>
        <p:spPr>
          <a:xfrm>
            <a:off x="9180139" y="226402"/>
            <a:ext cx="2868245" cy="59418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1000" dirty="0" smtClean="0"/>
              <a:t>Baccalauréat professionnel installateur en chauffage, climatisation et énergies renouvelables</a:t>
            </a:r>
            <a:br>
              <a:rPr lang="fr-FR" sz="1000" dirty="0" smtClean="0"/>
            </a:br>
            <a:r>
              <a:rPr lang="fr-FR" sz="1000" dirty="0" smtClean="0"/>
              <a:t> « ICCER » session 2024</a:t>
            </a:r>
            <a:endParaRPr lang="fr-FR" sz="1000" b="1" dirty="0"/>
          </a:p>
        </p:txBody>
      </p:sp>
      <p:sp>
        <p:nvSpPr>
          <p:cNvPr id="28" name="Rectangle 27"/>
          <p:cNvSpPr/>
          <p:nvPr/>
        </p:nvSpPr>
        <p:spPr>
          <a:xfrm>
            <a:off x="1846513" y="229539"/>
            <a:ext cx="7360921" cy="369332"/>
          </a:xfrm>
          <a:prstGeom prst="rect">
            <a:avLst/>
          </a:prstGeom>
          <a:solidFill>
            <a:srgbClr val="BDD7EE"/>
          </a:solidFill>
          <a:ln>
            <a:solidFill>
              <a:srgbClr val="002060"/>
            </a:solidFill>
          </a:ln>
          <a:scene3d>
            <a:camera prst="orthographicFront"/>
            <a:lightRig rig="threePt" dir="t"/>
          </a:scene3d>
          <a:sp3d>
            <a:bevelT/>
          </a:sp3d>
        </p:spPr>
        <p:txBody>
          <a:bodyPr wrap="square">
            <a:spAutoFit/>
          </a:bodyPr>
          <a:lstStyle/>
          <a:p>
            <a:pPr lvl="0"/>
            <a:r>
              <a:rPr lang="fr-FR" b="1" dirty="0">
                <a:effectLst>
                  <a:outerShdw blurRad="38100" dist="38100" dir="2700000" algn="tl">
                    <a:srgbClr val="000000">
                      <a:alpha val="43137"/>
                    </a:srgbClr>
                  </a:outerShdw>
                </a:effectLst>
              </a:rPr>
              <a:t>E32 : Travaux d’amélioration de l’efficacité énergétique et de dépannage</a:t>
            </a:r>
          </a:p>
        </p:txBody>
      </p:sp>
      <p:sp>
        <p:nvSpPr>
          <p:cNvPr id="29" name="Organigramme : Terminateur 28"/>
          <p:cNvSpPr/>
          <p:nvPr/>
        </p:nvSpPr>
        <p:spPr>
          <a:xfrm>
            <a:off x="8476912" y="5600568"/>
            <a:ext cx="3170070" cy="512310"/>
          </a:xfrm>
          <a:prstGeom prst="flowChartTerminator">
            <a:avLst/>
          </a:prstGeom>
          <a:solidFill>
            <a:srgbClr val="BDD7EE"/>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dirty="0" smtClean="0">
                <a:solidFill>
                  <a:schemeClr val="tx1"/>
                </a:solidFill>
              </a:rPr>
              <a:t> .....</a:t>
            </a:r>
            <a:endParaRPr lang="fr-FR" sz="1200" dirty="0">
              <a:solidFill>
                <a:schemeClr val="tx1"/>
              </a:solidFill>
            </a:endParaRPr>
          </a:p>
        </p:txBody>
      </p:sp>
      <p:sp>
        <p:nvSpPr>
          <p:cNvPr id="30" name="Organigramme : Terminateur 29"/>
          <p:cNvSpPr/>
          <p:nvPr/>
        </p:nvSpPr>
        <p:spPr>
          <a:xfrm>
            <a:off x="6375414" y="4925776"/>
            <a:ext cx="2677146" cy="512310"/>
          </a:xfrm>
          <a:prstGeom prst="flowChartTerminator">
            <a:avLst/>
          </a:prstGeom>
          <a:solidFill>
            <a:srgbClr val="BDD7EE"/>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dirty="0" smtClean="0">
                <a:solidFill>
                  <a:schemeClr val="tx1"/>
                </a:solidFill>
              </a:rPr>
              <a:t> Réaliser une opération</a:t>
            </a:r>
            <a:r>
              <a:rPr lang="fr-FR" sz="1200" dirty="0">
                <a:solidFill>
                  <a:schemeClr val="tx1"/>
                </a:solidFill>
              </a:rPr>
              <a:t> </a:t>
            </a:r>
            <a:r>
              <a:rPr lang="fr-FR" sz="1200" dirty="0" smtClean="0">
                <a:solidFill>
                  <a:schemeClr val="tx1"/>
                </a:solidFill>
              </a:rPr>
              <a:t>ou un réglage d’ordre technique ou réglementaire</a:t>
            </a:r>
            <a:endParaRPr lang="fr-FR" sz="1200" dirty="0">
              <a:solidFill>
                <a:schemeClr val="tx1"/>
              </a:solidFill>
            </a:endParaRPr>
          </a:p>
        </p:txBody>
      </p:sp>
    </p:spTree>
    <p:extLst>
      <p:ext uri="{BB962C8B-B14F-4D97-AF65-F5344CB8AC3E}">
        <p14:creationId xmlns:p14="http://schemas.microsoft.com/office/powerpoint/2010/main" val="10850885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e 12"/>
          <p:cNvGrpSpPr/>
          <p:nvPr/>
        </p:nvGrpSpPr>
        <p:grpSpPr>
          <a:xfrm>
            <a:off x="906457" y="1950874"/>
            <a:ext cx="9873456" cy="3472492"/>
            <a:chOff x="-149817" y="-98730"/>
            <a:chExt cx="6846103" cy="1345610"/>
          </a:xfrm>
        </p:grpSpPr>
        <p:grpSp>
          <p:nvGrpSpPr>
            <p:cNvPr id="14" name="Groupe 13"/>
            <p:cNvGrpSpPr/>
            <p:nvPr/>
          </p:nvGrpSpPr>
          <p:grpSpPr>
            <a:xfrm>
              <a:off x="-149817" y="-98730"/>
              <a:ext cx="6846103" cy="1345610"/>
              <a:chOff x="-149817" y="-98730"/>
              <a:chExt cx="6846103" cy="1345610"/>
            </a:xfrm>
          </p:grpSpPr>
          <p:grpSp>
            <p:nvGrpSpPr>
              <p:cNvPr id="16" name="Groupe 15"/>
              <p:cNvGrpSpPr/>
              <p:nvPr/>
            </p:nvGrpSpPr>
            <p:grpSpPr>
              <a:xfrm>
                <a:off x="-149817" y="-98730"/>
                <a:ext cx="6846103" cy="1345610"/>
                <a:chOff x="-149817" y="-98730"/>
                <a:chExt cx="6846103" cy="1345610"/>
              </a:xfrm>
            </p:grpSpPr>
            <p:sp>
              <p:nvSpPr>
                <p:cNvPr id="20" name="Forme automatique 2"/>
                <p:cNvSpPr>
                  <a:spLocks noChangeArrowheads="1"/>
                </p:cNvSpPr>
                <p:nvPr/>
              </p:nvSpPr>
              <p:spPr bwMode="auto">
                <a:xfrm rot="5400000">
                  <a:off x="2600430" y="-2848977"/>
                  <a:ext cx="1345610" cy="6846103"/>
                </a:xfrm>
                <a:prstGeom prst="roundRect">
                  <a:avLst>
                    <a:gd name="adj" fmla="val 13032"/>
                  </a:avLst>
                </a:prstGeom>
                <a:solidFill>
                  <a:schemeClr val="tx2">
                    <a:lumMod val="60000"/>
                    <a:lumOff val="40000"/>
                  </a:schemeClr>
                </a:solidFill>
                <a:ln w="19050">
                  <a:solidFill>
                    <a:srgbClr val="00B0F0"/>
                  </a:solidFill>
                </a:ln>
                <a:extLst/>
              </p:spPr>
              <p:txBody>
                <a:bodyPr rot="0" vert="horz" wrap="square" lIns="0" tIns="0" rIns="0" bIns="0" anchor="ctr" anchorCtr="0" upright="1">
                  <a:noAutofit/>
                </a:bodyPr>
                <a:lstStyle/>
                <a:p>
                  <a:pPr algn="ctr">
                    <a:spcAft>
                      <a:spcPts val="0"/>
                    </a:spcAft>
                  </a:pPr>
                  <a:r>
                    <a:rPr lang="fr-FR" sz="1100" i="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21" name="Groupe 20"/>
                <p:cNvGrpSpPr/>
                <p:nvPr/>
              </p:nvGrpSpPr>
              <p:grpSpPr>
                <a:xfrm>
                  <a:off x="54451" y="40142"/>
                  <a:ext cx="6601577" cy="971550"/>
                  <a:chOff x="-6785" y="-106276"/>
                  <a:chExt cx="6605537" cy="981384"/>
                </a:xfrm>
              </p:grpSpPr>
              <p:sp>
                <p:nvSpPr>
                  <p:cNvPr id="31" name="Forme automatique 2"/>
                  <p:cNvSpPr>
                    <a:spLocks noChangeArrowheads="1"/>
                  </p:cNvSpPr>
                  <p:nvPr/>
                </p:nvSpPr>
                <p:spPr bwMode="auto">
                  <a:xfrm rot="5400000">
                    <a:off x="2588727" y="-2681085"/>
                    <a:ext cx="288904" cy="5438521"/>
                  </a:xfrm>
                  <a:prstGeom prst="roundRect">
                    <a:avLst>
                      <a:gd name="adj" fmla="val 13032"/>
                    </a:avLst>
                  </a:prstGeom>
                  <a:solidFill>
                    <a:srgbClr val="FFFF99"/>
                  </a:solidFill>
                  <a:ln w="19050">
                    <a:solidFill>
                      <a:srgbClr val="C00000"/>
                    </a:solidFill>
                  </a:ln>
                  <a:scene3d>
                    <a:camera prst="orthographicFront"/>
                    <a:lightRig rig="threePt" dir="t"/>
                  </a:scene3d>
                  <a:sp3d>
                    <a:bevelT/>
                  </a:sp3d>
                  <a:extLst/>
                </p:spPr>
                <p:txBody>
                  <a:bodyPr rot="0" vert="horz" wrap="square" lIns="0" tIns="0" rIns="0" bIns="0" anchor="ctr" anchorCtr="0" upright="1">
                    <a:noAutofit/>
                  </a:bodyPr>
                  <a:lstStyle/>
                  <a:p>
                    <a:pPr algn="ctr">
                      <a:spcAft>
                        <a:spcPts val="0"/>
                      </a:spcAft>
                    </a:pPr>
                    <a:r>
                      <a:rPr lang="fr-FR" sz="1600" dirty="0" smtClean="0">
                        <a:effectLst/>
                        <a:latin typeface="Calibri" panose="020F0502020204030204" pitchFamily="34" charset="0"/>
                        <a:ea typeface="Times New Roman" panose="02020603050405020304" pitchFamily="18" charset="0"/>
                        <a:cs typeface="Calibri" panose="020F0502020204030204" pitchFamily="34" charset="0"/>
                      </a:rPr>
                      <a:t> A1 - Préparation des opérations à réaliser</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2" name="Forme automatique 2"/>
                  <p:cNvSpPr>
                    <a:spLocks noChangeArrowheads="1"/>
                  </p:cNvSpPr>
                  <p:nvPr/>
                </p:nvSpPr>
                <p:spPr bwMode="auto">
                  <a:xfrm rot="5400000">
                    <a:off x="1343348" y="-1051025"/>
                    <a:ext cx="576000" cy="3276266"/>
                  </a:xfrm>
                  <a:prstGeom prst="roundRect">
                    <a:avLst>
                      <a:gd name="adj" fmla="val 13032"/>
                    </a:avLst>
                  </a:prstGeom>
                  <a:solidFill>
                    <a:schemeClr val="accent6">
                      <a:lumMod val="75000"/>
                    </a:schemeClr>
                  </a:solidFill>
                  <a:ln w="19050">
                    <a:solidFill>
                      <a:srgbClr val="00B0F0"/>
                    </a:solidFill>
                  </a:ln>
                  <a:scene3d>
                    <a:camera prst="orthographicFront"/>
                    <a:lightRig rig="threePt" dir="t"/>
                  </a:scene3d>
                  <a:sp3d>
                    <a:bevelT/>
                  </a:sp3d>
                  <a:extLst/>
                </p:spPr>
                <p:txBody>
                  <a:bodyPr rot="0" vert="horz" wrap="square" lIns="0" tIns="0" rIns="0" bIns="0" anchor="ctr" anchorCtr="0" upright="1">
                    <a:noAutofit/>
                  </a:bodyPr>
                  <a:lstStyle/>
                  <a:p>
                    <a:pPr algn="ctr">
                      <a:spcAft>
                        <a:spcPts val="0"/>
                      </a:spcAft>
                    </a:pPr>
                    <a:r>
                      <a:rPr lang="fr-FR" sz="1400" dirty="0" smtClean="0">
                        <a:solidFill>
                          <a:srgbClr val="FFFFFF"/>
                        </a:solidFill>
                        <a:latin typeface="Calibri" panose="020F0502020204030204" pitchFamily="34" charset="0"/>
                        <a:ea typeface="Times New Roman" panose="02020603050405020304" pitchFamily="18" charset="0"/>
                        <a:cs typeface="Calibri" panose="020F0502020204030204" pitchFamily="34" charset="0"/>
                      </a:rPr>
                      <a:t> A2 -  R</a:t>
                    </a:r>
                    <a:r>
                      <a:rPr lang="fr-FR" sz="1400" dirty="0" smtClean="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éalisation </a:t>
                    </a:r>
                    <a:r>
                      <a:rPr lang="fr-FR" sz="14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des </a:t>
                    </a:r>
                    <a:r>
                      <a:rPr lang="fr-FR" sz="1400" dirty="0" smtClean="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installations</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3" name="Forme automatique 2"/>
                  <p:cNvSpPr>
                    <a:spLocks noChangeArrowheads="1"/>
                  </p:cNvSpPr>
                  <p:nvPr/>
                </p:nvSpPr>
                <p:spPr bwMode="auto">
                  <a:xfrm rot="5400000">
                    <a:off x="3513498" y="91015"/>
                    <a:ext cx="576000" cy="989709"/>
                  </a:xfrm>
                  <a:prstGeom prst="roundRect">
                    <a:avLst>
                      <a:gd name="adj" fmla="val 13032"/>
                    </a:avLst>
                  </a:prstGeom>
                  <a:solidFill>
                    <a:schemeClr val="accent6"/>
                  </a:solidFill>
                  <a:ln w="19050">
                    <a:solidFill>
                      <a:srgbClr val="00B0F0"/>
                    </a:solidFill>
                  </a:ln>
                  <a:scene3d>
                    <a:camera prst="orthographicFront"/>
                    <a:lightRig rig="threePt" dir="t"/>
                  </a:scene3d>
                  <a:sp3d>
                    <a:bevelT/>
                  </a:sp3d>
                  <a:extLst/>
                </p:spPr>
                <p:txBody>
                  <a:bodyPr rot="0" vert="horz" wrap="square" lIns="0" tIns="0" rIns="0" bIns="0" anchor="ctr" anchorCtr="0" upright="1">
                    <a:noAutofit/>
                  </a:bodyPr>
                  <a:lstStyle/>
                  <a:p>
                    <a:pPr algn="ctr">
                      <a:spcAft>
                        <a:spcPts val="0"/>
                      </a:spcAft>
                    </a:pPr>
                    <a:r>
                      <a:rPr lang="fr-FR" sz="1400" dirty="0" smtClean="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A3 - Mise </a:t>
                    </a:r>
                    <a:r>
                      <a:rPr lang="fr-FR" sz="14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en service </a:t>
                    </a:r>
                    <a:r>
                      <a:rPr lang="fr-FR" sz="1400" dirty="0" smtClean="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d’une installation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4" name="Forme automatique 2"/>
                  <p:cNvSpPr>
                    <a:spLocks noChangeArrowheads="1"/>
                  </p:cNvSpPr>
                  <p:nvPr/>
                </p:nvSpPr>
                <p:spPr bwMode="auto">
                  <a:xfrm rot="5400000">
                    <a:off x="4588175" y="32680"/>
                    <a:ext cx="575945" cy="1106722"/>
                  </a:xfrm>
                  <a:prstGeom prst="roundRect">
                    <a:avLst>
                      <a:gd name="adj" fmla="val 13032"/>
                    </a:avLst>
                  </a:prstGeom>
                  <a:solidFill>
                    <a:schemeClr val="accent1"/>
                  </a:solidFill>
                  <a:ln w="19050">
                    <a:solidFill>
                      <a:srgbClr val="002060"/>
                    </a:solidFill>
                  </a:ln>
                  <a:scene3d>
                    <a:camera prst="orthographicFront"/>
                    <a:lightRig rig="threePt" dir="t"/>
                  </a:scene3d>
                  <a:sp3d>
                    <a:bevelT/>
                  </a:sp3d>
                  <a:extLst/>
                </p:spPr>
                <p:txBody>
                  <a:bodyPr rot="0" vert="horz" wrap="square" lIns="0" tIns="0" rIns="0" bIns="0" anchor="ctr" anchorCtr="0" upright="1">
                    <a:noAutofit/>
                  </a:bodyPr>
                  <a:lstStyle/>
                  <a:p>
                    <a:pPr algn="ctr">
                      <a:spcAft>
                        <a:spcPts val="0"/>
                      </a:spcAft>
                    </a:pPr>
                    <a:r>
                      <a:rPr lang="fr-FR" sz="1400"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A4 - I</a:t>
                    </a:r>
                    <a:r>
                      <a:rPr lang="fr-FR" sz="1400" dirty="0" smtClean="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ntervention </a:t>
                    </a:r>
                    <a:r>
                      <a:rPr lang="fr-FR" sz="14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d’amélioration et de dépannage  </a:t>
                    </a:r>
                    <a:endParaRPr lang="fr-FR"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5" name="Forme automatique 2"/>
                  <p:cNvSpPr>
                    <a:spLocks noChangeArrowheads="1"/>
                  </p:cNvSpPr>
                  <p:nvPr/>
                </p:nvSpPr>
                <p:spPr bwMode="auto">
                  <a:xfrm rot="5400000">
                    <a:off x="5830122" y="-55076"/>
                    <a:ext cx="517490" cy="1019771"/>
                  </a:xfrm>
                  <a:prstGeom prst="roundRect">
                    <a:avLst>
                      <a:gd name="adj" fmla="val 13032"/>
                    </a:avLst>
                  </a:prstGeom>
                  <a:solidFill>
                    <a:schemeClr val="accent2"/>
                  </a:solidFill>
                  <a:ln w="19050">
                    <a:noFill/>
                  </a:ln>
                  <a:scene3d>
                    <a:camera prst="orthographicFront"/>
                    <a:lightRig rig="threePt" dir="t"/>
                  </a:scene3d>
                  <a:sp3d>
                    <a:bevelT/>
                  </a:sp3d>
                  <a:extLst/>
                </p:spPr>
                <p:txBody>
                  <a:bodyPr rot="0" vert="horz" wrap="square" lIns="0" tIns="0" rIns="0" bIns="0" anchor="ctr" anchorCtr="0" upright="1">
                    <a:noAutofit/>
                  </a:bodyPr>
                  <a:lstStyle/>
                  <a:p>
                    <a:pPr marL="71755" algn="ctr">
                      <a:spcBef>
                        <a:spcPts val="600"/>
                      </a:spcBef>
                      <a:spcAft>
                        <a:spcPts val="0"/>
                      </a:spcAft>
                    </a:pPr>
                    <a:r>
                      <a:rPr lang="fr-FR" sz="1400" dirty="0" smtClean="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A5 - Communication</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22" name="Groupe 21"/>
                <p:cNvGrpSpPr/>
                <p:nvPr/>
              </p:nvGrpSpPr>
              <p:grpSpPr>
                <a:xfrm>
                  <a:off x="1746617" y="323921"/>
                  <a:ext cx="3163613" cy="118461"/>
                  <a:chOff x="0" y="0"/>
                  <a:chExt cx="3163613" cy="118461"/>
                </a:xfrm>
              </p:grpSpPr>
              <p:cxnSp>
                <p:nvCxnSpPr>
                  <p:cNvPr id="28" name="Connecteur droit avec flèche 27"/>
                  <p:cNvCxnSpPr/>
                  <p:nvPr/>
                </p:nvCxnSpPr>
                <p:spPr>
                  <a:xfrm>
                    <a:off x="0" y="10511"/>
                    <a:ext cx="0" cy="107950"/>
                  </a:xfrm>
                  <a:prstGeom prst="straightConnector1">
                    <a:avLst/>
                  </a:prstGeom>
                  <a:ln w="3810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29" name="Connecteur droit avec flèche 28"/>
                  <p:cNvCxnSpPr/>
                  <p:nvPr/>
                </p:nvCxnSpPr>
                <p:spPr>
                  <a:xfrm>
                    <a:off x="2123089" y="0"/>
                    <a:ext cx="0" cy="107950"/>
                  </a:xfrm>
                  <a:prstGeom prst="straightConnector1">
                    <a:avLst/>
                  </a:prstGeom>
                  <a:ln w="3810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30" name="Connecteur droit avec flèche 29"/>
                  <p:cNvCxnSpPr/>
                  <p:nvPr/>
                </p:nvCxnSpPr>
                <p:spPr>
                  <a:xfrm>
                    <a:off x="3163613" y="10511"/>
                    <a:ext cx="0" cy="107950"/>
                  </a:xfrm>
                  <a:prstGeom prst="straightConnector1">
                    <a:avLst/>
                  </a:prstGeom>
                  <a:ln w="38100">
                    <a:solidFill>
                      <a:schemeClr val="bg2"/>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3" name="Groupe 22"/>
                <p:cNvGrpSpPr/>
                <p:nvPr/>
              </p:nvGrpSpPr>
              <p:grpSpPr>
                <a:xfrm>
                  <a:off x="1746617" y="1005059"/>
                  <a:ext cx="3163613" cy="109985"/>
                  <a:chOff x="0" y="8476"/>
                  <a:chExt cx="3163613" cy="109985"/>
                </a:xfrm>
              </p:grpSpPr>
              <p:cxnSp>
                <p:nvCxnSpPr>
                  <p:cNvPr id="25" name="Connecteur droit avec flèche 24"/>
                  <p:cNvCxnSpPr/>
                  <p:nvPr/>
                </p:nvCxnSpPr>
                <p:spPr>
                  <a:xfrm>
                    <a:off x="0" y="10511"/>
                    <a:ext cx="0" cy="107950"/>
                  </a:xfrm>
                  <a:prstGeom prst="straightConnector1">
                    <a:avLst/>
                  </a:prstGeom>
                  <a:ln w="3810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26" name="Connecteur droit avec flèche 25"/>
                  <p:cNvCxnSpPr/>
                  <p:nvPr/>
                </p:nvCxnSpPr>
                <p:spPr>
                  <a:xfrm>
                    <a:off x="2123089" y="8476"/>
                    <a:ext cx="0" cy="107950"/>
                  </a:xfrm>
                  <a:prstGeom prst="straightConnector1">
                    <a:avLst/>
                  </a:prstGeom>
                  <a:ln w="3810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27" name="Connecteur droit avec flèche 26"/>
                  <p:cNvCxnSpPr/>
                  <p:nvPr/>
                </p:nvCxnSpPr>
                <p:spPr>
                  <a:xfrm>
                    <a:off x="3163613" y="10511"/>
                    <a:ext cx="0" cy="107950"/>
                  </a:xfrm>
                  <a:prstGeom prst="straightConnector1">
                    <a:avLst/>
                  </a:prstGeom>
                  <a:ln w="38100">
                    <a:solidFill>
                      <a:schemeClr val="bg2"/>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4" name="Connecteur droit 23"/>
                <p:cNvCxnSpPr/>
                <p:nvPr/>
              </p:nvCxnSpPr>
              <p:spPr>
                <a:xfrm>
                  <a:off x="1746616" y="1119752"/>
                  <a:ext cx="4407488" cy="1277"/>
                </a:xfrm>
                <a:prstGeom prst="line">
                  <a:avLst/>
                </a:prstGeom>
                <a:ln w="38100">
                  <a:solidFill>
                    <a:schemeClr val="bg2"/>
                  </a:solidFill>
                  <a:prstDash val="sysDash"/>
                </a:ln>
              </p:spPr>
              <p:style>
                <a:lnRef idx="1">
                  <a:schemeClr val="accent1"/>
                </a:lnRef>
                <a:fillRef idx="0">
                  <a:schemeClr val="accent1"/>
                </a:fillRef>
                <a:effectRef idx="0">
                  <a:schemeClr val="accent1"/>
                </a:effectRef>
                <a:fontRef idx="minor">
                  <a:schemeClr val="tx1"/>
                </a:fontRef>
              </p:style>
            </p:cxnSp>
          </p:grpSp>
          <p:cxnSp>
            <p:nvCxnSpPr>
              <p:cNvPr id="17" name="Connecteur droit avec flèche 16"/>
              <p:cNvCxnSpPr/>
              <p:nvPr/>
            </p:nvCxnSpPr>
            <p:spPr>
              <a:xfrm rot="5400000" flipH="1">
                <a:off x="5848350" y="-133350"/>
                <a:ext cx="0" cy="611505"/>
              </a:xfrm>
              <a:prstGeom prst="straightConnector1">
                <a:avLst/>
              </a:prstGeom>
              <a:ln w="3810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rot="5400000" flipH="1">
                <a:off x="5610225" y="549786"/>
                <a:ext cx="0" cy="180000"/>
              </a:xfrm>
              <a:prstGeom prst="straightConnector1">
                <a:avLst/>
              </a:prstGeom>
              <a:ln w="3810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flipV="1">
                <a:off x="6153150" y="762000"/>
                <a:ext cx="0" cy="360431"/>
              </a:xfrm>
              <a:prstGeom prst="straightConnector1">
                <a:avLst/>
              </a:prstGeom>
              <a:ln w="38100">
                <a:solidFill>
                  <a:schemeClr val="bg1"/>
                </a:solidFill>
                <a:prstDash val="sysDash"/>
                <a:tailEnd type="triangle"/>
              </a:ln>
            </p:spPr>
            <p:style>
              <a:lnRef idx="1">
                <a:schemeClr val="accent1"/>
              </a:lnRef>
              <a:fillRef idx="0">
                <a:schemeClr val="accent1"/>
              </a:fillRef>
              <a:effectRef idx="0">
                <a:schemeClr val="accent1"/>
              </a:effectRef>
              <a:fontRef idx="minor">
                <a:schemeClr val="tx1"/>
              </a:fontRef>
            </p:style>
          </p:cxnSp>
        </p:grpSp>
        <p:cxnSp>
          <p:nvCxnSpPr>
            <p:cNvPr id="15" name="Connecteur droit 14"/>
            <p:cNvCxnSpPr/>
            <p:nvPr/>
          </p:nvCxnSpPr>
          <p:spPr>
            <a:xfrm>
              <a:off x="6153150" y="171314"/>
              <a:ext cx="0" cy="19223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36" name="Espace réservé du texte 5"/>
          <p:cNvSpPr txBox="1">
            <a:spLocks/>
          </p:cNvSpPr>
          <p:nvPr/>
        </p:nvSpPr>
        <p:spPr>
          <a:xfrm>
            <a:off x="1846513" y="957245"/>
            <a:ext cx="7360921" cy="56253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1600" b="1" dirty="0" smtClean="0">
                <a:latin typeface="Calibri Light" panose="020F0302020204030204" pitchFamily="34" charset="0"/>
                <a:cs typeface="Calibri Light" panose="020F0302020204030204" pitchFamily="34" charset="0"/>
              </a:rPr>
              <a:t>Les tâches proposées sont adossées à l’activité A4 en lien avec l’activité A5 successive à l’activité A1. </a:t>
            </a:r>
          </a:p>
        </p:txBody>
      </p:sp>
      <p:sp>
        <p:nvSpPr>
          <p:cNvPr id="2" name="Rectangle 1"/>
          <p:cNvSpPr/>
          <p:nvPr/>
        </p:nvSpPr>
        <p:spPr>
          <a:xfrm>
            <a:off x="450377" y="5593493"/>
            <a:ext cx="11163868" cy="729430"/>
          </a:xfrm>
          <a:prstGeom prst="rect">
            <a:avLst/>
          </a:prstGeom>
        </p:spPr>
        <p:txBody>
          <a:bodyPr wrap="square">
            <a:spAutoFit/>
          </a:bodyPr>
          <a:lstStyle/>
          <a:p>
            <a:pPr marL="810260" indent="-810260" algn="just">
              <a:lnSpc>
                <a:spcPct val="115000"/>
              </a:lnSpc>
              <a:spcAft>
                <a:spcPts val="0"/>
              </a:spcAft>
            </a:pPr>
            <a:r>
              <a:rPr lang="fr-FR" i="1" dirty="0" smtClean="0">
                <a:latin typeface="Arial" panose="020B0604020202020204" pitchFamily="34" charset="0"/>
                <a:ea typeface="Times New Roman" panose="02020603050405020304" pitchFamily="18" charset="0"/>
              </a:rPr>
              <a:t>« Les </a:t>
            </a:r>
            <a:r>
              <a:rPr lang="fr-FR" i="1" dirty="0">
                <a:latin typeface="Arial" panose="020B0604020202020204" pitchFamily="34" charset="0"/>
                <a:ea typeface="Times New Roman" panose="02020603050405020304" pitchFamily="18" charset="0"/>
              </a:rPr>
              <a:t>activités A2, A3 et A4 sont toujours précédées de l’activité A1. L’activité A5 est transversale et </a:t>
            </a:r>
            <a:r>
              <a:rPr lang="fr-FR" b="1" i="1" dirty="0">
                <a:latin typeface="Arial" panose="020B0604020202020204" pitchFamily="34" charset="0"/>
                <a:ea typeface="Times New Roman" panose="02020603050405020304" pitchFamily="18" charset="0"/>
              </a:rPr>
              <a:t>indispensable</a:t>
            </a:r>
            <a:r>
              <a:rPr lang="fr-FR" i="1" dirty="0">
                <a:latin typeface="Arial" panose="020B0604020202020204" pitchFamily="34" charset="0"/>
                <a:ea typeface="Times New Roman" panose="02020603050405020304" pitchFamily="18" charset="0"/>
              </a:rPr>
              <a:t> aux 4 autres </a:t>
            </a:r>
            <a:r>
              <a:rPr lang="fr-FR" i="1" dirty="0" smtClean="0">
                <a:latin typeface="Arial" panose="020B0604020202020204" pitchFamily="34" charset="0"/>
                <a:ea typeface="Times New Roman" panose="02020603050405020304" pitchFamily="18" charset="0"/>
              </a:rPr>
              <a:t>activités ».</a:t>
            </a:r>
            <a:endParaRPr lang="fr-FR" sz="2800" dirty="0">
              <a:effectLst/>
              <a:latin typeface="Times New Roman" panose="02020603050405020304" pitchFamily="18" charset="0"/>
              <a:ea typeface="Times New Roman" panose="02020603050405020304" pitchFamily="18" charset="0"/>
            </a:endParaRPr>
          </a:p>
        </p:txBody>
      </p:sp>
      <p:pic>
        <p:nvPicPr>
          <p:cNvPr id="40" name="Image 39"/>
          <p:cNvPicPr/>
          <p:nvPr/>
        </p:nvPicPr>
        <p:blipFill>
          <a:blip r:embed="rId2" cstate="print">
            <a:extLst>
              <a:ext uri="{28A0092B-C50C-407E-A947-70E740481C1C}">
                <a14:useLocalDpi xmlns:a14="http://schemas.microsoft.com/office/drawing/2010/main" val="0"/>
              </a:ext>
            </a:extLst>
          </a:blip>
          <a:stretch>
            <a:fillRect/>
          </a:stretch>
        </p:blipFill>
        <p:spPr>
          <a:xfrm>
            <a:off x="107398" y="35330"/>
            <a:ext cx="1097773" cy="1102252"/>
          </a:xfrm>
          <a:prstGeom prst="rect">
            <a:avLst/>
          </a:prstGeom>
        </p:spPr>
      </p:pic>
      <p:sp>
        <p:nvSpPr>
          <p:cNvPr id="38" name="Titre 1"/>
          <p:cNvSpPr txBox="1">
            <a:spLocks/>
          </p:cNvSpPr>
          <p:nvPr/>
        </p:nvSpPr>
        <p:spPr>
          <a:xfrm>
            <a:off x="9180139" y="171810"/>
            <a:ext cx="2868245" cy="59418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1000" dirty="0" smtClean="0"/>
              <a:t>Baccalauréat professionnel installateur en chauffage, climatisation et énergies renouvelables</a:t>
            </a:r>
            <a:br>
              <a:rPr lang="fr-FR" sz="1000" dirty="0" smtClean="0"/>
            </a:br>
            <a:r>
              <a:rPr lang="fr-FR" sz="1000" dirty="0" smtClean="0"/>
              <a:t> « ICCER » session 2024</a:t>
            </a:r>
            <a:endParaRPr lang="fr-FR" sz="1000" b="1" dirty="0"/>
          </a:p>
        </p:txBody>
      </p:sp>
      <p:sp>
        <p:nvSpPr>
          <p:cNvPr id="39" name="Rectangle 38"/>
          <p:cNvSpPr/>
          <p:nvPr/>
        </p:nvSpPr>
        <p:spPr>
          <a:xfrm>
            <a:off x="1846513" y="229539"/>
            <a:ext cx="7360921" cy="369332"/>
          </a:xfrm>
          <a:prstGeom prst="rect">
            <a:avLst/>
          </a:prstGeom>
          <a:solidFill>
            <a:srgbClr val="BDD7EE"/>
          </a:solidFill>
          <a:ln>
            <a:solidFill>
              <a:srgbClr val="002060"/>
            </a:solidFill>
          </a:ln>
          <a:scene3d>
            <a:camera prst="orthographicFront"/>
            <a:lightRig rig="threePt" dir="t"/>
          </a:scene3d>
          <a:sp3d>
            <a:bevelT/>
          </a:sp3d>
        </p:spPr>
        <p:txBody>
          <a:bodyPr wrap="square">
            <a:spAutoFit/>
          </a:bodyPr>
          <a:lstStyle/>
          <a:p>
            <a:pPr lvl="0"/>
            <a:r>
              <a:rPr lang="fr-FR" b="1" dirty="0">
                <a:effectLst>
                  <a:outerShdw blurRad="38100" dist="38100" dir="2700000" algn="tl">
                    <a:srgbClr val="000000">
                      <a:alpha val="43137"/>
                    </a:srgbClr>
                  </a:outerShdw>
                </a:effectLst>
              </a:rPr>
              <a:t>E32 : Travaux d’amélioration de l’efficacité énergétique et de dépannage</a:t>
            </a:r>
          </a:p>
        </p:txBody>
      </p:sp>
    </p:spTree>
    <p:extLst>
      <p:ext uri="{BB962C8B-B14F-4D97-AF65-F5344CB8AC3E}">
        <p14:creationId xmlns:p14="http://schemas.microsoft.com/office/powerpoint/2010/main" val="12890084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me 7"/>
          <p:cNvGraphicFramePr/>
          <p:nvPr>
            <p:extLst>
              <p:ext uri="{D42A27DB-BD31-4B8C-83A1-F6EECF244321}">
                <p14:modId xmlns:p14="http://schemas.microsoft.com/office/powerpoint/2010/main" val="1836237074"/>
              </p:ext>
            </p:extLst>
          </p:nvPr>
        </p:nvGraphicFramePr>
        <p:xfrm>
          <a:off x="2687192" y="300022"/>
          <a:ext cx="6420414" cy="6412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Titre 1"/>
          <p:cNvSpPr txBox="1">
            <a:spLocks/>
          </p:cNvSpPr>
          <p:nvPr/>
        </p:nvSpPr>
        <p:spPr>
          <a:xfrm>
            <a:off x="2687192" y="803469"/>
            <a:ext cx="6236674" cy="346461"/>
          </a:xfrm>
          <a:prstGeom prst="rect">
            <a:avLst/>
          </a:prstGeom>
        </p:spPr>
        <p:txBody>
          <a:bodyPr vert="horz" lIns="0" tIns="36000" rIns="0" bIns="3600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1800" b="1" dirty="0"/>
              <a:t>Relations activités </a:t>
            </a:r>
            <a:r>
              <a:rPr lang="fr-FR" sz="1800" b="1" dirty="0" smtClean="0"/>
              <a:t>– tâches - compétences </a:t>
            </a:r>
            <a:r>
              <a:rPr lang="fr-FR" sz="1800" b="1" dirty="0"/>
              <a:t>– </a:t>
            </a:r>
            <a:r>
              <a:rPr lang="fr-FR" sz="1800" b="1" dirty="0" smtClean="0"/>
              <a:t>unité certificative U32 -</a:t>
            </a:r>
            <a:endParaRPr lang="fr-FR" sz="1800" b="1" dirty="0"/>
          </a:p>
        </p:txBody>
      </p:sp>
      <p:sp>
        <p:nvSpPr>
          <p:cNvPr id="9" name="Rectangle 8"/>
          <p:cNvSpPr/>
          <p:nvPr/>
        </p:nvSpPr>
        <p:spPr>
          <a:xfrm>
            <a:off x="8497612" y="6130664"/>
            <a:ext cx="3547242" cy="253916"/>
          </a:xfrm>
          <a:prstGeom prst="rect">
            <a:avLst/>
          </a:prstGeom>
        </p:spPr>
        <p:txBody>
          <a:bodyPr wrap="square">
            <a:spAutoFit/>
          </a:bodyPr>
          <a:lstStyle/>
          <a:p>
            <a:pPr>
              <a:spcAft>
                <a:spcPts val="600"/>
              </a:spcAft>
            </a:pPr>
            <a:r>
              <a:rPr lang="fr-FR" sz="1050" dirty="0">
                <a:latin typeface="Arial" panose="020B0604020202020204" pitchFamily="34" charset="0"/>
                <a:ea typeface="Times New Roman" panose="02020603050405020304" pitchFamily="18" charset="0"/>
                <a:cs typeface="Times New Roman" panose="02020603050405020304" pitchFamily="18" charset="0"/>
              </a:rPr>
              <a:t>Légende </a:t>
            </a:r>
            <a:r>
              <a:rPr lang="fr-FR" sz="1050" dirty="0" smtClean="0">
                <a:latin typeface="Arial" panose="020B0604020202020204" pitchFamily="34" charset="0"/>
                <a:ea typeface="Times New Roman" panose="02020603050405020304" pitchFamily="18" charset="0"/>
                <a:cs typeface="Times New Roman" panose="02020603050405020304" pitchFamily="18" charset="0"/>
              </a:rPr>
              <a:t>: 1 </a:t>
            </a:r>
            <a:r>
              <a:rPr lang="fr-FR" sz="1050" dirty="0">
                <a:latin typeface="Arial" panose="020B0604020202020204" pitchFamily="34" charset="0"/>
                <a:ea typeface="Times New Roman" panose="02020603050405020304" pitchFamily="18" charset="0"/>
                <a:cs typeface="Times New Roman" panose="02020603050405020304" pitchFamily="18" charset="0"/>
              </a:rPr>
              <a:t>= Autonomie partielle ; 2 = Autonomie totale</a:t>
            </a:r>
            <a:endParaRPr lang="fr-FR" sz="1100" dirty="0">
              <a:effectLst/>
              <a:latin typeface="Times New Roman" panose="02020603050405020304" pitchFamily="18" charset="0"/>
              <a:ea typeface="Times New Roman" panose="02020603050405020304" pitchFamily="18" charset="0"/>
            </a:endParaRPr>
          </a:p>
        </p:txBody>
      </p:sp>
      <p:sp>
        <p:nvSpPr>
          <p:cNvPr id="17" name="Rectangle 1"/>
          <p:cNvSpPr>
            <a:spLocks noChangeArrowheads="1"/>
          </p:cNvSpPr>
          <p:nvPr/>
        </p:nvSpPr>
        <p:spPr bwMode="auto">
          <a:xfrm>
            <a:off x="656284" y="1372958"/>
            <a:ext cx="7332685"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441186"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Cette sous-épreuve correspond aux</a:t>
            </a:r>
            <a:r>
              <a:rPr kumimoji="0" lang="fr-FR" altLang="fr-FR" sz="1400" b="0" i="0" u="none" strike="noStrike" cap="none" normalizeH="0" dirty="0" smtClean="0">
                <a:ln>
                  <a:noFill/>
                </a:ln>
                <a:solidFill>
                  <a:schemeClr val="tx1"/>
                </a:solidFill>
                <a:effectLst/>
                <a:latin typeface="+mn-lt"/>
                <a:ea typeface="Times New Roman" panose="02020603050405020304" pitchFamily="18" charset="0"/>
                <a:cs typeface="Arial" panose="020B0604020202020204" pitchFamily="34" charset="0"/>
              </a:rPr>
              <a:t> </a:t>
            </a:r>
            <a:r>
              <a:rPr kumimoji="0" lang="fr-FR" altLang="fr-FR"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tâches professionnelles de l’activité A4 et </a:t>
            </a:r>
            <a:r>
              <a:rPr lang="fr-FR" altLang="fr-FR" sz="1400" dirty="0" smtClean="0">
                <a:latin typeface="+mn-lt"/>
                <a:ea typeface="Times New Roman" panose="02020603050405020304" pitchFamily="18" charset="0"/>
                <a:cs typeface="Arial" panose="020B0604020202020204" pitchFamily="34" charset="0"/>
              </a:rPr>
              <a:t>à </a:t>
            </a:r>
            <a:r>
              <a:rPr lang="fr-FR" altLang="fr-FR" sz="1400" dirty="0">
                <a:latin typeface="+mn-lt"/>
                <a:ea typeface="Times New Roman" panose="02020603050405020304" pitchFamily="18" charset="0"/>
                <a:cs typeface="Arial" panose="020B0604020202020204" pitchFamily="34" charset="0"/>
              </a:rPr>
              <a:t>tout ou partie des tâches professionnelles de l’activité </a:t>
            </a:r>
            <a:r>
              <a:rPr lang="fr-FR" altLang="fr-FR" sz="1400" dirty="0" smtClean="0">
                <a:latin typeface="+mn-lt"/>
                <a:ea typeface="Times New Roman" panose="02020603050405020304" pitchFamily="18" charset="0"/>
                <a:cs typeface="Arial" panose="020B0604020202020204" pitchFamily="34" charset="0"/>
              </a:rPr>
              <a:t>A5 </a:t>
            </a:r>
            <a:r>
              <a:rPr kumimoji="0" lang="fr-FR" altLang="fr-FR"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du référentiel des activités professionnelles :</a:t>
            </a:r>
            <a:endParaRPr kumimoji="0" lang="fr-FR" altLang="fr-FR" sz="1400" b="0" i="0" u="none" strike="noStrike" cap="none" normalizeH="0" baseline="0" dirty="0" smtClean="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600" b="0" i="0" u="none" strike="noStrike" cap="none" normalizeH="0" baseline="0" dirty="0" smtClean="0">
              <a:ln>
                <a:noFill/>
              </a:ln>
              <a:solidFill>
                <a:schemeClr val="tx1"/>
              </a:solidFill>
              <a:effectLst/>
              <a:latin typeface="+mn-lt"/>
            </a:endParaRPr>
          </a:p>
        </p:txBody>
      </p:sp>
      <p:pic>
        <p:nvPicPr>
          <p:cNvPr id="19" name="Image 18"/>
          <p:cNvPicPr/>
          <p:nvPr/>
        </p:nvPicPr>
        <p:blipFill>
          <a:blip r:embed="rId7" cstate="print">
            <a:extLst>
              <a:ext uri="{28A0092B-C50C-407E-A947-70E740481C1C}">
                <a14:useLocalDpi xmlns:a14="http://schemas.microsoft.com/office/drawing/2010/main" val="0"/>
              </a:ext>
            </a:extLst>
          </a:blip>
          <a:stretch>
            <a:fillRect/>
          </a:stretch>
        </p:blipFill>
        <p:spPr>
          <a:xfrm>
            <a:off x="107398" y="35330"/>
            <a:ext cx="1097773" cy="1102252"/>
          </a:xfrm>
          <a:prstGeom prst="rect">
            <a:avLst/>
          </a:prstGeom>
        </p:spPr>
      </p:pic>
      <p:sp>
        <p:nvSpPr>
          <p:cNvPr id="13" name="Titre 1"/>
          <p:cNvSpPr txBox="1">
            <a:spLocks/>
          </p:cNvSpPr>
          <p:nvPr/>
        </p:nvSpPr>
        <p:spPr>
          <a:xfrm>
            <a:off x="9180139" y="185454"/>
            <a:ext cx="2868245" cy="59418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1000" dirty="0" smtClean="0"/>
              <a:t>Baccalauréat professionnel installateur en chauffage, climatisation et énergies renouvelables</a:t>
            </a:r>
            <a:br>
              <a:rPr lang="fr-FR" sz="1000" dirty="0" smtClean="0"/>
            </a:br>
            <a:r>
              <a:rPr lang="fr-FR" sz="1000" dirty="0" smtClean="0"/>
              <a:t> « ICCER » session 2024</a:t>
            </a:r>
            <a:endParaRPr lang="fr-FR" sz="1000" b="1" dirty="0"/>
          </a:p>
        </p:txBody>
      </p:sp>
      <p:sp>
        <p:nvSpPr>
          <p:cNvPr id="11" name="Rectangle 10"/>
          <p:cNvSpPr/>
          <p:nvPr/>
        </p:nvSpPr>
        <p:spPr>
          <a:xfrm>
            <a:off x="1846513" y="229539"/>
            <a:ext cx="7360921" cy="369332"/>
          </a:xfrm>
          <a:prstGeom prst="rect">
            <a:avLst/>
          </a:prstGeom>
          <a:solidFill>
            <a:srgbClr val="BDD7EE"/>
          </a:solidFill>
          <a:ln>
            <a:solidFill>
              <a:srgbClr val="002060"/>
            </a:solidFill>
          </a:ln>
          <a:scene3d>
            <a:camera prst="orthographicFront"/>
            <a:lightRig rig="threePt" dir="t"/>
          </a:scene3d>
          <a:sp3d>
            <a:bevelT/>
          </a:sp3d>
        </p:spPr>
        <p:txBody>
          <a:bodyPr wrap="square">
            <a:spAutoFit/>
          </a:bodyPr>
          <a:lstStyle/>
          <a:p>
            <a:pPr lvl="0"/>
            <a:r>
              <a:rPr lang="fr-FR" b="1" dirty="0">
                <a:effectLst>
                  <a:outerShdw blurRad="38100" dist="38100" dir="2700000" algn="tl">
                    <a:srgbClr val="000000">
                      <a:alpha val="43137"/>
                    </a:srgbClr>
                  </a:outerShdw>
                </a:effectLst>
              </a:rPr>
              <a:t>E32 : Travaux d’amélioration de l’efficacité énergétique et de dépannage</a:t>
            </a:r>
          </a:p>
        </p:txBody>
      </p:sp>
      <p:sp>
        <p:nvSpPr>
          <p:cNvPr id="2" name="Rectangle 1"/>
          <p:cNvSpPr/>
          <p:nvPr/>
        </p:nvSpPr>
        <p:spPr>
          <a:xfrm>
            <a:off x="8816195" y="1687258"/>
            <a:ext cx="3079817" cy="584775"/>
          </a:xfrm>
          <a:prstGeom prst="rect">
            <a:avLst/>
          </a:prstGeom>
        </p:spPr>
        <p:txBody>
          <a:bodyPr wrap="square">
            <a:spAutoFit/>
          </a:bodyPr>
          <a:lstStyle/>
          <a:p>
            <a:r>
              <a:rPr lang="fr-FR" sz="1200" b="1" dirty="0">
                <a:solidFill>
                  <a:srgbClr val="000000"/>
                </a:solidFill>
              </a:rPr>
              <a:t>Unité 32 </a:t>
            </a:r>
            <a:endParaRPr lang="fr-FR" sz="1200" dirty="0">
              <a:solidFill>
                <a:srgbClr val="000000"/>
              </a:solidFill>
            </a:endParaRPr>
          </a:p>
          <a:p>
            <a:r>
              <a:rPr lang="fr-FR" sz="1000" b="1" dirty="0">
                <a:solidFill>
                  <a:srgbClr val="000000"/>
                </a:solidFill>
              </a:rPr>
              <a:t>TRAVAUX D’AMÉLIORATION DE </a:t>
            </a:r>
            <a:r>
              <a:rPr lang="fr-FR" sz="1000" b="1" dirty="0" smtClean="0">
                <a:solidFill>
                  <a:srgbClr val="000000"/>
                </a:solidFill>
              </a:rPr>
              <a:t>L’EFFICACIT</a:t>
            </a:r>
            <a:r>
              <a:rPr lang="fr-FR" sz="1000" dirty="0" smtClean="0"/>
              <a:t>É</a:t>
            </a:r>
          </a:p>
          <a:p>
            <a:r>
              <a:rPr lang="fr-FR" sz="1000" b="1" dirty="0" smtClean="0">
                <a:solidFill>
                  <a:srgbClr val="000000"/>
                </a:solidFill>
              </a:rPr>
              <a:t>ÉNERGETIQUE </a:t>
            </a:r>
            <a:r>
              <a:rPr lang="fr-FR" sz="1000" b="1" dirty="0">
                <a:solidFill>
                  <a:srgbClr val="000000"/>
                </a:solidFill>
              </a:rPr>
              <a:t>ET DE DÉPANNAGE </a:t>
            </a:r>
            <a:r>
              <a:rPr lang="fr-FR" sz="1000" dirty="0">
                <a:solidFill>
                  <a:srgbClr val="000000"/>
                </a:solidFill>
                <a:latin typeface="Arial" panose="020B0604020202020204" pitchFamily="34" charset="0"/>
              </a:rPr>
              <a:t>	</a:t>
            </a:r>
          </a:p>
        </p:txBody>
      </p:sp>
      <p:graphicFrame>
        <p:nvGraphicFramePr>
          <p:cNvPr id="5" name="Tableau 4"/>
          <p:cNvGraphicFramePr>
            <a:graphicFrameLocks noGrp="1"/>
          </p:cNvGraphicFramePr>
          <p:nvPr>
            <p:extLst>
              <p:ext uri="{D42A27DB-BD31-4B8C-83A1-F6EECF244321}">
                <p14:modId xmlns:p14="http://schemas.microsoft.com/office/powerpoint/2010/main" val="3480544745"/>
              </p:ext>
            </p:extLst>
          </p:nvPr>
        </p:nvGraphicFramePr>
        <p:xfrm>
          <a:off x="8923865" y="2370791"/>
          <a:ext cx="2864479" cy="3600636"/>
        </p:xfrm>
        <a:graphic>
          <a:graphicData uri="http://schemas.openxmlformats.org/drawingml/2006/table">
            <a:tbl>
              <a:tblPr firstRow="1" firstCol="1" lastRow="1" lastCol="1" bandRow="1" bandCol="1"/>
              <a:tblGrid>
                <a:gridCol w="899757">
                  <a:extLst>
                    <a:ext uri="{9D8B030D-6E8A-4147-A177-3AD203B41FA5}">
                      <a16:colId xmlns="" xmlns:a16="http://schemas.microsoft.com/office/drawing/2014/main" val="2032262356"/>
                    </a:ext>
                  </a:extLst>
                </a:gridCol>
                <a:gridCol w="543697">
                  <a:extLst>
                    <a:ext uri="{9D8B030D-6E8A-4147-A177-3AD203B41FA5}">
                      <a16:colId xmlns="" xmlns:a16="http://schemas.microsoft.com/office/drawing/2014/main" val="3835180739"/>
                    </a:ext>
                  </a:extLst>
                </a:gridCol>
                <a:gridCol w="473675">
                  <a:extLst>
                    <a:ext uri="{9D8B030D-6E8A-4147-A177-3AD203B41FA5}">
                      <a16:colId xmlns="" xmlns:a16="http://schemas.microsoft.com/office/drawing/2014/main" val="1799576292"/>
                    </a:ext>
                  </a:extLst>
                </a:gridCol>
                <a:gridCol w="473675">
                  <a:extLst>
                    <a:ext uri="{9D8B030D-6E8A-4147-A177-3AD203B41FA5}">
                      <a16:colId xmlns="" xmlns:a16="http://schemas.microsoft.com/office/drawing/2014/main" val="3763280874"/>
                    </a:ext>
                  </a:extLst>
                </a:gridCol>
                <a:gridCol w="473675">
                  <a:extLst>
                    <a:ext uri="{9D8B030D-6E8A-4147-A177-3AD203B41FA5}">
                      <a16:colId xmlns="" xmlns:a16="http://schemas.microsoft.com/office/drawing/2014/main" val="1108307558"/>
                    </a:ext>
                  </a:extLst>
                </a:gridCol>
              </a:tblGrid>
              <a:tr h="395576">
                <a:tc gridSpan="2">
                  <a:txBody>
                    <a:bodyPr/>
                    <a:lstStyle/>
                    <a:p>
                      <a:pPr marL="131445" marR="55880" indent="-51435" algn="ctr">
                        <a:spcBef>
                          <a:spcPts val="505"/>
                        </a:spcBef>
                        <a:spcAft>
                          <a:spcPts val="0"/>
                        </a:spcAft>
                      </a:pPr>
                      <a:r>
                        <a:rPr lang="fr-FR" sz="1050" b="1" dirty="0" smtClean="0">
                          <a:effectLst/>
                          <a:latin typeface="+mn-lt"/>
                          <a:ea typeface="Arial" panose="020B0604020202020204" pitchFamily="34" charset="0"/>
                          <a:cs typeface="Times New Roman" panose="02020603050405020304" pitchFamily="18" charset="0"/>
                        </a:rPr>
                        <a:t>MATRICE TÂCHES COMPETENCES</a:t>
                      </a:r>
                      <a:endParaRPr lang="fr-FR" sz="1050" dirty="0">
                        <a:effectLst/>
                        <a:latin typeface="+mn-lt"/>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hMerge="1">
                  <a:txBody>
                    <a:bodyPr/>
                    <a:lstStyle/>
                    <a:p>
                      <a:pPr marL="31750" marR="37465" algn="ctr">
                        <a:spcBef>
                          <a:spcPts val="865"/>
                        </a:spcBef>
                        <a:spcAft>
                          <a:spcPts val="0"/>
                        </a:spcAft>
                      </a:pPr>
                      <a:endParaRPr lang="fr-FR" sz="11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8900" algn="ctr">
                        <a:spcAft>
                          <a:spcPts val="0"/>
                        </a:spcAft>
                      </a:pPr>
                      <a:r>
                        <a:rPr lang="fr-FR" sz="1050" b="1" dirty="0" smtClean="0">
                          <a:effectLst/>
                          <a:latin typeface="+mn-lt"/>
                          <a:ea typeface="Arial" panose="020B0604020202020204" pitchFamily="34" charset="0"/>
                          <a:cs typeface="Times New Roman" panose="02020603050405020304" pitchFamily="18" charset="0"/>
                        </a:rPr>
                        <a:t>C9</a:t>
                      </a:r>
                      <a:endParaRPr lang="fr-FR" sz="1050" b="1" dirty="0">
                        <a:effectLst/>
                        <a:latin typeface="+mn-lt"/>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381D9"/>
                    </a:solidFill>
                  </a:tcPr>
                </a:tc>
                <a:tc>
                  <a:txBody>
                    <a:bodyPr/>
                    <a:lstStyle/>
                    <a:p>
                      <a:pPr marL="77470" marR="70485" algn="ctr">
                        <a:spcAft>
                          <a:spcPts val="0"/>
                        </a:spcAft>
                      </a:pPr>
                      <a:r>
                        <a:rPr lang="fr-FR" sz="1050" b="1" dirty="0" smtClean="0">
                          <a:effectLst/>
                          <a:latin typeface="+mn-lt"/>
                          <a:ea typeface="Times New Roman" panose="02020603050405020304" pitchFamily="18" charset="0"/>
                          <a:cs typeface="Times New Roman" panose="02020603050405020304" pitchFamily="18" charset="0"/>
                        </a:rPr>
                        <a:t>C10</a:t>
                      </a:r>
                      <a:endParaRPr lang="fr-FR" sz="1050" b="1" dirty="0">
                        <a:effectLst/>
                        <a:latin typeface="+mn-lt"/>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381D9"/>
                    </a:solidFill>
                  </a:tcPr>
                </a:tc>
                <a:tc>
                  <a:txBody>
                    <a:bodyPr/>
                    <a:lstStyle/>
                    <a:p>
                      <a:pPr marL="83185" marR="70485" algn="ctr">
                        <a:spcAft>
                          <a:spcPts val="0"/>
                        </a:spcAft>
                      </a:pPr>
                      <a:r>
                        <a:rPr lang="fr-FR" sz="1050" b="1" dirty="0" smtClean="0">
                          <a:effectLst/>
                          <a:latin typeface="+mn-lt"/>
                          <a:ea typeface="Arial" panose="020B0604020202020204" pitchFamily="34" charset="0"/>
                          <a:cs typeface="Times New Roman" panose="02020603050405020304" pitchFamily="18" charset="0"/>
                        </a:rPr>
                        <a:t>C13</a:t>
                      </a:r>
                      <a:endParaRPr lang="fr-FR" sz="1050" b="1" dirty="0">
                        <a:effectLst/>
                        <a:latin typeface="+mn-lt"/>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381D9"/>
                    </a:solidFill>
                  </a:tcPr>
                </a:tc>
                <a:extLst>
                  <a:ext uri="{0D108BD9-81ED-4DB2-BD59-A6C34878D82A}">
                    <a16:rowId xmlns="" xmlns:a16="http://schemas.microsoft.com/office/drawing/2014/main" val="3033293419"/>
                  </a:ext>
                </a:extLst>
              </a:tr>
              <a:tr h="785837">
                <a:tc rowSpan="2">
                  <a:txBody>
                    <a:bodyPr/>
                    <a:lstStyle/>
                    <a:p>
                      <a:pPr algn="ctr">
                        <a:lnSpc>
                          <a:spcPct val="102000"/>
                        </a:lnSpc>
                        <a:spcAft>
                          <a:spcPts val="0"/>
                        </a:spcAft>
                      </a:pPr>
                      <a:r>
                        <a:rPr lang="fr-FR" sz="1050" b="1" dirty="0">
                          <a:solidFill>
                            <a:srgbClr val="FF0000"/>
                          </a:solidFill>
                          <a:effectLst/>
                          <a:latin typeface="+mn-lt"/>
                          <a:ea typeface="Arial" panose="020B0604020202020204" pitchFamily="34" charset="0"/>
                          <a:cs typeface="Times New Roman" panose="02020603050405020304" pitchFamily="18" charset="0"/>
                        </a:rPr>
                        <a:t>A4 : Intervention d’amélioration de l’efficacité énergétique et de dépannage</a:t>
                      </a:r>
                      <a:endParaRPr lang="fr-FR" sz="1050" dirty="0">
                        <a:solidFill>
                          <a:srgbClr val="FF0000"/>
                        </a:solidFill>
                        <a:effectLst/>
                        <a:latin typeface="+mn-lt"/>
                        <a:ea typeface="Arial" panose="020B0604020202020204" pitchFamily="34" charset="0"/>
                        <a:cs typeface="Times New Roman" panose="02020603050405020304" pitchFamily="18" charset="0"/>
                      </a:endParaRPr>
                    </a:p>
                  </a:txBody>
                  <a:tcPr marL="0" marR="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marL="31750" marR="37465" algn="ctr">
                        <a:spcBef>
                          <a:spcPts val="865"/>
                        </a:spcBef>
                        <a:spcAft>
                          <a:spcPts val="0"/>
                        </a:spcAft>
                      </a:pPr>
                      <a:r>
                        <a:rPr lang="fr-FR" sz="1050" b="1" dirty="0">
                          <a:effectLst/>
                          <a:latin typeface="+mn-lt"/>
                          <a:ea typeface="Arial" panose="020B0604020202020204" pitchFamily="34" charset="0"/>
                          <a:cs typeface="Times New Roman" panose="02020603050405020304" pitchFamily="18" charset="0"/>
                        </a:rPr>
                        <a:t>A4T1</a:t>
                      </a:r>
                      <a:endParaRPr lang="fr-FR" sz="1050" dirty="0">
                        <a:effectLst/>
                        <a:latin typeface="+mn-lt"/>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8900" algn="ctr">
                        <a:spcAft>
                          <a:spcPts val="0"/>
                        </a:spcAft>
                      </a:pPr>
                      <a:r>
                        <a:rPr lang="en-US" sz="1050" dirty="0">
                          <a:effectLst/>
                          <a:latin typeface="+mn-lt"/>
                          <a:ea typeface="Arial" panose="020B0604020202020204" pitchFamily="34" charset="0"/>
                          <a:cs typeface="Times New Roman" panose="02020603050405020304" pitchFamily="18" charset="0"/>
                        </a:rPr>
                        <a:t>1</a:t>
                      </a:r>
                      <a:endParaRPr lang="fr-FR" sz="1050" dirty="0">
                        <a:effectLst/>
                        <a:latin typeface="+mn-lt"/>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marL="77470" marR="70485" algn="ctr">
                        <a:spcAft>
                          <a:spcPts val="0"/>
                        </a:spcAft>
                      </a:pPr>
                      <a:r>
                        <a:rPr lang="fr-FR" sz="1050" dirty="0">
                          <a:effectLst/>
                          <a:latin typeface="+mn-lt"/>
                          <a:ea typeface="Calibri" panose="020F0502020204030204" pitchFamily="34" charset="0"/>
                          <a:cs typeface="Times New Roman" panose="02020603050405020304" pitchFamily="18" charset="0"/>
                        </a:rPr>
                        <a:t> </a:t>
                      </a:r>
                      <a:endParaRPr lang="fr-FR" sz="1050" dirty="0">
                        <a:effectLst/>
                        <a:latin typeface="+mn-lt"/>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83185" marR="70485" algn="ctr">
                        <a:spcAft>
                          <a:spcPts val="0"/>
                        </a:spcAft>
                      </a:pPr>
                      <a:r>
                        <a:rPr lang="en-US" sz="1050" dirty="0">
                          <a:effectLst/>
                          <a:latin typeface="+mn-lt"/>
                          <a:ea typeface="Arial" panose="020B0604020202020204" pitchFamily="34" charset="0"/>
                          <a:cs typeface="Times New Roman" panose="02020603050405020304" pitchFamily="18" charset="0"/>
                        </a:rPr>
                        <a:t>1</a:t>
                      </a:r>
                      <a:endParaRPr lang="fr-FR" sz="1050" dirty="0">
                        <a:effectLst/>
                        <a:latin typeface="+mn-lt"/>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extLst>
                  <a:ext uri="{0D108BD9-81ED-4DB2-BD59-A6C34878D82A}">
                    <a16:rowId xmlns="" xmlns:a16="http://schemas.microsoft.com/office/drawing/2014/main" val="1022894880"/>
                  </a:ext>
                </a:extLst>
              </a:tr>
              <a:tr h="785837">
                <a:tc vMerge="1">
                  <a:txBody>
                    <a:bodyPr/>
                    <a:lstStyle/>
                    <a:p>
                      <a:endParaRPr lang="fr-FR"/>
                    </a:p>
                  </a:txBody>
                  <a:tcPr/>
                </a:tc>
                <a:tc>
                  <a:txBody>
                    <a:bodyPr/>
                    <a:lstStyle/>
                    <a:p>
                      <a:pPr marL="31750" marR="37465" algn="ctr">
                        <a:spcBef>
                          <a:spcPts val="890"/>
                        </a:spcBef>
                        <a:spcAft>
                          <a:spcPts val="0"/>
                        </a:spcAft>
                      </a:pPr>
                      <a:r>
                        <a:rPr lang="fr-FR" sz="1050" b="1" dirty="0">
                          <a:effectLst/>
                          <a:latin typeface="+mn-lt"/>
                          <a:ea typeface="Arial" panose="020B0604020202020204" pitchFamily="34" charset="0"/>
                          <a:cs typeface="Times New Roman" panose="02020603050405020304" pitchFamily="18" charset="0"/>
                        </a:rPr>
                        <a:t>A4T2</a:t>
                      </a:r>
                      <a:endParaRPr lang="fr-FR" sz="1050" dirty="0">
                        <a:effectLst/>
                        <a:latin typeface="+mn-lt"/>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8900" algn="ctr">
                        <a:spcAft>
                          <a:spcPts val="0"/>
                        </a:spcAft>
                      </a:pPr>
                      <a:r>
                        <a:rPr lang="fr-FR" sz="1050" dirty="0">
                          <a:effectLst/>
                          <a:latin typeface="+mn-lt"/>
                          <a:ea typeface="Arial" panose="020B060402020202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77470" marR="70485" algn="ctr">
                        <a:spcAft>
                          <a:spcPts val="0"/>
                        </a:spcAft>
                      </a:pPr>
                      <a:r>
                        <a:rPr lang="en-US" sz="1050" dirty="0">
                          <a:effectLst/>
                          <a:latin typeface="+mn-lt"/>
                          <a:ea typeface="Calibri" panose="020F0502020204030204" pitchFamily="34" charset="0"/>
                          <a:cs typeface="Times New Roman" panose="02020603050405020304" pitchFamily="18" charset="0"/>
                        </a:rPr>
                        <a:t>1</a:t>
                      </a:r>
                      <a:endParaRPr lang="fr-FR" sz="1050" dirty="0">
                        <a:effectLst/>
                        <a:latin typeface="+mn-lt"/>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marL="83185" marR="70485" algn="ctr">
                        <a:spcAft>
                          <a:spcPts val="0"/>
                        </a:spcAft>
                      </a:pPr>
                      <a:r>
                        <a:rPr lang="en-US" sz="1050" dirty="0">
                          <a:effectLst/>
                          <a:latin typeface="+mn-lt"/>
                          <a:ea typeface="Arial" panose="020B0604020202020204" pitchFamily="34" charset="0"/>
                          <a:cs typeface="Times New Roman" panose="02020603050405020304" pitchFamily="18" charset="0"/>
                        </a:rPr>
                        <a:t>1</a:t>
                      </a:r>
                      <a:endParaRPr lang="fr-FR" sz="1050" dirty="0">
                        <a:effectLst/>
                        <a:latin typeface="+mn-lt"/>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extLst>
                  <a:ext uri="{0D108BD9-81ED-4DB2-BD59-A6C34878D82A}">
                    <a16:rowId xmlns="" xmlns:a16="http://schemas.microsoft.com/office/drawing/2014/main" val="2577911567"/>
                  </a:ext>
                </a:extLst>
              </a:tr>
              <a:tr h="544462">
                <a:tc rowSpan="3">
                  <a:txBody>
                    <a:bodyPr/>
                    <a:lstStyle/>
                    <a:p>
                      <a:pPr algn="ctr">
                        <a:lnSpc>
                          <a:spcPct val="102000"/>
                        </a:lnSpc>
                        <a:spcAft>
                          <a:spcPts val="0"/>
                        </a:spcAft>
                      </a:pPr>
                      <a:r>
                        <a:rPr lang="fr-FR" sz="1050" b="1" dirty="0" smtClean="0">
                          <a:effectLst/>
                          <a:latin typeface="+mn-lt"/>
                          <a:ea typeface="Arial" panose="020B0604020202020204" pitchFamily="34" charset="0"/>
                          <a:cs typeface="Times New Roman" panose="02020603050405020304" pitchFamily="18" charset="0"/>
                        </a:rPr>
                        <a:t>A5 : </a:t>
                      </a:r>
                      <a:endParaRPr lang="fr-FR" sz="1050" dirty="0" smtClean="0">
                        <a:effectLst/>
                        <a:latin typeface="+mn-lt"/>
                        <a:ea typeface="Arial" panose="020B0604020202020204" pitchFamily="34" charset="0"/>
                        <a:cs typeface="Times New Roman" panose="02020603050405020304" pitchFamily="18" charset="0"/>
                      </a:endParaRPr>
                    </a:p>
                    <a:p>
                      <a:pPr algn="ctr">
                        <a:lnSpc>
                          <a:spcPct val="102000"/>
                        </a:lnSpc>
                        <a:spcAft>
                          <a:spcPts val="0"/>
                        </a:spcAft>
                      </a:pPr>
                      <a:r>
                        <a:rPr lang="fr-FR" sz="1050" b="1" dirty="0" smtClean="0">
                          <a:effectLst/>
                          <a:latin typeface="+mn-lt"/>
                          <a:ea typeface="Arial" panose="020B0604020202020204" pitchFamily="34" charset="0"/>
                          <a:cs typeface="Times New Roman" panose="02020603050405020304" pitchFamily="18" charset="0"/>
                        </a:rPr>
                        <a:t>communication</a:t>
                      </a:r>
                      <a:endParaRPr lang="fr-FR" sz="1050" dirty="0" smtClean="0">
                        <a:effectLst/>
                        <a:latin typeface="+mn-lt"/>
                        <a:ea typeface="Arial" panose="020B0604020202020204" pitchFamily="34" charset="0"/>
                        <a:cs typeface="Times New Roman" panose="02020603050405020304" pitchFamily="18" charset="0"/>
                      </a:endParaRPr>
                    </a:p>
                  </a:txBody>
                  <a:tcPr marL="0" marR="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marL="31750" marR="37465" algn="ctr">
                        <a:spcBef>
                          <a:spcPts val="865"/>
                        </a:spcBef>
                        <a:spcAft>
                          <a:spcPts val="0"/>
                        </a:spcAft>
                      </a:pPr>
                      <a:r>
                        <a:rPr lang="fr-FR" sz="1050" b="1" dirty="0">
                          <a:effectLst/>
                          <a:latin typeface="+mn-lt"/>
                          <a:ea typeface="Arial" panose="020B0604020202020204" pitchFamily="34" charset="0"/>
                          <a:cs typeface="Times New Roman" panose="02020603050405020304" pitchFamily="18" charset="0"/>
                        </a:rPr>
                        <a:t>A5T1</a:t>
                      </a:r>
                      <a:endParaRPr lang="fr-FR" sz="1050" dirty="0">
                        <a:effectLst/>
                        <a:latin typeface="+mn-lt"/>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8900" algn="ctr">
                        <a:spcAft>
                          <a:spcPts val="0"/>
                        </a:spcAft>
                      </a:pPr>
                      <a:r>
                        <a:rPr lang="fr-FR" sz="1200" dirty="0">
                          <a:effectLst/>
                          <a:latin typeface="+mn-lt"/>
                          <a:ea typeface="Arial" panose="020B0604020202020204" pitchFamily="34" charset="0"/>
                          <a:cs typeface="Times New Roman" panose="02020603050405020304" pitchFamily="18" charset="0"/>
                        </a:rPr>
                        <a:t>1</a:t>
                      </a:r>
                      <a:endParaRPr lang="fr-FR" sz="1100" dirty="0">
                        <a:effectLst/>
                        <a:latin typeface="+mn-lt"/>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marL="77470" marR="70485" algn="ctr">
                        <a:spcAft>
                          <a:spcPts val="0"/>
                        </a:spcAft>
                      </a:pPr>
                      <a:r>
                        <a:rPr lang="fr-FR" sz="1200" dirty="0">
                          <a:effectLst/>
                          <a:latin typeface="+mn-lt"/>
                          <a:ea typeface="Calibri" panose="020F0502020204030204" pitchFamily="34" charset="0"/>
                          <a:cs typeface="Times New Roman" panose="02020603050405020304" pitchFamily="18" charset="0"/>
                        </a:rPr>
                        <a:t>1</a:t>
                      </a:r>
                      <a:endParaRPr lang="fr-FR" sz="1200" dirty="0">
                        <a:effectLst/>
                        <a:latin typeface="+mn-lt"/>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marL="83185" marR="70485" algn="ctr">
                        <a:spcAft>
                          <a:spcPts val="0"/>
                        </a:spcAft>
                      </a:pPr>
                      <a:r>
                        <a:rPr lang="fr-FR" sz="1200" dirty="0">
                          <a:effectLst/>
                          <a:latin typeface="+mn-lt"/>
                          <a:ea typeface="Arial" panose="020B0604020202020204" pitchFamily="34" charset="0"/>
                          <a:cs typeface="Times New Roman" panose="02020603050405020304" pitchFamily="18" charset="0"/>
                        </a:rPr>
                        <a:t> </a:t>
                      </a:r>
                      <a:endParaRPr lang="fr-FR" sz="1100" dirty="0">
                        <a:effectLst/>
                        <a:latin typeface="+mn-lt"/>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990517925"/>
                  </a:ext>
                </a:extLst>
              </a:tr>
              <a:tr h="544462">
                <a:tc vMerge="1">
                  <a:txBody>
                    <a:bodyPr/>
                    <a:lstStyle/>
                    <a:p>
                      <a:pPr algn="ctr">
                        <a:lnSpc>
                          <a:spcPct val="102000"/>
                        </a:lnSpc>
                        <a:spcAft>
                          <a:spcPts val="0"/>
                        </a:spcAft>
                      </a:pPr>
                      <a:endParaRPr lang="fr-FR" sz="1050" dirty="0">
                        <a:solidFill>
                          <a:srgbClr val="FF0000"/>
                        </a:solidFill>
                        <a:effectLst/>
                        <a:latin typeface="+mn-lt"/>
                        <a:ea typeface="Arial" panose="020B0604020202020204" pitchFamily="34" charset="0"/>
                        <a:cs typeface="Times New Roman" panose="02020603050405020304" pitchFamily="18" charset="0"/>
                      </a:endParaRPr>
                    </a:p>
                  </a:txBody>
                  <a:tcPr marL="0" marR="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marL="31750" marR="37465" algn="ctr">
                        <a:spcBef>
                          <a:spcPts val="890"/>
                        </a:spcBef>
                        <a:spcAft>
                          <a:spcPts val="0"/>
                        </a:spcAft>
                      </a:pPr>
                      <a:r>
                        <a:rPr lang="fr-FR" sz="1050" b="1" dirty="0">
                          <a:effectLst/>
                          <a:latin typeface="+mn-lt"/>
                          <a:ea typeface="Arial" panose="020B0604020202020204" pitchFamily="34" charset="0"/>
                          <a:cs typeface="Times New Roman" panose="02020603050405020304" pitchFamily="18" charset="0"/>
                        </a:rPr>
                        <a:t>A5T2</a:t>
                      </a:r>
                      <a:endParaRPr lang="fr-FR" sz="1050" dirty="0">
                        <a:effectLst/>
                        <a:latin typeface="+mn-lt"/>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8900" algn="ctr">
                        <a:spcAft>
                          <a:spcPts val="0"/>
                        </a:spcAft>
                      </a:pPr>
                      <a:r>
                        <a:rPr lang="fr-FR" sz="1100" dirty="0">
                          <a:effectLst/>
                          <a:latin typeface="+mn-lt"/>
                          <a:ea typeface="Arial" panose="020B0604020202020204" pitchFamily="34" charset="0"/>
                          <a:cs typeface="Times New Roman" panose="02020603050405020304" pitchFamily="18"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marL="77470" marR="70485" algn="ctr">
                        <a:spcAft>
                          <a:spcPts val="0"/>
                        </a:spcAft>
                      </a:pPr>
                      <a:r>
                        <a:rPr lang="fr-FR" sz="1200" dirty="0">
                          <a:effectLst/>
                          <a:latin typeface="+mn-lt"/>
                          <a:ea typeface="Calibri" panose="020F0502020204030204" pitchFamily="34" charset="0"/>
                          <a:cs typeface="Times New Roman" panose="02020603050405020304" pitchFamily="18" charset="0"/>
                        </a:rPr>
                        <a:t> </a:t>
                      </a:r>
                      <a:endParaRPr lang="fr-FR" sz="1200" dirty="0">
                        <a:effectLst/>
                        <a:latin typeface="+mn-lt"/>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83185" marR="70485" algn="ctr">
                        <a:spcAft>
                          <a:spcPts val="0"/>
                        </a:spcAft>
                      </a:pPr>
                      <a:r>
                        <a:rPr lang="fr-FR" sz="1200" dirty="0">
                          <a:effectLst/>
                          <a:latin typeface="+mn-lt"/>
                          <a:ea typeface="Arial" panose="020B0604020202020204" pitchFamily="34" charset="0"/>
                          <a:cs typeface="Times New Roman" panose="02020603050405020304" pitchFamily="18" charset="0"/>
                        </a:rPr>
                        <a:t> </a:t>
                      </a:r>
                      <a:endParaRPr lang="fr-FR" sz="1100" dirty="0">
                        <a:effectLst/>
                        <a:latin typeface="+mn-lt"/>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3236870328"/>
                  </a:ext>
                </a:extLst>
              </a:tr>
              <a:tr h="544462">
                <a:tc vMerge="1">
                  <a:txBody>
                    <a:bodyPr/>
                    <a:lstStyle/>
                    <a:p>
                      <a:pPr algn="ctr">
                        <a:lnSpc>
                          <a:spcPct val="102000"/>
                        </a:lnSpc>
                        <a:spcAft>
                          <a:spcPts val="0"/>
                        </a:spcAft>
                      </a:pPr>
                      <a:endParaRPr lang="fr-FR" sz="1050" dirty="0">
                        <a:solidFill>
                          <a:srgbClr val="FF0000"/>
                        </a:solidFill>
                        <a:effectLst/>
                        <a:latin typeface="+mn-lt"/>
                        <a:ea typeface="Arial" panose="020B0604020202020204" pitchFamily="34" charset="0"/>
                        <a:cs typeface="Times New Roman" panose="02020603050405020304" pitchFamily="18" charset="0"/>
                      </a:endParaRPr>
                    </a:p>
                  </a:txBody>
                  <a:tcPr marL="0" marR="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marL="31750" marR="37465" algn="ctr">
                        <a:spcBef>
                          <a:spcPts val="890"/>
                        </a:spcBef>
                        <a:spcAft>
                          <a:spcPts val="0"/>
                        </a:spcAft>
                      </a:pPr>
                      <a:r>
                        <a:rPr lang="fr-FR" sz="1050" b="1" dirty="0">
                          <a:effectLst/>
                          <a:latin typeface="+mn-lt"/>
                          <a:ea typeface="Arial" panose="020B0604020202020204" pitchFamily="34" charset="0"/>
                          <a:cs typeface="Times New Roman" panose="02020603050405020304" pitchFamily="18" charset="0"/>
                        </a:rPr>
                        <a:t>A5T3</a:t>
                      </a:r>
                      <a:endParaRPr lang="fr-FR" sz="1050" dirty="0">
                        <a:effectLst/>
                        <a:latin typeface="+mn-lt"/>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8900" algn="ctr">
                        <a:spcAft>
                          <a:spcPts val="0"/>
                        </a:spcAft>
                      </a:pPr>
                      <a:r>
                        <a:rPr lang="fr-FR" sz="1200" dirty="0">
                          <a:effectLst/>
                          <a:latin typeface="+mn-lt"/>
                          <a:ea typeface="Arial" panose="020B0604020202020204" pitchFamily="34" charset="0"/>
                          <a:cs typeface="Times New Roman" panose="02020603050405020304" pitchFamily="18" charset="0"/>
                        </a:rPr>
                        <a:t>1</a:t>
                      </a:r>
                      <a:endParaRPr lang="fr-FR" sz="1100" dirty="0">
                        <a:effectLst/>
                        <a:latin typeface="+mn-lt"/>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marL="77470" marR="70485" algn="ctr">
                        <a:spcAft>
                          <a:spcPts val="0"/>
                        </a:spcAft>
                      </a:pPr>
                      <a:r>
                        <a:rPr lang="fr-FR" sz="1200">
                          <a:effectLst/>
                          <a:latin typeface="+mn-lt"/>
                          <a:ea typeface="Calibri" panose="020F0502020204030204" pitchFamily="34" charset="0"/>
                          <a:cs typeface="Times New Roman" panose="02020603050405020304" pitchFamily="18" charset="0"/>
                        </a:rPr>
                        <a:t>1</a:t>
                      </a:r>
                      <a:endParaRPr lang="fr-FR" sz="1200">
                        <a:effectLst/>
                        <a:latin typeface="+mn-lt"/>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marL="83185" marR="70485" algn="ctr">
                        <a:spcAft>
                          <a:spcPts val="0"/>
                        </a:spcAft>
                      </a:pPr>
                      <a:r>
                        <a:rPr lang="fr-FR" sz="1200" dirty="0">
                          <a:effectLst/>
                          <a:latin typeface="+mn-lt"/>
                          <a:ea typeface="Arial" panose="020B0604020202020204" pitchFamily="34" charset="0"/>
                          <a:cs typeface="Times New Roman" panose="02020603050405020304" pitchFamily="18" charset="0"/>
                        </a:rPr>
                        <a:t>1</a:t>
                      </a:r>
                      <a:endParaRPr lang="fr-FR" sz="1100" dirty="0">
                        <a:effectLst/>
                        <a:latin typeface="+mn-lt"/>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extLst>
                  <a:ext uri="{0D108BD9-81ED-4DB2-BD59-A6C34878D82A}">
                    <a16:rowId xmlns="" xmlns:a16="http://schemas.microsoft.com/office/drawing/2014/main" val="1127381443"/>
                  </a:ext>
                </a:extLst>
              </a:tr>
            </a:tbl>
          </a:graphicData>
        </a:graphic>
      </p:graphicFrame>
      <p:graphicFrame>
        <p:nvGraphicFramePr>
          <p:cNvPr id="15" name="Tableau 14"/>
          <p:cNvGraphicFramePr>
            <a:graphicFrameLocks noGrp="1"/>
          </p:cNvGraphicFramePr>
          <p:nvPr>
            <p:extLst>
              <p:ext uri="{D42A27DB-BD31-4B8C-83A1-F6EECF244321}">
                <p14:modId xmlns:p14="http://schemas.microsoft.com/office/powerpoint/2010/main" val="2485849707"/>
              </p:ext>
            </p:extLst>
          </p:nvPr>
        </p:nvGraphicFramePr>
        <p:xfrm>
          <a:off x="629423" y="2091785"/>
          <a:ext cx="7359546" cy="3879643"/>
        </p:xfrm>
        <a:graphic>
          <a:graphicData uri="http://schemas.openxmlformats.org/drawingml/2006/table">
            <a:tbl>
              <a:tblPr firstRow="1" firstCol="1" lastRow="1" lastCol="1" bandRow="1" bandCol="1"/>
              <a:tblGrid>
                <a:gridCol w="517411">
                  <a:extLst>
                    <a:ext uri="{9D8B030D-6E8A-4147-A177-3AD203B41FA5}">
                      <a16:colId xmlns="" xmlns:a16="http://schemas.microsoft.com/office/drawing/2014/main" val="3482819002"/>
                    </a:ext>
                  </a:extLst>
                </a:gridCol>
                <a:gridCol w="2604774">
                  <a:extLst>
                    <a:ext uri="{9D8B030D-6E8A-4147-A177-3AD203B41FA5}">
                      <a16:colId xmlns="" xmlns:a16="http://schemas.microsoft.com/office/drawing/2014/main" val="872671206"/>
                    </a:ext>
                  </a:extLst>
                </a:gridCol>
                <a:gridCol w="435381">
                  <a:extLst>
                    <a:ext uri="{9D8B030D-6E8A-4147-A177-3AD203B41FA5}">
                      <a16:colId xmlns="" xmlns:a16="http://schemas.microsoft.com/office/drawing/2014/main" val="2625910727"/>
                    </a:ext>
                  </a:extLst>
                </a:gridCol>
                <a:gridCol w="3801980">
                  <a:extLst>
                    <a:ext uri="{9D8B030D-6E8A-4147-A177-3AD203B41FA5}">
                      <a16:colId xmlns="" xmlns:a16="http://schemas.microsoft.com/office/drawing/2014/main" val="3589561382"/>
                    </a:ext>
                  </a:extLst>
                </a:gridCol>
              </a:tblGrid>
              <a:tr h="341250">
                <a:tc gridSpan="2">
                  <a:txBody>
                    <a:bodyPr/>
                    <a:lstStyle/>
                    <a:p>
                      <a:pPr marL="73025" algn="l">
                        <a:spcBef>
                          <a:spcPts val="635"/>
                        </a:spcBef>
                        <a:spcAft>
                          <a:spcPts val="0"/>
                        </a:spcAft>
                      </a:pPr>
                      <a:r>
                        <a:rPr lang="fr-FR" sz="1100" b="1" dirty="0">
                          <a:solidFill>
                            <a:srgbClr val="7030A0"/>
                          </a:solidFill>
                          <a:effectLst/>
                          <a:latin typeface="+mn-lt"/>
                          <a:ea typeface="Arial" panose="020B0604020202020204" pitchFamily="34" charset="0"/>
                          <a:cs typeface="Times New Roman" panose="02020603050405020304" pitchFamily="18" charset="0"/>
                        </a:rPr>
                        <a:t>Compétences </a:t>
                      </a:r>
                      <a:r>
                        <a:rPr lang="fr-FR" sz="1100" b="1" dirty="0" smtClean="0">
                          <a:solidFill>
                            <a:srgbClr val="7030A0"/>
                          </a:solidFill>
                          <a:effectLst/>
                          <a:latin typeface="+mn-lt"/>
                          <a:ea typeface="Arial" panose="020B0604020202020204" pitchFamily="34" charset="0"/>
                          <a:cs typeface="Times New Roman" panose="02020603050405020304" pitchFamily="18" charset="0"/>
                        </a:rPr>
                        <a:t>évaluées</a:t>
                      </a:r>
                      <a:endParaRPr lang="fr-FR" sz="1100" dirty="0">
                        <a:solidFill>
                          <a:srgbClr val="7030A0"/>
                        </a:solidFill>
                        <a:effectLst/>
                        <a:latin typeface="+mn-lt"/>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endParaRPr lang="fr-FR"/>
                    </a:p>
                  </a:txBody>
                  <a:tcPr/>
                </a:tc>
                <a:tc gridSpan="2">
                  <a:txBody>
                    <a:bodyPr/>
                    <a:lstStyle/>
                    <a:p>
                      <a:pPr marL="0" marR="929640" lvl="0" algn="r">
                        <a:spcBef>
                          <a:spcPts val="0"/>
                        </a:spcBef>
                        <a:spcAft>
                          <a:spcPts val="0"/>
                        </a:spcAft>
                      </a:pPr>
                      <a:r>
                        <a:rPr lang="fr-FR" sz="1050" b="1" dirty="0">
                          <a:effectLst/>
                          <a:latin typeface="+mn-lt"/>
                          <a:ea typeface="Arial" panose="020B0604020202020204" pitchFamily="34" charset="0"/>
                          <a:cs typeface="Times New Roman" panose="02020603050405020304" pitchFamily="18" charset="0"/>
                        </a:rPr>
                        <a:t>Principales </a:t>
                      </a:r>
                      <a:r>
                        <a:rPr lang="fr-FR" sz="1050" b="1" dirty="0" smtClean="0">
                          <a:effectLst/>
                          <a:latin typeface="+mn-lt"/>
                          <a:ea typeface="Arial" panose="020B0604020202020204" pitchFamily="34" charset="0"/>
                          <a:cs typeface="Times New Roman" panose="02020603050405020304" pitchFamily="18" charset="0"/>
                        </a:rPr>
                        <a:t>activités et</a:t>
                      </a:r>
                      <a:r>
                        <a:rPr lang="fr-FR" sz="1050" b="1" baseline="0" dirty="0" smtClean="0">
                          <a:effectLst/>
                          <a:latin typeface="+mn-lt"/>
                          <a:ea typeface="Arial" panose="020B0604020202020204" pitchFamily="34" charset="0"/>
                          <a:cs typeface="Times New Roman" panose="02020603050405020304" pitchFamily="18" charset="0"/>
                        </a:rPr>
                        <a:t> </a:t>
                      </a:r>
                      <a:r>
                        <a:rPr lang="fr-FR" sz="1050" b="1" dirty="0" smtClean="0">
                          <a:effectLst/>
                          <a:latin typeface="+mn-lt"/>
                          <a:ea typeface="Arial" panose="020B0604020202020204" pitchFamily="34" charset="0"/>
                          <a:cs typeface="Times New Roman" panose="02020603050405020304" pitchFamily="18" charset="0"/>
                        </a:rPr>
                        <a:t>tâches </a:t>
                      </a:r>
                      <a:r>
                        <a:rPr lang="fr-FR" sz="1050" b="1" dirty="0">
                          <a:effectLst/>
                          <a:latin typeface="+mn-lt"/>
                          <a:ea typeface="Arial" panose="020B0604020202020204" pitchFamily="34" charset="0"/>
                          <a:cs typeface="Times New Roman" panose="02020603050405020304" pitchFamily="18" charset="0"/>
                        </a:rPr>
                        <a:t>associées</a:t>
                      </a:r>
                      <a:endParaRPr lang="fr-FR" sz="1050" dirty="0">
                        <a:effectLst/>
                        <a:latin typeface="+mn-lt"/>
                        <a:ea typeface="Times New Roman" panose="02020603050405020304" pitchFamily="18" charset="0"/>
                        <a:cs typeface="Times New Roman" panose="02020603050405020304" pitchFamily="18" charset="0"/>
                      </a:endParaRPr>
                    </a:p>
                  </a:txBody>
                  <a:tcPr marL="3600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fr-FR"/>
                    </a:p>
                  </a:txBody>
                  <a:tcPr/>
                </a:tc>
                <a:extLst>
                  <a:ext uri="{0D108BD9-81ED-4DB2-BD59-A6C34878D82A}">
                    <a16:rowId xmlns="" xmlns:a16="http://schemas.microsoft.com/office/drawing/2014/main" val="2319554839"/>
                  </a:ext>
                </a:extLst>
              </a:tr>
              <a:tr h="503611">
                <a:tc rowSpan="2">
                  <a:txBody>
                    <a:bodyPr/>
                    <a:lstStyle/>
                    <a:p>
                      <a:pPr marL="36000" algn="l">
                        <a:spcBef>
                          <a:spcPts val="0"/>
                        </a:spcBef>
                        <a:spcAft>
                          <a:spcPts val="0"/>
                        </a:spcAft>
                      </a:pPr>
                      <a:endParaRPr lang="fr-FR" sz="400" b="1" dirty="0" smtClean="0">
                        <a:solidFill>
                          <a:srgbClr val="000000"/>
                        </a:solidFill>
                        <a:effectLst/>
                        <a:latin typeface="+mn-lt"/>
                        <a:ea typeface="Arial" panose="020B0604020202020204" pitchFamily="34" charset="0"/>
                        <a:cs typeface="Times New Roman" panose="02020603050405020304" pitchFamily="18" charset="0"/>
                      </a:endParaRPr>
                    </a:p>
                    <a:p>
                      <a:pPr marL="36000" algn="l">
                        <a:spcBef>
                          <a:spcPts val="0"/>
                        </a:spcBef>
                        <a:spcAft>
                          <a:spcPts val="0"/>
                        </a:spcAft>
                      </a:pPr>
                      <a:endParaRPr lang="fr-FR" sz="1100" b="1" dirty="0" smtClean="0">
                        <a:solidFill>
                          <a:srgbClr val="000000"/>
                        </a:solidFill>
                        <a:effectLst/>
                        <a:latin typeface="+mn-lt"/>
                        <a:ea typeface="Arial" panose="020B0604020202020204" pitchFamily="34" charset="0"/>
                        <a:cs typeface="Times New Roman" panose="02020603050405020304" pitchFamily="18" charset="0"/>
                      </a:endParaRPr>
                    </a:p>
                    <a:p>
                      <a:pPr marL="36000" algn="l">
                        <a:spcBef>
                          <a:spcPts val="0"/>
                        </a:spcBef>
                        <a:spcAft>
                          <a:spcPts val="0"/>
                        </a:spcAft>
                      </a:pPr>
                      <a:endParaRPr lang="fr-FR" sz="1100" b="1" dirty="0" smtClean="0">
                        <a:solidFill>
                          <a:srgbClr val="000000"/>
                        </a:solidFill>
                        <a:effectLst/>
                        <a:latin typeface="+mn-lt"/>
                        <a:ea typeface="Arial" panose="020B0604020202020204" pitchFamily="34" charset="0"/>
                        <a:cs typeface="Times New Roman" panose="02020603050405020304" pitchFamily="18" charset="0"/>
                      </a:endParaRPr>
                    </a:p>
                    <a:p>
                      <a:pPr marL="36000" algn="l">
                        <a:spcBef>
                          <a:spcPts val="0"/>
                        </a:spcBef>
                        <a:spcAft>
                          <a:spcPts val="0"/>
                        </a:spcAft>
                      </a:pPr>
                      <a:r>
                        <a:rPr lang="fr-FR" sz="1200" b="1" dirty="0" smtClean="0">
                          <a:solidFill>
                            <a:srgbClr val="7030A0"/>
                          </a:solidFill>
                          <a:effectLst/>
                          <a:latin typeface="+mn-lt"/>
                          <a:ea typeface="Arial" panose="020B0604020202020204" pitchFamily="34" charset="0"/>
                          <a:cs typeface="Times New Roman" panose="02020603050405020304" pitchFamily="18" charset="0"/>
                        </a:rPr>
                        <a:t>C9</a:t>
                      </a:r>
                    </a:p>
                    <a:p>
                      <a:pPr marL="36000" algn="l">
                        <a:spcBef>
                          <a:spcPts val="0"/>
                        </a:spcBef>
                        <a:spcAft>
                          <a:spcPts val="0"/>
                        </a:spcAft>
                      </a:pPr>
                      <a:endParaRPr lang="fr-FR" sz="1200" b="1" dirty="0" smtClean="0">
                        <a:solidFill>
                          <a:srgbClr val="7030A0"/>
                        </a:solidFill>
                        <a:effectLst/>
                        <a:latin typeface="+mn-lt"/>
                        <a:ea typeface="Arial" panose="020B0604020202020204" pitchFamily="34" charset="0"/>
                        <a:cs typeface="Times New Roman" panose="02020603050405020304" pitchFamily="18" charset="0"/>
                      </a:endParaRPr>
                    </a:p>
                    <a:p>
                      <a:pPr marL="36000" algn="l">
                        <a:spcBef>
                          <a:spcPts val="0"/>
                        </a:spcBef>
                        <a:spcAft>
                          <a:spcPts val="0"/>
                        </a:spcAft>
                      </a:pPr>
                      <a:endParaRPr lang="fr-FR" sz="700" b="1" dirty="0" smtClean="0">
                        <a:solidFill>
                          <a:srgbClr val="7030A0"/>
                        </a:solidFill>
                        <a:effectLst/>
                        <a:latin typeface="+mn-lt"/>
                        <a:ea typeface="Arial" panose="020B0604020202020204" pitchFamily="34" charset="0"/>
                        <a:cs typeface="Times New Roman" panose="02020603050405020304" pitchFamily="18" charset="0"/>
                      </a:endParaRPr>
                    </a:p>
                    <a:p>
                      <a:pPr marL="36000" algn="l">
                        <a:spcBef>
                          <a:spcPts val="600"/>
                        </a:spcBef>
                        <a:spcAft>
                          <a:spcPts val="0"/>
                        </a:spcAft>
                      </a:pPr>
                      <a:endParaRPr lang="fr-FR" sz="200" b="1" dirty="0" smtClean="0">
                        <a:solidFill>
                          <a:srgbClr val="7030A0"/>
                        </a:solidFill>
                        <a:effectLst/>
                        <a:latin typeface="+mn-lt"/>
                        <a:ea typeface="Arial" panose="020B0604020202020204" pitchFamily="34" charset="0"/>
                        <a:cs typeface="Times New Roman" panose="02020603050405020304" pitchFamily="18" charset="0"/>
                      </a:endParaRPr>
                    </a:p>
                    <a:p>
                      <a:pPr marL="36000" algn="l">
                        <a:spcBef>
                          <a:spcPts val="600"/>
                        </a:spcBef>
                        <a:spcAft>
                          <a:spcPts val="0"/>
                        </a:spcAft>
                      </a:pPr>
                      <a:r>
                        <a:rPr lang="fr-FR" sz="1200" b="1" dirty="0" smtClean="0">
                          <a:solidFill>
                            <a:srgbClr val="7030A0"/>
                          </a:solidFill>
                          <a:effectLst/>
                          <a:latin typeface="+mn-lt"/>
                          <a:ea typeface="Arial" panose="020B0604020202020204" pitchFamily="34" charset="0"/>
                          <a:cs typeface="Times New Roman" panose="02020603050405020304" pitchFamily="18" charset="0"/>
                        </a:rPr>
                        <a:t>C10</a:t>
                      </a:r>
                      <a:endParaRPr lang="fr-FR" sz="1200" b="1" dirty="0">
                        <a:solidFill>
                          <a:srgbClr val="7030A0"/>
                        </a:solidFill>
                        <a:effectLst/>
                        <a:latin typeface="+mn-lt"/>
                        <a:ea typeface="Times New Roman" panose="02020603050405020304" pitchFamily="18" charset="0"/>
                        <a:cs typeface="Times New Roman" panose="02020603050405020304" pitchFamily="18" charset="0"/>
                      </a:endParaRPr>
                    </a:p>
                    <a:p>
                      <a:pPr marL="36000" algn="l">
                        <a:spcBef>
                          <a:spcPts val="0"/>
                        </a:spcBef>
                        <a:spcAft>
                          <a:spcPts val="0"/>
                        </a:spcAft>
                      </a:pPr>
                      <a:r>
                        <a:rPr lang="fr-FR" sz="1100" b="1" dirty="0">
                          <a:solidFill>
                            <a:srgbClr val="7030A0"/>
                          </a:solidFill>
                          <a:effectLst/>
                          <a:latin typeface="+mn-lt"/>
                          <a:ea typeface="Arial" panose="020B0604020202020204" pitchFamily="34" charset="0"/>
                          <a:cs typeface="Times New Roman" panose="02020603050405020304" pitchFamily="18" charset="0"/>
                        </a:rPr>
                        <a:t> </a:t>
                      </a:r>
                      <a:endParaRPr lang="fr-FR" sz="1100" b="1" dirty="0">
                        <a:solidFill>
                          <a:srgbClr val="7030A0"/>
                        </a:solidFill>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rowSpan="2">
                  <a:txBody>
                    <a:bodyPr/>
                    <a:lstStyle/>
                    <a:p>
                      <a:pPr marL="36000" marR="153670" algn="l">
                        <a:spcBef>
                          <a:spcPts val="0"/>
                        </a:spcBef>
                        <a:spcAft>
                          <a:spcPts val="0"/>
                        </a:spcAft>
                      </a:pPr>
                      <a:endParaRPr lang="fr-FR" sz="400" dirty="0" smtClean="0">
                        <a:effectLst/>
                        <a:latin typeface="+mn-lt"/>
                        <a:ea typeface="Arial" panose="020B0604020202020204" pitchFamily="34" charset="0"/>
                        <a:cs typeface="Times New Roman" panose="02020603050405020304" pitchFamily="18" charset="0"/>
                      </a:endParaRPr>
                    </a:p>
                    <a:p>
                      <a:pPr marL="36000" marR="153670" algn="l">
                        <a:spcBef>
                          <a:spcPts val="0"/>
                        </a:spcBef>
                        <a:spcAft>
                          <a:spcPts val="0"/>
                        </a:spcAft>
                      </a:pPr>
                      <a:endParaRPr lang="fr-FR" sz="1100" dirty="0" smtClean="0">
                        <a:effectLst/>
                        <a:latin typeface="+mn-lt"/>
                        <a:ea typeface="Arial" panose="020B0604020202020204" pitchFamily="34" charset="0"/>
                        <a:cs typeface="Times New Roman" panose="02020603050405020304" pitchFamily="18" charset="0"/>
                      </a:endParaRPr>
                    </a:p>
                    <a:p>
                      <a:pPr marL="36000" marR="153670" algn="l">
                        <a:spcBef>
                          <a:spcPts val="0"/>
                        </a:spcBef>
                        <a:spcAft>
                          <a:spcPts val="0"/>
                        </a:spcAft>
                      </a:pPr>
                      <a:endParaRPr lang="fr-FR" sz="1100" dirty="0" smtClean="0">
                        <a:effectLst/>
                        <a:latin typeface="+mn-lt"/>
                        <a:ea typeface="Arial" panose="020B0604020202020204" pitchFamily="34" charset="0"/>
                        <a:cs typeface="Times New Roman" panose="02020603050405020304" pitchFamily="18" charset="0"/>
                      </a:endParaRPr>
                    </a:p>
                    <a:p>
                      <a:pPr marL="36000" marR="153670" algn="l">
                        <a:spcBef>
                          <a:spcPts val="0"/>
                        </a:spcBef>
                        <a:spcAft>
                          <a:spcPts val="0"/>
                        </a:spcAft>
                      </a:pPr>
                      <a:r>
                        <a:rPr lang="fr-FR" sz="1200" dirty="0" smtClean="0">
                          <a:effectLst/>
                          <a:latin typeface="+mn-lt"/>
                          <a:ea typeface="Arial" panose="020B0604020202020204" pitchFamily="34" charset="0"/>
                          <a:cs typeface="Times New Roman" panose="02020603050405020304" pitchFamily="18" charset="0"/>
                        </a:rPr>
                        <a:t>Réaliser des opérations </a:t>
                      </a:r>
                      <a:r>
                        <a:rPr lang="fr-FR" sz="1200" dirty="0">
                          <a:effectLst/>
                          <a:latin typeface="+mn-lt"/>
                          <a:ea typeface="Arial" panose="020B0604020202020204" pitchFamily="34" charset="0"/>
                          <a:cs typeface="Times New Roman" panose="02020603050405020304" pitchFamily="18" charset="0"/>
                        </a:rPr>
                        <a:t>d’amélioration de l’efficacité énergétique</a:t>
                      </a:r>
                      <a:endParaRPr lang="fr-FR" sz="1200" dirty="0">
                        <a:effectLst/>
                        <a:latin typeface="+mn-lt"/>
                        <a:ea typeface="Times New Roman" panose="02020603050405020304" pitchFamily="18" charset="0"/>
                        <a:cs typeface="Times New Roman" panose="02020603050405020304" pitchFamily="18" charset="0"/>
                      </a:endParaRPr>
                    </a:p>
                    <a:p>
                      <a:pPr marL="0" marR="153670" algn="l">
                        <a:spcBef>
                          <a:spcPts val="600"/>
                        </a:spcBef>
                        <a:spcAft>
                          <a:spcPts val="0"/>
                        </a:spcAft>
                      </a:pPr>
                      <a:endParaRPr lang="fr-FR" sz="1100" dirty="0" smtClean="0">
                        <a:effectLst/>
                        <a:latin typeface="+mn-lt"/>
                        <a:ea typeface="Arial" panose="020B0604020202020204" pitchFamily="34" charset="0"/>
                        <a:cs typeface="Times New Roman" panose="02020603050405020304" pitchFamily="18" charset="0"/>
                      </a:endParaRPr>
                    </a:p>
                    <a:p>
                      <a:pPr marL="0" marR="153670" algn="l">
                        <a:spcBef>
                          <a:spcPts val="600"/>
                        </a:spcBef>
                        <a:spcAft>
                          <a:spcPts val="0"/>
                        </a:spcAft>
                      </a:pPr>
                      <a:r>
                        <a:rPr lang="fr-FR" sz="1200" dirty="0" smtClean="0">
                          <a:effectLst/>
                          <a:latin typeface="+mn-lt"/>
                          <a:ea typeface="Arial" panose="020B0604020202020204" pitchFamily="34" charset="0"/>
                          <a:cs typeface="Times New Roman" panose="02020603050405020304" pitchFamily="18" charset="0"/>
                        </a:rPr>
                        <a:t>Réaliser </a:t>
                      </a:r>
                      <a:r>
                        <a:rPr lang="fr-FR" sz="1200" dirty="0">
                          <a:effectLst/>
                          <a:latin typeface="+mn-lt"/>
                          <a:ea typeface="Arial" panose="020B0604020202020204" pitchFamily="34" charset="0"/>
                          <a:cs typeface="Times New Roman" panose="02020603050405020304" pitchFamily="18" charset="0"/>
                        </a:rPr>
                        <a:t>des travaux de dépannage</a:t>
                      </a:r>
                      <a:endParaRPr lang="fr-FR" sz="1200" dirty="0">
                        <a:effectLst/>
                        <a:latin typeface="+mn-lt"/>
                        <a:ea typeface="Times New Roman" panose="02020603050405020304" pitchFamily="18" charset="0"/>
                        <a:cs typeface="Times New Roman" panose="02020603050405020304" pitchFamily="18" charset="0"/>
                      </a:endParaRPr>
                    </a:p>
                  </a:txBody>
                  <a:tcPr marL="3600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67945">
                        <a:spcAft>
                          <a:spcPts val="0"/>
                        </a:spcAft>
                      </a:pPr>
                      <a:r>
                        <a:rPr lang="fr-FR" sz="1100" b="1" dirty="0">
                          <a:solidFill>
                            <a:srgbClr val="C00000"/>
                          </a:solidFill>
                          <a:effectLst/>
                          <a:latin typeface="+mn-lt"/>
                          <a:ea typeface="Arial" panose="020B0604020202020204" pitchFamily="34" charset="0"/>
                          <a:cs typeface="Times New Roman" panose="02020603050405020304" pitchFamily="18" charset="0"/>
                        </a:rPr>
                        <a:t>A4 </a:t>
                      </a:r>
                      <a:r>
                        <a:rPr lang="fr-FR" sz="1100" dirty="0">
                          <a:solidFill>
                            <a:srgbClr val="C00000"/>
                          </a:solidFill>
                          <a:effectLst/>
                          <a:latin typeface="+mn-lt"/>
                          <a:ea typeface="Arial" panose="020B0604020202020204" pitchFamily="34" charset="0"/>
                          <a:cs typeface="Times New Roman" panose="02020603050405020304" pitchFamily="18" charset="0"/>
                        </a:rPr>
                        <a:t>: </a:t>
                      </a:r>
                      <a:r>
                        <a:rPr lang="fr-FR" sz="1100" dirty="0">
                          <a:solidFill>
                            <a:srgbClr val="C00000"/>
                          </a:solidFill>
                          <a:effectLst/>
                          <a:latin typeface="+mn-lt"/>
                          <a:ea typeface="Calibri" panose="020F0502020204030204" pitchFamily="34" charset="0"/>
                          <a:cs typeface="Times New Roman" panose="02020603050405020304" pitchFamily="18" charset="0"/>
                        </a:rPr>
                        <a:t>Intervention </a:t>
                      </a:r>
                      <a:r>
                        <a:rPr lang="fr-FR" sz="1100" dirty="0" smtClean="0">
                          <a:solidFill>
                            <a:srgbClr val="C00000"/>
                          </a:solidFill>
                          <a:effectLst/>
                          <a:latin typeface="+mn-lt"/>
                          <a:ea typeface="Calibri" panose="020F0502020204030204" pitchFamily="34" charset="0"/>
                          <a:cs typeface="Times New Roman" panose="02020603050405020304" pitchFamily="18" charset="0"/>
                        </a:rPr>
                        <a:t>d’amélioration de l’efficacité énergétique</a:t>
                      </a:r>
                      <a:r>
                        <a:rPr lang="fr-FR" sz="1100" baseline="0" dirty="0" smtClean="0">
                          <a:solidFill>
                            <a:srgbClr val="C00000"/>
                          </a:solidFill>
                          <a:effectLst/>
                          <a:latin typeface="+mn-lt"/>
                          <a:ea typeface="Calibri" panose="020F0502020204030204" pitchFamily="34" charset="0"/>
                          <a:cs typeface="Times New Roman" panose="02020603050405020304" pitchFamily="18" charset="0"/>
                        </a:rPr>
                        <a:t> et</a:t>
                      </a:r>
                      <a:r>
                        <a:rPr lang="fr-FR" sz="1100" dirty="0" smtClean="0">
                          <a:solidFill>
                            <a:srgbClr val="C00000"/>
                          </a:solidFill>
                          <a:effectLst/>
                          <a:latin typeface="+mn-lt"/>
                          <a:ea typeface="Calibri" panose="020F0502020204030204" pitchFamily="34" charset="0"/>
                          <a:cs typeface="Times New Roman" panose="02020603050405020304" pitchFamily="18" charset="0"/>
                        </a:rPr>
                        <a:t> </a:t>
                      </a:r>
                      <a:r>
                        <a:rPr lang="fr-FR" sz="1100" dirty="0">
                          <a:solidFill>
                            <a:srgbClr val="C00000"/>
                          </a:solidFill>
                          <a:effectLst/>
                          <a:latin typeface="+mn-lt"/>
                          <a:ea typeface="Calibri" panose="020F0502020204030204" pitchFamily="34" charset="0"/>
                          <a:cs typeface="Times New Roman" panose="02020603050405020304" pitchFamily="18" charset="0"/>
                        </a:rPr>
                        <a:t>de dépannage</a:t>
                      </a:r>
                      <a:endParaRPr lang="fr-FR" sz="1100" dirty="0">
                        <a:solidFill>
                          <a:srgbClr val="C00000"/>
                        </a:solidFill>
                        <a:effectLst/>
                        <a:latin typeface="+mn-lt"/>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hMerge="1">
                  <a:txBody>
                    <a:bodyPr/>
                    <a:lstStyle/>
                    <a:p>
                      <a:endParaRPr lang="fr-FR"/>
                    </a:p>
                  </a:txBody>
                  <a:tcPr/>
                </a:tc>
                <a:extLst>
                  <a:ext uri="{0D108BD9-81ED-4DB2-BD59-A6C34878D82A}">
                    <a16:rowId xmlns="" xmlns:a16="http://schemas.microsoft.com/office/drawing/2014/main" val="110133587"/>
                  </a:ext>
                </a:extLst>
              </a:tr>
              <a:tr h="1259028">
                <a:tc vMerge="1">
                  <a:txBody>
                    <a:bodyPr/>
                    <a:lstStyle/>
                    <a:p>
                      <a:endParaRPr lang="fr-FR"/>
                    </a:p>
                  </a:txBody>
                  <a:tcPr/>
                </a:tc>
                <a:tc vMerge="1">
                  <a:txBody>
                    <a:bodyPr/>
                    <a:lstStyle/>
                    <a:p>
                      <a:endParaRPr lang="fr-FR"/>
                    </a:p>
                  </a:txBody>
                  <a:tcPr/>
                </a:tc>
                <a:tc>
                  <a:txBody>
                    <a:bodyPr/>
                    <a:lstStyle/>
                    <a:p>
                      <a:pPr marL="36000" algn="l">
                        <a:spcBef>
                          <a:spcPts val="0"/>
                        </a:spcBef>
                        <a:spcAft>
                          <a:spcPts val="0"/>
                        </a:spcAft>
                      </a:pPr>
                      <a:endParaRPr lang="fr-FR" sz="1100" dirty="0" smtClean="0">
                        <a:solidFill>
                          <a:srgbClr val="000000"/>
                        </a:solidFill>
                        <a:effectLst/>
                        <a:latin typeface="+mn-lt"/>
                        <a:ea typeface="Arial" panose="020B0604020202020204" pitchFamily="34" charset="0"/>
                        <a:cs typeface="Times New Roman" panose="02020603050405020304" pitchFamily="18" charset="0"/>
                      </a:endParaRPr>
                    </a:p>
                    <a:p>
                      <a:pPr marL="36000" algn="l">
                        <a:spcBef>
                          <a:spcPts val="0"/>
                        </a:spcBef>
                        <a:spcAft>
                          <a:spcPts val="0"/>
                        </a:spcAft>
                      </a:pPr>
                      <a:r>
                        <a:rPr lang="fr-FR" sz="1100" dirty="0" smtClean="0">
                          <a:solidFill>
                            <a:srgbClr val="000000"/>
                          </a:solidFill>
                          <a:effectLst/>
                          <a:latin typeface="+mn-lt"/>
                          <a:ea typeface="Arial" panose="020B0604020202020204" pitchFamily="34" charset="0"/>
                          <a:cs typeface="Times New Roman" panose="02020603050405020304" pitchFamily="18" charset="0"/>
                        </a:rPr>
                        <a:t>A4T1</a:t>
                      </a:r>
                      <a:endParaRPr lang="fr-FR" sz="1100" dirty="0">
                        <a:effectLst/>
                        <a:latin typeface="+mn-lt"/>
                        <a:ea typeface="Times New Roman" panose="02020603050405020304" pitchFamily="18" charset="0"/>
                        <a:cs typeface="Times New Roman" panose="02020603050405020304" pitchFamily="18" charset="0"/>
                      </a:endParaRPr>
                    </a:p>
                    <a:p>
                      <a:pPr marL="36000" algn="l">
                        <a:spcBef>
                          <a:spcPts val="0"/>
                        </a:spcBef>
                        <a:spcAft>
                          <a:spcPts val="0"/>
                        </a:spcAft>
                      </a:pPr>
                      <a:endParaRPr lang="fr-FR" sz="1100" dirty="0" smtClean="0">
                        <a:solidFill>
                          <a:srgbClr val="000000"/>
                        </a:solidFill>
                        <a:effectLst/>
                        <a:latin typeface="+mn-lt"/>
                        <a:ea typeface="Arial" panose="020B0604020202020204" pitchFamily="34" charset="0"/>
                        <a:cs typeface="Times New Roman" panose="02020603050405020304" pitchFamily="18" charset="0"/>
                      </a:endParaRPr>
                    </a:p>
                    <a:p>
                      <a:pPr marL="36000" algn="l">
                        <a:spcBef>
                          <a:spcPts val="0"/>
                        </a:spcBef>
                        <a:spcAft>
                          <a:spcPts val="0"/>
                        </a:spcAft>
                      </a:pPr>
                      <a:endParaRPr lang="fr-FR" sz="1100" dirty="0" smtClean="0">
                        <a:solidFill>
                          <a:srgbClr val="000000"/>
                        </a:solidFill>
                        <a:effectLst/>
                        <a:latin typeface="+mn-lt"/>
                        <a:ea typeface="Arial" panose="020B0604020202020204" pitchFamily="34" charset="0"/>
                        <a:cs typeface="Times New Roman" panose="02020603050405020304" pitchFamily="18" charset="0"/>
                      </a:endParaRPr>
                    </a:p>
                    <a:p>
                      <a:pPr marL="36000" algn="l">
                        <a:spcBef>
                          <a:spcPts val="0"/>
                        </a:spcBef>
                        <a:spcAft>
                          <a:spcPts val="0"/>
                        </a:spcAft>
                      </a:pPr>
                      <a:r>
                        <a:rPr lang="fr-FR" sz="1100" dirty="0" smtClean="0">
                          <a:solidFill>
                            <a:srgbClr val="000000"/>
                          </a:solidFill>
                          <a:effectLst/>
                          <a:latin typeface="+mn-lt"/>
                          <a:ea typeface="Arial" panose="020B0604020202020204" pitchFamily="34" charset="0"/>
                          <a:cs typeface="Times New Roman" panose="02020603050405020304" pitchFamily="18" charset="0"/>
                        </a:rPr>
                        <a:t>A4T2</a:t>
                      </a:r>
                      <a:endParaRPr lang="fr-FR" sz="110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000" marR="153670" algn="just">
                        <a:spcBef>
                          <a:spcPts val="0"/>
                        </a:spcBef>
                        <a:spcAft>
                          <a:spcPts val="0"/>
                        </a:spcAft>
                      </a:pPr>
                      <a:endParaRPr lang="fr-FR" sz="1100" dirty="0" smtClean="0">
                        <a:effectLst/>
                        <a:latin typeface="+mn-lt"/>
                        <a:ea typeface="Arial" panose="020B0604020202020204" pitchFamily="34" charset="0"/>
                        <a:cs typeface="Times New Roman" panose="02020603050405020304" pitchFamily="18" charset="0"/>
                      </a:endParaRPr>
                    </a:p>
                    <a:p>
                      <a:pPr marL="36000" marR="153670" algn="just">
                        <a:spcBef>
                          <a:spcPts val="0"/>
                        </a:spcBef>
                        <a:spcAft>
                          <a:spcPts val="0"/>
                        </a:spcAft>
                      </a:pPr>
                      <a:r>
                        <a:rPr lang="fr-FR" sz="1100" dirty="0" smtClean="0">
                          <a:effectLst/>
                          <a:latin typeface="+mn-lt"/>
                          <a:ea typeface="Arial" panose="020B0604020202020204" pitchFamily="34" charset="0"/>
                          <a:cs typeface="Times New Roman" panose="02020603050405020304" pitchFamily="18" charset="0"/>
                        </a:rPr>
                        <a:t>Réaliser</a:t>
                      </a:r>
                      <a:r>
                        <a:rPr lang="fr-FR" sz="1100" baseline="0" dirty="0" smtClean="0">
                          <a:effectLst/>
                          <a:latin typeface="+mn-lt"/>
                          <a:ea typeface="Arial" panose="020B0604020202020204" pitchFamily="34" charset="0"/>
                          <a:cs typeface="Times New Roman" panose="02020603050405020304" pitchFamily="18" charset="0"/>
                        </a:rPr>
                        <a:t> </a:t>
                      </a:r>
                      <a:r>
                        <a:rPr lang="fr-FR" sz="1100" dirty="0" smtClean="0">
                          <a:effectLst/>
                          <a:latin typeface="+mn-lt"/>
                          <a:ea typeface="Arial" panose="020B0604020202020204" pitchFamily="34" charset="0"/>
                          <a:cs typeface="Times New Roman" panose="02020603050405020304" pitchFamily="18" charset="0"/>
                        </a:rPr>
                        <a:t>une</a:t>
                      </a:r>
                      <a:r>
                        <a:rPr lang="fr-FR" sz="1100" baseline="0" dirty="0" smtClean="0">
                          <a:effectLst/>
                          <a:latin typeface="+mn-lt"/>
                          <a:ea typeface="Arial" panose="020B0604020202020204" pitchFamily="34" charset="0"/>
                          <a:cs typeface="Times New Roman" panose="02020603050405020304" pitchFamily="18" charset="0"/>
                        </a:rPr>
                        <a:t> </a:t>
                      </a:r>
                      <a:r>
                        <a:rPr lang="fr-FR" sz="1100" dirty="0" smtClean="0">
                          <a:effectLst/>
                          <a:latin typeface="+mn-lt"/>
                          <a:ea typeface="Arial" panose="020B0604020202020204" pitchFamily="34" charset="0"/>
                          <a:cs typeface="Times New Roman" panose="02020603050405020304" pitchFamily="18" charset="0"/>
                        </a:rPr>
                        <a:t>opération </a:t>
                      </a:r>
                      <a:r>
                        <a:rPr lang="fr-FR" sz="1100" dirty="0">
                          <a:effectLst/>
                          <a:latin typeface="+mn-lt"/>
                          <a:ea typeface="Arial" panose="020B0604020202020204" pitchFamily="34" charset="0"/>
                          <a:cs typeface="Times New Roman" panose="02020603050405020304" pitchFamily="18" charset="0"/>
                        </a:rPr>
                        <a:t>d’amélioration de l’efficacité énergétique</a:t>
                      </a:r>
                      <a:endParaRPr lang="fr-FR" sz="1100" dirty="0">
                        <a:effectLst/>
                        <a:latin typeface="+mn-lt"/>
                        <a:ea typeface="Times New Roman" panose="02020603050405020304" pitchFamily="18" charset="0"/>
                        <a:cs typeface="Times New Roman" panose="02020603050405020304" pitchFamily="18" charset="0"/>
                      </a:endParaRPr>
                    </a:p>
                    <a:p>
                      <a:pPr marL="36000" marR="153670" algn="just">
                        <a:spcBef>
                          <a:spcPts val="0"/>
                        </a:spcBef>
                        <a:spcAft>
                          <a:spcPts val="0"/>
                        </a:spcAft>
                      </a:pPr>
                      <a:endParaRPr lang="fr-FR" sz="1100" dirty="0" smtClean="0">
                        <a:effectLst/>
                        <a:latin typeface="+mn-lt"/>
                        <a:ea typeface="Arial" panose="020B0604020202020204" pitchFamily="34" charset="0"/>
                        <a:cs typeface="Times New Roman" panose="02020603050405020304" pitchFamily="18" charset="0"/>
                      </a:endParaRPr>
                    </a:p>
                    <a:p>
                      <a:pPr marL="36000" marR="153670" algn="just">
                        <a:spcBef>
                          <a:spcPts val="0"/>
                        </a:spcBef>
                        <a:spcAft>
                          <a:spcPts val="0"/>
                        </a:spcAft>
                      </a:pPr>
                      <a:r>
                        <a:rPr lang="fr-FR" sz="1100" dirty="0" smtClean="0">
                          <a:effectLst/>
                          <a:latin typeface="+mn-lt"/>
                          <a:ea typeface="Arial" panose="020B0604020202020204" pitchFamily="34" charset="0"/>
                          <a:cs typeface="Times New Roman" panose="02020603050405020304" pitchFamily="18" charset="0"/>
                        </a:rPr>
                        <a:t>Réaliser </a:t>
                      </a:r>
                      <a:r>
                        <a:rPr lang="fr-FR" sz="1100" dirty="0">
                          <a:effectLst/>
                          <a:latin typeface="+mn-lt"/>
                          <a:ea typeface="Arial" panose="020B0604020202020204" pitchFamily="34" charset="0"/>
                          <a:cs typeface="Times New Roman" panose="02020603050405020304" pitchFamily="18" charset="0"/>
                        </a:rPr>
                        <a:t>des travaux de dépannage</a:t>
                      </a:r>
                      <a:endParaRPr lang="fr-FR" sz="110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619384936"/>
                  </a:ext>
                </a:extLst>
              </a:tr>
              <a:tr h="264921">
                <a:tc rowSpan="2">
                  <a:txBody>
                    <a:bodyPr/>
                    <a:lstStyle/>
                    <a:p>
                      <a:pPr algn="ctr">
                        <a:spcBef>
                          <a:spcPts val="600"/>
                        </a:spcBef>
                        <a:spcAft>
                          <a:spcPts val="0"/>
                        </a:spcAft>
                      </a:pPr>
                      <a:endParaRPr lang="fr-FR" sz="1100" b="1" dirty="0" smtClean="0">
                        <a:solidFill>
                          <a:srgbClr val="000000"/>
                        </a:solidFill>
                        <a:effectLst/>
                        <a:latin typeface="+mn-lt"/>
                        <a:ea typeface="Arial" panose="020B0604020202020204" pitchFamily="34" charset="0"/>
                        <a:cs typeface="Times New Roman" panose="02020603050405020304" pitchFamily="18" charset="0"/>
                      </a:endParaRPr>
                    </a:p>
                    <a:p>
                      <a:pPr algn="ctr">
                        <a:spcBef>
                          <a:spcPts val="600"/>
                        </a:spcBef>
                        <a:spcAft>
                          <a:spcPts val="0"/>
                        </a:spcAft>
                      </a:pPr>
                      <a:endParaRPr lang="fr-FR" sz="1100" b="1" dirty="0" smtClean="0">
                        <a:solidFill>
                          <a:srgbClr val="000000"/>
                        </a:solidFill>
                        <a:effectLst/>
                        <a:latin typeface="+mn-lt"/>
                        <a:ea typeface="Arial" panose="020B0604020202020204" pitchFamily="34" charset="0"/>
                        <a:cs typeface="Times New Roman" panose="02020603050405020304" pitchFamily="18" charset="0"/>
                      </a:endParaRPr>
                    </a:p>
                    <a:p>
                      <a:pPr algn="ctr">
                        <a:spcBef>
                          <a:spcPts val="600"/>
                        </a:spcBef>
                        <a:spcAft>
                          <a:spcPts val="0"/>
                        </a:spcAft>
                      </a:pPr>
                      <a:endParaRPr lang="fr-FR" sz="1100" b="1" dirty="0" smtClean="0">
                        <a:solidFill>
                          <a:srgbClr val="000000"/>
                        </a:solidFill>
                        <a:effectLst/>
                        <a:latin typeface="+mn-lt"/>
                        <a:ea typeface="Arial" panose="020B0604020202020204" pitchFamily="34" charset="0"/>
                        <a:cs typeface="Times New Roman" panose="02020603050405020304" pitchFamily="18" charset="0"/>
                      </a:endParaRPr>
                    </a:p>
                    <a:p>
                      <a:pPr algn="l">
                        <a:spcBef>
                          <a:spcPts val="600"/>
                        </a:spcBef>
                        <a:spcAft>
                          <a:spcPts val="0"/>
                        </a:spcAft>
                      </a:pPr>
                      <a:r>
                        <a:rPr lang="fr-FR" sz="1200" b="1" dirty="0" smtClean="0">
                          <a:solidFill>
                            <a:srgbClr val="7030A0"/>
                          </a:solidFill>
                          <a:effectLst/>
                          <a:latin typeface="+mn-lt"/>
                          <a:ea typeface="Arial" panose="020B0604020202020204" pitchFamily="34" charset="0"/>
                          <a:cs typeface="Times New Roman" panose="02020603050405020304" pitchFamily="18" charset="0"/>
                        </a:rPr>
                        <a:t>C13</a:t>
                      </a:r>
                      <a:endParaRPr lang="fr-FR" sz="1200" b="1" dirty="0">
                        <a:solidFill>
                          <a:srgbClr val="7030A0"/>
                        </a:solidFill>
                        <a:effectLst/>
                        <a:latin typeface="+mn-lt"/>
                        <a:ea typeface="Times New Roman" panose="02020603050405020304" pitchFamily="18" charset="0"/>
                        <a:cs typeface="Times New Roman" panose="02020603050405020304" pitchFamily="18" charset="0"/>
                      </a:endParaRPr>
                    </a:p>
                  </a:txBody>
                  <a:tcPr marL="3600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rowSpan="2">
                  <a:txBody>
                    <a:bodyPr/>
                    <a:lstStyle/>
                    <a:p>
                      <a:pPr marL="36195">
                        <a:spcBef>
                          <a:spcPts val="600"/>
                        </a:spcBef>
                        <a:spcAft>
                          <a:spcPts val="0"/>
                        </a:spcAft>
                      </a:pPr>
                      <a:endParaRPr lang="fr-FR" sz="1100" dirty="0" smtClean="0">
                        <a:solidFill>
                          <a:srgbClr val="000000"/>
                        </a:solidFill>
                        <a:effectLst/>
                        <a:latin typeface="+mn-lt"/>
                        <a:ea typeface="Calibri" panose="020F0502020204030204" pitchFamily="34" charset="0"/>
                        <a:cs typeface="Times New Roman" panose="02020603050405020304" pitchFamily="18" charset="0"/>
                      </a:endParaRPr>
                    </a:p>
                    <a:p>
                      <a:pPr marL="36195">
                        <a:spcBef>
                          <a:spcPts val="600"/>
                        </a:spcBef>
                        <a:spcAft>
                          <a:spcPts val="0"/>
                        </a:spcAft>
                      </a:pPr>
                      <a:endParaRPr lang="fr-FR" sz="1100" dirty="0" smtClean="0">
                        <a:solidFill>
                          <a:srgbClr val="000000"/>
                        </a:solidFill>
                        <a:effectLst/>
                        <a:latin typeface="+mn-lt"/>
                        <a:ea typeface="Calibri" panose="020F0502020204030204" pitchFamily="34" charset="0"/>
                        <a:cs typeface="Times New Roman" panose="02020603050405020304" pitchFamily="18" charset="0"/>
                      </a:endParaRPr>
                    </a:p>
                    <a:p>
                      <a:pPr marL="36195">
                        <a:spcBef>
                          <a:spcPts val="600"/>
                        </a:spcBef>
                        <a:spcAft>
                          <a:spcPts val="0"/>
                        </a:spcAft>
                      </a:pPr>
                      <a:endParaRPr lang="fr-FR" sz="1100" dirty="0" smtClean="0">
                        <a:solidFill>
                          <a:srgbClr val="000000"/>
                        </a:solidFill>
                        <a:effectLst/>
                        <a:latin typeface="+mn-lt"/>
                        <a:ea typeface="Calibri" panose="020F0502020204030204" pitchFamily="34" charset="0"/>
                        <a:cs typeface="Times New Roman" panose="02020603050405020304" pitchFamily="18" charset="0"/>
                      </a:endParaRPr>
                    </a:p>
                    <a:p>
                      <a:pPr marL="36195">
                        <a:spcBef>
                          <a:spcPts val="600"/>
                        </a:spcBef>
                        <a:spcAft>
                          <a:spcPts val="0"/>
                        </a:spcAft>
                      </a:pPr>
                      <a:r>
                        <a:rPr lang="fr-FR" sz="1200" dirty="0" smtClean="0">
                          <a:solidFill>
                            <a:srgbClr val="000000"/>
                          </a:solidFill>
                          <a:effectLst/>
                          <a:latin typeface="+mn-lt"/>
                          <a:ea typeface="Calibri" panose="020F0502020204030204" pitchFamily="34" charset="0"/>
                          <a:cs typeface="Times New Roman" panose="02020603050405020304" pitchFamily="18" charset="0"/>
                        </a:rPr>
                        <a:t>Conseiller </a:t>
                      </a:r>
                      <a:r>
                        <a:rPr lang="fr-FR" sz="1200" dirty="0">
                          <a:solidFill>
                            <a:srgbClr val="000000"/>
                          </a:solidFill>
                          <a:effectLst/>
                          <a:latin typeface="+mn-lt"/>
                          <a:ea typeface="Calibri" panose="020F0502020204030204" pitchFamily="34" charset="0"/>
                          <a:cs typeface="Times New Roman" panose="02020603050405020304" pitchFamily="18" charset="0"/>
                        </a:rPr>
                        <a:t>le client et/ou l’exploitant</a:t>
                      </a:r>
                      <a:endParaRPr lang="fr-FR" sz="1200" dirty="0">
                        <a:effectLst/>
                        <a:latin typeface="+mn-lt"/>
                        <a:ea typeface="Times New Roman" panose="02020603050405020304" pitchFamily="18"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443230" indent="-371475">
                        <a:spcAft>
                          <a:spcPts val="0"/>
                        </a:spcAft>
                      </a:pPr>
                      <a:r>
                        <a:rPr lang="fr-FR" sz="1100" b="1" dirty="0">
                          <a:effectLst/>
                          <a:latin typeface="+mn-lt"/>
                          <a:ea typeface="Arial" panose="020B0604020202020204" pitchFamily="34" charset="0"/>
                          <a:cs typeface="Times New Roman" panose="02020603050405020304" pitchFamily="18" charset="0"/>
                        </a:rPr>
                        <a:t>A5 </a:t>
                      </a:r>
                      <a:r>
                        <a:rPr lang="fr-FR" sz="1100" dirty="0">
                          <a:effectLst/>
                          <a:latin typeface="+mn-lt"/>
                          <a:ea typeface="Arial" panose="020B0604020202020204" pitchFamily="34" charset="0"/>
                          <a:cs typeface="Times New Roman" panose="02020603050405020304" pitchFamily="18" charset="0"/>
                        </a:rPr>
                        <a:t>: </a:t>
                      </a:r>
                      <a:r>
                        <a:rPr lang="fr-FR" sz="1100" b="1" dirty="0">
                          <a:effectLst/>
                          <a:latin typeface="+mn-lt"/>
                          <a:ea typeface="Arial" panose="020B0604020202020204" pitchFamily="34" charset="0"/>
                          <a:cs typeface="Times New Roman" panose="02020603050405020304" pitchFamily="18" charset="0"/>
                        </a:rPr>
                        <a:t>Communication</a:t>
                      </a:r>
                      <a:endParaRPr lang="fr-FR" sz="1100" b="1" dirty="0">
                        <a:effectLst/>
                        <a:latin typeface="+mn-lt"/>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hMerge="1">
                  <a:txBody>
                    <a:bodyPr/>
                    <a:lstStyle/>
                    <a:p>
                      <a:endParaRPr lang="fr-FR"/>
                    </a:p>
                  </a:txBody>
                  <a:tcPr/>
                </a:tc>
                <a:extLst>
                  <a:ext uri="{0D108BD9-81ED-4DB2-BD59-A6C34878D82A}">
                    <a16:rowId xmlns="" xmlns:a16="http://schemas.microsoft.com/office/drawing/2014/main" val="3916100280"/>
                  </a:ext>
                </a:extLst>
              </a:tr>
              <a:tr h="1510833">
                <a:tc vMerge="1">
                  <a:txBody>
                    <a:bodyPr/>
                    <a:lstStyle/>
                    <a:p>
                      <a:endParaRPr lang="fr-FR"/>
                    </a:p>
                  </a:txBody>
                  <a:tcPr/>
                </a:tc>
                <a:tc vMerge="1">
                  <a:txBody>
                    <a:bodyPr/>
                    <a:lstStyle/>
                    <a:p>
                      <a:endParaRPr lang="fr-FR"/>
                    </a:p>
                  </a:txBody>
                  <a:tcPr/>
                </a:tc>
                <a:tc>
                  <a:txBody>
                    <a:bodyPr/>
                    <a:lstStyle/>
                    <a:p>
                      <a:pPr marL="36000" algn="l">
                        <a:lnSpc>
                          <a:spcPct val="150000"/>
                        </a:lnSpc>
                        <a:spcBef>
                          <a:spcPts val="0"/>
                        </a:spcBef>
                        <a:spcAft>
                          <a:spcPts val="0"/>
                        </a:spcAft>
                      </a:pPr>
                      <a:r>
                        <a:rPr lang="fr-FR" sz="1100" dirty="0" smtClean="0">
                          <a:effectLst/>
                          <a:latin typeface="+mn-lt"/>
                          <a:ea typeface="Arial" panose="020B0604020202020204" pitchFamily="34" charset="0"/>
                          <a:cs typeface="Times New Roman" panose="02020603050405020304" pitchFamily="18" charset="0"/>
                        </a:rPr>
                        <a:t>A5T1</a:t>
                      </a:r>
                      <a:endParaRPr lang="fr-FR" sz="1100" dirty="0">
                        <a:effectLst/>
                        <a:latin typeface="+mn-lt"/>
                        <a:ea typeface="Times New Roman" panose="02020603050405020304" pitchFamily="18" charset="0"/>
                        <a:cs typeface="Times New Roman" panose="02020603050405020304" pitchFamily="18" charset="0"/>
                      </a:endParaRPr>
                    </a:p>
                    <a:p>
                      <a:pPr marL="36000" algn="l">
                        <a:spcBef>
                          <a:spcPts val="0"/>
                        </a:spcBef>
                        <a:spcAft>
                          <a:spcPts val="0"/>
                        </a:spcAft>
                      </a:pPr>
                      <a:endParaRPr lang="fr-FR" sz="1100" dirty="0" smtClean="0">
                        <a:effectLst/>
                        <a:latin typeface="+mn-lt"/>
                        <a:ea typeface="Arial" panose="020B0604020202020204" pitchFamily="34" charset="0"/>
                        <a:cs typeface="Times New Roman" panose="02020603050405020304" pitchFamily="18" charset="0"/>
                      </a:endParaRPr>
                    </a:p>
                    <a:p>
                      <a:pPr marL="36000" algn="l">
                        <a:lnSpc>
                          <a:spcPct val="150000"/>
                        </a:lnSpc>
                        <a:spcBef>
                          <a:spcPts val="0"/>
                        </a:spcBef>
                        <a:spcAft>
                          <a:spcPts val="0"/>
                        </a:spcAft>
                      </a:pPr>
                      <a:endParaRPr lang="fr-FR" sz="1100" dirty="0" smtClean="0">
                        <a:effectLst/>
                        <a:latin typeface="+mn-lt"/>
                        <a:ea typeface="Arial" panose="020B0604020202020204" pitchFamily="34" charset="0"/>
                        <a:cs typeface="Times New Roman" panose="02020603050405020304" pitchFamily="18" charset="0"/>
                      </a:endParaRPr>
                    </a:p>
                    <a:p>
                      <a:pPr marL="36000" algn="l">
                        <a:spcBef>
                          <a:spcPts val="0"/>
                        </a:spcBef>
                        <a:spcAft>
                          <a:spcPts val="0"/>
                        </a:spcAft>
                      </a:pPr>
                      <a:r>
                        <a:rPr lang="fr-FR" sz="1100" dirty="0" smtClean="0">
                          <a:effectLst/>
                          <a:latin typeface="+mn-lt"/>
                          <a:ea typeface="Arial" panose="020B0604020202020204" pitchFamily="34" charset="0"/>
                          <a:cs typeface="Times New Roman" panose="02020603050405020304" pitchFamily="18" charset="0"/>
                        </a:rPr>
                        <a:t>A5T2</a:t>
                      </a:r>
                      <a:endParaRPr lang="fr-FR" sz="1100" dirty="0">
                        <a:effectLst/>
                        <a:latin typeface="+mn-lt"/>
                        <a:ea typeface="Times New Roman" panose="02020603050405020304" pitchFamily="18" charset="0"/>
                        <a:cs typeface="Times New Roman" panose="02020603050405020304" pitchFamily="18" charset="0"/>
                      </a:endParaRPr>
                    </a:p>
                    <a:p>
                      <a:pPr marL="36000" algn="l">
                        <a:spcBef>
                          <a:spcPts val="0"/>
                        </a:spcBef>
                        <a:spcAft>
                          <a:spcPts val="0"/>
                        </a:spcAft>
                      </a:pPr>
                      <a:endParaRPr lang="fr-FR" sz="1100" dirty="0" smtClean="0">
                        <a:effectLst/>
                        <a:latin typeface="+mn-lt"/>
                        <a:ea typeface="Arial" panose="020B0604020202020204" pitchFamily="34" charset="0"/>
                        <a:cs typeface="Times New Roman" panose="02020603050405020304" pitchFamily="18" charset="0"/>
                      </a:endParaRPr>
                    </a:p>
                    <a:p>
                      <a:pPr marL="36000" algn="l">
                        <a:spcBef>
                          <a:spcPts val="0"/>
                        </a:spcBef>
                        <a:spcAft>
                          <a:spcPts val="0"/>
                        </a:spcAft>
                      </a:pPr>
                      <a:endParaRPr lang="fr-FR" sz="1100" dirty="0" smtClean="0">
                        <a:effectLst/>
                        <a:latin typeface="+mn-lt"/>
                        <a:ea typeface="Arial" panose="020B0604020202020204" pitchFamily="34" charset="0"/>
                        <a:cs typeface="Times New Roman" panose="02020603050405020304" pitchFamily="18" charset="0"/>
                      </a:endParaRPr>
                    </a:p>
                    <a:p>
                      <a:pPr marL="36000" algn="l">
                        <a:spcBef>
                          <a:spcPts val="0"/>
                        </a:spcBef>
                        <a:spcAft>
                          <a:spcPts val="0"/>
                        </a:spcAft>
                      </a:pPr>
                      <a:r>
                        <a:rPr lang="fr-FR" sz="1100" dirty="0" smtClean="0">
                          <a:effectLst/>
                          <a:latin typeface="+mn-lt"/>
                          <a:ea typeface="Arial" panose="020B0604020202020204" pitchFamily="34" charset="0"/>
                          <a:cs typeface="Times New Roman" panose="02020603050405020304" pitchFamily="18" charset="0"/>
                        </a:rPr>
                        <a:t>A5T3</a:t>
                      </a:r>
                      <a:endParaRPr lang="fr-FR" sz="110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371475" algn="just">
                        <a:lnSpc>
                          <a:spcPct val="150000"/>
                        </a:lnSpc>
                        <a:spcBef>
                          <a:spcPts val="0"/>
                        </a:spcBef>
                        <a:spcAft>
                          <a:spcPts val="0"/>
                        </a:spcAft>
                      </a:pPr>
                      <a:r>
                        <a:rPr lang="fr-FR" sz="1100" dirty="0" smtClean="0">
                          <a:effectLst/>
                          <a:latin typeface="+mn-lt"/>
                          <a:ea typeface="Arial" panose="020B0604020202020204" pitchFamily="34" charset="0"/>
                          <a:cs typeface="Times New Roman" panose="02020603050405020304" pitchFamily="18" charset="0"/>
                        </a:rPr>
                        <a:t>Rendre </a:t>
                      </a:r>
                      <a:r>
                        <a:rPr lang="fr-FR" sz="1100" dirty="0">
                          <a:effectLst/>
                          <a:latin typeface="+mn-lt"/>
                          <a:ea typeface="Arial" panose="020B0604020202020204" pitchFamily="34" charset="0"/>
                          <a:cs typeface="Times New Roman" panose="02020603050405020304" pitchFamily="18" charset="0"/>
                        </a:rPr>
                        <a:t>compte oralement à l’interne et </a:t>
                      </a:r>
                      <a:r>
                        <a:rPr lang="fr-FR" sz="1100" dirty="0" smtClean="0">
                          <a:effectLst/>
                          <a:latin typeface="+mn-lt"/>
                          <a:ea typeface="Arial" panose="020B0604020202020204" pitchFamily="34" charset="0"/>
                          <a:cs typeface="Times New Roman" panose="02020603050405020304" pitchFamily="18" charset="0"/>
                        </a:rPr>
                        <a:t>à</a:t>
                      </a:r>
                      <a:r>
                        <a:rPr lang="fr-FR" sz="1100" baseline="0" dirty="0" smtClean="0">
                          <a:effectLst/>
                          <a:latin typeface="+mn-lt"/>
                          <a:ea typeface="Arial" panose="020B0604020202020204" pitchFamily="34" charset="0"/>
                          <a:cs typeface="Times New Roman" panose="02020603050405020304" pitchFamily="18" charset="0"/>
                        </a:rPr>
                        <a:t> </a:t>
                      </a:r>
                      <a:r>
                        <a:rPr lang="fr-FR" sz="1100" dirty="0" smtClean="0">
                          <a:effectLst/>
                          <a:latin typeface="+mn-lt"/>
                          <a:ea typeface="Arial" panose="020B0604020202020204" pitchFamily="34" charset="0"/>
                          <a:cs typeface="Times New Roman" panose="02020603050405020304" pitchFamily="18" charset="0"/>
                        </a:rPr>
                        <a:t>l’externe du</a:t>
                      </a:r>
                      <a:r>
                        <a:rPr lang="fr-FR" sz="1100" baseline="0" dirty="0" smtClean="0">
                          <a:effectLst/>
                          <a:latin typeface="+mn-lt"/>
                          <a:ea typeface="Arial" panose="020B0604020202020204" pitchFamily="34" charset="0"/>
                          <a:cs typeface="Times New Roman" panose="02020603050405020304" pitchFamily="18" charset="0"/>
                        </a:rPr>
                        <a:t> </a:t>
                      </a:r>
                      <a:r>
                        <a:rPr lang="fr-FR" sz="1100" dirty="0" smtClean="0">
                          <a:effectLst/>
                          <a:latin typeface="+mn-lt"/>
                          <a:ea typeface="Arial" panose="020B0604020202020204" pitchFamily="34" charset="0"/>
                          <a:cs typeface="Times New Roman" panose="02020603050405020304" pitchFamily="18" charset="0"/>
                        </a:rPr>
                        <a:t>déroulement </a:t>
                      </a:r>
                      <a:r>
                        <a:rPr lang="fr-FR" sz="1100" dirty="0">
                          <a:effectLst/>
                          <a:latin typeface="+mn-lt"/>
                          <a:ea typeface="Arial" panose="020B0604020202020204" pitchFamily="34" charset="0"/>
                          <a:cs typeface="Times New Roman" panose="02020603050405020304" pitchFamily="18" charset="0"/>
                        </a:rPr>
                        <a:t>de l’intervention</a:t>
                      </a:r>
                      <a:endParaRPr lang="fr-FR" sz="1100" dirty="0">
                        <a:effectLst/>
                        <a:latin typeface="+mn-lt"/>
                        <a:ea typeface="Times New Roman" panose="02020603050405020304" pitchFamily="18" charset="0"/>
                        <a:cs typeface="Times New Roman" panose="02020603050405020304" pitchFamily="18" charset="0"/>
                      </a:endParaRPr>
                    </a:p>
                    <a:p>
                      <a:pPr marL="0" indent="-371475" algn="just">
                        <a:spcBef>
                          <a:spcPts val="0"/>
                        </a:spcBef>
                        <a:spcAft>
                          <a:spcPts val="0"/>
                        </a:spcAft>
                      </a:pPr>
                      <a:endParaRPr lang="fr-FR" sz="1100" dirty="0" smtClean="0">
                        <a:effectLst/>
                        <a:latin typeface="+mn-lt"/>
                        <a:ea typeface="Arial" panose="020B0604020202020204" pitchFamily="34" charset="0"/>
                        <a:cs typeface="Times New Roman" panose="02020603050405020304" pitchFamily="18" charset="0"/>
                      </a:endParaRPr>
                    </a:p>
                    <a:p>
                      <a:pPr marL="0" indent="-371475" algn="just">
                        <a:spcBef>
                          <a:spcPts val="0"/>
                        </a:spcBef>
                        <a:spcAft>
                          <a:spcPts val="0"/>
                        </a:spcAft>
                      </a:pPr>
                      <a:r>
                        <a:rPr lang="fr-FR" sz="1100" dirty="0" smtClean="0">
                          <a:effectLst/>
                          <a:latin typeface="+mn-lt"/>
                          <a:ea typeface="Arial" panose="020B0604020202020204" pitchFamily="34" charset="0"/>
                          <a:cs typeface="Times New Roman" panose="02020603050405020304" pitchFamily="18" charset="0"/>
                        </a:rPr>
                        <a:t>Renseigner </a:t>
                      </a:r>
                      <a:r>
                        <a:rPr lang="fr-FR" sz="1100" dirty="0">
                          <a:effectLst/>
                          <a:latin typeface="+mn-lt"/>
                          <a:ea typeface="Arial" panose="020B0604020202020204" pitchFamily="34" charset="0"/>
                          <a:cs typeface="Times New Roman" panose="02020603050405020304" pitchFamily="18" charset="0"/>
                        </a:rPr>
                        <a:t>les documents techniques réglementaires</a:t>
                      </a:r>
                      <a:endParaRPr lang="fr-FR" sz="1100" dirty="0">
                        <a:effectLst/>
                        <a:latin typeface="+mn-lt"/>
                        <a:ea typeface="Times New Roman" panose="02020603050405020304" pitchFamily="18" charset="0"/>
                        <a:cs typeface="Times New Roman" panose="02020603050405020304" pitchFamily="18" charset="0"/>
                      </a:endParaRPr>
                    </a:p>
                    <a:p>
                      <a:pPr marL="0" indent="-371475" algn="just">
                        <a:spcBef>
                          <a:spcPts val="0"/>
                        </a:spcBef>
                        <a:spcAft>
                          <a:spcPts val="0"/>
                        </a:spcAft>
                      </a:pPr>
                      <a:endParaRPr lang="fr-FR" sz="1100" dirty="0" smtClean="0">
                        <a:solidFill>
                          <a:srgbClr val="000000"/>
                        </a:solidFill>
                        <a:effectLst/>
                        <a:latin typeface="+mn-lt"/>
                        <a:ea typeface="Arial" panose="020B0604020202020204" pitchFamily="34" charset="0"/>
                        <a:cs typeface="Times New Roman" panose="02020603050405020304" pitchFamily="18" charset="0"/>
                      </a:endParaRPr>
                    </a:p>
                    <a:p>
                      <a:pPr marL="0" indent="-371475" algn="just">
                        <a:spcBef>
                          <a:spcPts val="0"/>
                        </a:spcBef>
                        <a:spcAft>
                          <a:spcPts val="0"/>
                        </a:spcAft>
                      </a:pPr>
                      <a:endParaRPr lang="fr-FR" sz="1100" dirty="0" smtClean="0">
                        <a:solidFill>
                          <a:srgbClr val="000000"/>
                        </a:solidFill>
                        <a:effectLst/>
                        <a:latin typeface="+mn-lt"/>
                        <a:ea typeface="Arial" panose="020B0604020202020204" pitchFamily="34" charset="0"/>
                        <a:cs typeface="Times New Roman" panose="02020603050405020304" pitchFamily="18" charset="0"/>
                      </a:endParaRPr>
                    </a:p>
                    <a:p>
                      <a:pPr marL="0" indent="-371475" algn="just">
                        <a:spcBef>
                          <a:spcPts val="0"/>
                        </a:spcBef>
                        <a:spcAft>
                          <a:spcPts val="0"/>
                        </a:spcAft>
                      </a:pPr>
                      <a:r>
                        <a:rPr lang="fr-FR" sz="1100" dirty="0" smtClean="0">
                          <a:solidFill>
                            <a:srgbClr val="000000"/>
                          </a:solidFill>
                          <a:effectLst/>
                          <a:latin typeface="+mn-lt"/>
                          <a:ea typeface="Arial" panose="020B0604020202020204" pitchFamily="34" charset="0"/>
                          <a:cs typeface="Times New Roman" panose="02020603050405020304" pitchFamily="18" charset="0"/>
                        </a:rPr>
                        <a:t>Conseiller </a:t>
                      </a:r>
                      <a:r>
                        <a:rPr lang="fr-FR" sz="1100" dirty="0">
                          <a:solidFill>
                            <a:srgbClr val="000000"/>
                          </a:solidFill>
                          <a:effectLst/>
                          <a:latin typeface="+mn-lt"/>
                          <a:ea typeface="Arial" panose="020B0604020202020204" pitchFamily="34" charset="0"/>
                          <a:cs typeface="Times New Roman" panose="02020603050405020304" pitchFamily="18" charset="0"/>
                        </a:rPr>
                        <a:t>le client et/ou </a:t>
                      </a:r>
                      <a:r>
                        <a:rPr lang="fr-FR" sz="1100" dirty="0" smtClean="0">
                          <a:solidFill>
                            <a:srgbClr val="000000"/>
                          </a:solidFill>
                          <a:effectLst/>
                          <a:latin typeface="+mn-lt"/>
                          <a:ea typeface="Arial" panose="020B0604020202020204" pitchFamily="34" charset="0"/>
                          <a:cs typeface="Times New Roman" panose="02020603050405020304" pitchFamily="18" charset="0"/>
                        </a:rPr>
                        <a:t>l’exploitant</a:t>
                      </a:r>
                      <a:endParaRPr lang="fr-FR" sz="1100" dirty="0">
                        <a:effectLst/>
                        <a:latin typeface="+mn-lt"/>
                        <a:ea typeface="Times New Roman" panose="02020603050405020304" pitchFamily="18" charset="0"/>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803968341"/>
                  </a:ext>
                </a:extLst>
              </a:tr>
            </a:tbl>
          </a:graphicData>
        </a:graphic>
      </p:graphicFrame>
    </p:spTree>
    <p:extLst>
      <p:ext uri="{BB962C8B-B14F-4D97-AF65-F5344CB8AC3E}">
        <p14:creationId xmlns:p14="http://schemas.microsoft.com/office/powerpoint/2010/main" val="1632711926"/>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6848</TotalTime>
  <Words>2688</Words>
  <Application>Microsoft Office PowerPoint</Application>
  <PresentationFormat>Personnalisé</PresentationFormat>
  <Paragraphs>704</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Thème Office</vt:lpstr>
      <vt:lpstr>Baccalauréat professionnel installateur en chauffage, climatisation et énergies renouvelables  « ICCER » session 2024</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ACADEMIE DE LYON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épreuves d'examen du baccalauréat professionnel installateur en chauffage, climatisation et énergie renouvelable session 2024</dc:title>
  <dc:creator>Eric GIROUD;egiroud1</dc:creator>
  <cp:lastModifiedBy>Jean-Francois</cp:lastModifiedBy>
  <cp:revision>450</cp:revision>
  <dcterms:created xsi:type="dcterms:W3CDTF">2022-04-01T05:56:31Z</dcterms:created>
  <dcterms:modified xsi:type="dcterms:W3CDTF">2022-10-11T07:51:30Z</dcterms:modified>
</cp:coreProperties>
</file>