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9" r:id="rId3"/>
    <p:sldId id="258" r:id="rId4"/>
    <p:sldId id="275" r:id="rId5"/>
    <p:sldId id="261" r:id="rId6"/>
    <p:sldId id="279" r:id="rId7"/>
    <p:sldId id="274" r:id="rId8"/>
    <p:sldId id="260" r:id="rId9"/>
    <p:sldId id="273" r:id="rId10"/>
    <p:sldId id="276" r:id="rId11"/>
    <p:sldId id="277" r:id="rId12"/>
    <p:sldId id="262" r:id="rId13"/>
    <p:sldId id="263" r:id="rId14"/>
    <p:sldId id="264" r:id="rId15"/>
    <p:sldId id="265" r:id="rId16"/>
    <p:sldId id="266" r:id="rId17"/>
    <p:sldId id="270" r:id="rId18"/>
    <p:sldId id="278" r:id="rId19"/>
    <p:sldId id="280"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52F43C"/>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02" autoAdjust="0"/>
    <p:restoredTop sz="93800" autoAdjust="0"/>
  </p:normalViewPr>
  <p:slideViewPr>
    <p:cSldViewPr snapToGrid="0">
      <p:cViewPr>
        <p:scale>
          <a:sx n="75" d="100"/>
          <a:sy n="75" d="100"/>
        </p:scale>
        <p:origin x="88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EA33F3-16D4-4772-AB66-3AA63410F53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C699FACB-8B73-4561-8D62-45C65CC87DB3}">
      <dgm:prSet phldrT="[Texte]" custT="1"/>
      <dgm:spPr>
        <a:solidFill>
          <a:srgbClr val="FFFF99"/>
        </a:solidFill>
        <a:ln>
          <a:solidFill>
            <a:srgbClr val="C00000"/>
          </a:solidFill>
        </a:ln>
        <a:scene3d>
          <a:camera prst="orthographicFront"/>
          <a:lightRig rig="threePt" dir="t"/>
        </a:scene3d>
        <a:sp3d>
          <a:bevelT/>
        </a:sp3d>
      </dgm:spPr>
      <dgm:t>
        <a:bodyPr/>
        <a:lstStyle/>
        <a:p>
          <a:r>
            <a:rPr lang="fr-FR" sz="1800" b="1" dirty="0">
              <a:solidFill>
                <a:schemeClr val="tx1"/>
              </a:solidFill>
              <a:effectLst>
                <a:outerShdw blurRad="38100" dist="38100" dir="2700000" algn="tl">
                  <a:srgbClr val="000000">
                    <a:alpha val="43137"/>
                  </a:srgbClr>
                </a:outerShdw>
              </a:effectLst>
            </a:rPr>
            <a:t>E2 : Préparation d’une intervention</a:t>
          </a:r>
        </a:p>
      </dgm:t>
    </dgm:pt>
    <dgm:pt modelId="{C1BAE640-C19D-4617-8F8A-C309CBA0D2A0}" type="parTrans" cxnId="{48018C88-3A75-4AEC-AF67-CB4541FCE6BB}">
      <dgm:prSet/>
      <dgm:spPr/>
      <dgm:t>
        <a:bodyPr/>
        <a:lstStyle/>
        <a:p>
          <a:endParaRPr lang="fr-FR"/>
        </a:p>
      </dgm:t>
    </dgm:pt>
    <dgm:pt modelId="{6DF3E17C-C935-48E6-9560-A003F9864ACC}" type="sibTrans" cxnId="{48018C88-3A75-4AEC-AF67-CB4541FCE6BB}">
      <dgm:prSet/>
      <dgm:spPr/>
      <dgm:t>
        <a:bodyPr/>
        <a:lstStyle/>
        <a:p>
          <a:endParaRPr lang="fr-FR"/>
        </a:p>
      </dgm:t>
    </dgm:pt>
    <dgm:pt modelId="{3BE5953E-F25F-4EAF-9350-0673F6A2E37B}" type="pres">
      <dgm:prSet presAssocID="{39EA33F3-16D4-4772-AB66-3AA63410F53C}" presName="Name0" presStyleCnt="0">
        <dgm:presLayoutVars>
          <dgm:chPref val="1"/>
          <dgm:dir/>
          <dgm:animOne val="branch"/>
          <dgm:animLvl val="lvl"/>
          <dgm:resizeHandles/>
        </dgm:presLayoutVars>
      </dgm:prSet>
      <dgm:spPr/>
    </dgm:pt>
    <dgm:pt modelId="{54C0D8A6-8E3A-4937-BC7F-BF2A7B7682C5}" type="pres">
      <dgm:prSet presAssocID="{C699FACB-8B73-4561-8D62-45C65CC87DB3}" presName="vertOne" presStyleCnt="0"/>
      <dgm:spPr/>
    </dgm:pt>
    <dgm:pt modelId="{72BF39B4-8E9D-4401-94A0-7DBEA7F6966B}" type="pres">
      <dgm:prSet presAssocID="{C699FACB-8B73-4561-8D62-45C65CC87DB3}" presName="txOne" presStyleLbl="node0" presStyleIdx="0" presStyleCnt="1" custScaleY="61576" custLinFactNeighborX="-3601" custLinFactNeighborY="-44032">
        <dgm:presLayoutVars>
          <dgm:chPref val="3"/>
        </dgm:presLayoutVars>
      </dgm:prSet>
      <dgm:spPr/>
    </dgm:pt>
    <dgm:pt modelId="{C1794196-8DDB-4907-8F43-E146FAAE201D}" type="pres">
      <dgm:prSet presAssocID="{C699FACB-8B73-4561-8D62-45C65CC87DB3}" presName="horzOne" presStyleCnt="0"/>
      <dgm:spPr/>
    </dgm:pt>
  </dgm:ptLst>
  <dgm:cxnLst>
    <dgm:cxn modelId="{C28F986F-21D3-4920-AADB-D66669FBDEF5}" type="presOf" srcId="{C699FACB-8B73-4561-8D62-45C65CC87DB3}" destId="{72BF39B4-8E9D-4401-94A0-7DBEA7F6966B}" srcOrd="0" destOrd="0" presId="urn:microsoft.com/office/officeart/2005/8/layout/hierarchy4"/>
    <dgm:cxn modelId="{3943E274-195C-45E1-8B06-AE8247DAD547}" type="presOf" srcId="{39EA33F3-16D4-4772-AB66-3AA63410F53C}" destId="{3BE5953E-F25F-4EAF-9350-0673F6A2E37B}" srcOrd="0" destOrd="0" presId="urn:microsoft.com/office/officeart/2005/8/layout/hierarchy4"/>
    <dgm:cxn modelId="{48018C88-3A75-4AEC-AF67-CB4541FCE6BB}" srcId="{39EA33F3-16D4-4772-AB66-3AA63410F53C}" destId="{C699FACB-8B73-4561-8D62-45C65CC87DB3}" srcOrd="0" destOrd="0" parTransId="{C1BAE640-C19D-4617-8F8A-C309CBA0D2A0}" sibTransId="{6DF3E17C-C935-48E6-9560-A003F9864ACC}"/>
    <dgm:cxn modelId="{BE846479-848B-4BBF-9460-1C936B4ED2F3}" type="presParOf" srcId="{3BE5953E-F25F-4EAF-9350-0673F6A2E37B}" destId="{54C0D8A6-8E3A-4937-BC7F-BF2A7B7682C5}" srcOrd="0" destOrd="0" presId="urn:microsoft.com/office/officeart/2005/8/layout/hierarchy4"/>
    <dgm:cxn modelId="{D7332BC3-AA83-4AAD-9659-62B58B1E2BD5}" type="presParOf" srcId="{54C0D8A6-8E3A-4937-BC7F-BF2A7B7682C5}" destId="{72BF39B4-8E9D-4401-94A0-7DBEA7F6966B}" srcOrd="0" destOrd="0" presId="urn:microsoft.com/office/officeart/2005/8/layout/hierarchy4"/>
    <dgm:cxn modelId="{E0C1F5EF-FC20-469D-B0EE-70481B97AFB1}" type="presParOf" srcId="{54C0D8A6-8E3A-4937-BC7F-BF2A7B7682C5}" destId="{C1794196-8DDB-4907-8F43-E146FAAE201D}" srcOrd="1"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EA33F3-16D4-4772-AB66-3AA63410F53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C699FACB-8B73-4561-8D62-45C65CC87DB3}">
      <dgm:prSet phldrT="[Texte]" custT="1"/>
      <dgm:spPr>
        <a:solidFill>
          <a:srgbClr val="FFFF99"/>
        </a:solidFill>
        <a:ln>
          <a:solidFill>
            <a:srgbClr val="C00000"/>
          </a:solidFill>
        </a:ln>
        <a:scene3d>
          <a:camera prst="orthographicFront"/>
          <a:lightRig rig="threePt" dir="t"/>
        </a:scene3d>
        <a:sp3d>
          <a:bevelT/>
        </a:sp3d>
      </dgm:spPr>
      <dgm:t>
        <a:bodyPr/>
        <a:lstStyle/>
        <a:p>
          <a:r>
            <a:rPr lang="fr-FR" sz="1800" b="1" dirty="0">
              <a:solidFill>
                <a:schemeClr val="tx1"/>
              </a:solidFill>
              <a:effectLst>
                <a:outerShdw blurRad="38100" dist="38100" dir="2700000" algn="tl">
                  <a:srgbClr val="000000">
                    <a:alpha val="43137"/>
                  </a:srgbClr>
                </a:outerShdw>
              </a:effectLst>
            </a:rPr>
            <a:t>E2 : Préparation d’une intervention</a:t>
          </a:r>
        </a:p>
      </dgm:t>
    </dgm:pt>
    <dgm:pt modelId="{6DF3E17C-C935-48E6-9560-A003F9864ACC}" type="sibTrans" cxnId="{48018C88-3A75-4AEC-AF67-CB4541FCE6BB}">
      <dgm:prSet/>
      <dgm:spPr/>
      <dgm:t>
        <a:bodyPr/>
        <a:lstStyle/>
        <a:p>
          <a:endParaRPr lang="fr-FR"/>
        </a:p>
      </dgm:t>
    </dgm:pt>
    <dgm:pt modelId="{C1BAE640-C19D-4617-8F8A-C309CBA0D2A0}" type="parTrans" cxnId="{48018C88-3A75-4AEC-AF67-CB4541FCE6BB}">
      <dgm:prSet/>
      <dgm:spPr/>
      <dgm:t>
        <a:bodyPr/>
        <a:lstStyle/>
        <a:p>
          <a:endParaRPr lang="fr-FR"/>
        </a:p>
      </dgm:t>
    </dgm:pt>
    <dgm:pt modelId="{3BE5953E-F25F-4EAF-9350-0673F6A2E37B}" type="pres">
      <dgm:prSet presAssocID="{39EA33F3-16D4-4772-AB66-3AA63410F53C}" presName="Name0" presStyleCnt="0">
        <dgm:presLayoutVars>
          <dgm:chPref val="1"/>
          <dgm:dir/>
          <dgm:animOne val="branch"/>
          <dgm:animLvl val="lvl"/>
          <dgm:resizeHandles/>
        </dgm:presLayoutVars>
      </dgm:prSet>
      <dgm:spPr/>
    </dgm:pt>
    <dgm:pt modelId="{54C0D8A6-8E3A-4937-BC7F-BF2A7B7682C5}" type="pres">
      <dgm:prSet presAssocID="{C699FACB-8B73-4561-8D62-45C65CC87DB3}" presName="vertOne" presStyleCnt="0"/>
      <dgm:spPr/>
    </dgm:pt>
    <dgm:pt modelId="{72BF39B4-8E9D-4401-94A0-7DBEA7F6966B}" type="pres">
      <dgm:prSet presAssocID="{C699FACB-8B73-4561-8D62-45C65CC87DB3}" presName="txOne" presStyleLbl="node0" presStyleIdx="0" presStyleCnt="1" custScaleY="61576">
        <dgm:presLayoutVars>
          <dgm:chPref val="3"/>
        </dgm:presLayoutVars>
      </dgm:prSet>
      <dgm:spPr/>
    </dgm:pt>
    <dgm:pt modelId="{C1794196-8DDB-4907-8F43-E146FAAE201D}" type="pres">
      <dgm:prSet presAssocID="{C699FACB-8B73-4561-8D62-45C65CC87DB3}" presName="horzOne" presStyleCnt="0"/>
      <dgm:spPr/>
    </dgm:pt>
  </dgm:ptLst>
  <dgm:cxnLst>
    <dgm:cxn modelId="{C28F986F-21D3-4920-AADB-D66669FBDEF5}" type="presOf" srcId="{C699FACB-8B73-4561-8D62-45C65CC87DB3}" destId="{72BF39B4-8E9D-4401-94A0-7DBEA7F6966B}" srcOrd="0" destOrd="0" presId="urn:microsoft.com/office/officeart/2005/8/layout/hierarchy4"/>
    <dgm:cxn modelId="{3943E274-195C-45E1-8B06-AE8247DAD547}" type="presOf" srcId="{39EA33F3-16D4-4772-AB66-3AA63410F53C}" destId="{3BE5953E-F25F-4EAF-9350-0673F6A2E37B}" srcOrd="0" destOrd="0" presId="urn:microsoft.com/office/officeart/2005/8/layout/hierarchy4"/>
    <dgm:cxn modelId="{48018C88-3A75-4AEC-AF67-CB4541FCE6BB}" srcId="{39EA33F3-16D4-4772-AB66-3AA63410F53C}" destId="{C699FACB-8B73-4561-8D62-45C65CC87DB3}" srcOrd="0" destOrd="0" parTransId="{C1BAE640-C19D-4617-8F8A-C309CBA0D2A0}" sibTransId="{6DF3E17C-C935-48E6-9560-A003F9864ACC}"/>
    <dgm:cxn modelId="{BE846479-848B-4BBF-9460-1C936B4ED2F3}" type="presParOf" srcId="{3BE5953E-F25F-4EAF-9350-0673F6A2E37B}" destId="{54C0D8A6-8E3A-4937-BC7F-BF2A7B7682C5}" srcOrd="0" destOrd="0" presId="urn:microsoft.com/office/officeart/2005/8/layout/hierarchy4"/>
    <dgm:cxn modelId="{D7332BC3-AA83-4AAD-9659-62B58B1E2BD5}" type="presParOf" srcId="{54C0D8A6-8E3A-4937-BC7F-BF2A7B7682C5}" destId="{72BF39B4-8E9D-4401-94A0-7DBEA7F6966B}" srcOrd="0" destOrd="0" presId="urn:microsoft.com/office/officeart/2005/8/layout/hierarchy4"/>
    <dgm:cxn modelId="{E0C1F5EF-FC20-469D-B0EE-70481B97AFB1}" type="presParOf" srcId="{54C0D8A6-8E3A-4937-BC7F-BF2A7B7682C5}" destId="{C1794196-8DDB-4907-8F43-E146FAAE201D}" srcOrd="1"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EA33F3-16D4-4772-AB66-3AA63410F53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C699FACB-8B73-4561-8D62-45C65CC87DB3}">
      <dgm:prSet phldrT="[Texte]" custT="1"/>
      <dgm:spPr>
        <a:solidFill>
          <a:srgbClr val="FFFF99"/>
        </a:solidFill>
        <a:ln>
          <a:solidFill>
            <a:srgbClr val="C00000"/>
          </a:solidFill>
        </a:ln>
        <a:scene3d>
          <a:camera prst="orthographicFront"/>
          <a:lightRig rig="threePt" dir="t"/>
        </a:scene3d>
        <a:sp3d>
          <a:bevelT/>
        </a:sp3d>
      </dgm:spPr>
      <dgm:t>
        <a:bodyPr/>
        <a:lstStyle/>
        <a:p>
          <a:r>
            <a:rPr lang="fr-FR" sz="1800" b="1" dirty="0">
              <a:solidFill>
                <a:schemeClr val="tx1"/>
              </a:solidFill>
              <a:effectLst>
                <a:outerShdw blurRad="38100" dist="38100" dir="2700000" algn="tl">
                  <a:srgbClr val="000000">
                    <a:alpha val="43137"/>
                  </a:srgbClr>
                </a:outerShdw>
              </a:effectLst>
            </a:rPr>
            <a:t>E2 : Préparation d’une intervention</a:t>
          </a:r>
        </a:p>
      </dgm:t>
    </dgm:pt>
    <dgm:pt modelId="{C1BAE640-C19D-4617-8F8A-C309CBA0D2A0}" type="parTrans" cxnId="{48018C88-3A75-4AEC-AF67-CB4541FCE6BB}">
      <dgm:prSet/>
      <dgm:spPr/>
      <dgm:t>
        <a:bodyPr/>
        <a:lstStyle/>
        <a:p>
          <a:endParaRPr lang="fr-FR"/>
        </a:p>
      </dgm:t>
    </dgm:pt>
    <dgm:pt modelId="{6DF3E17C-C935-48E6-9560-A003F9864ACC}" type="sibTrans" cxnId="{48018C88-3A75-4AEC-AF67-CB4541FCE6BB}">
      <dgm:prSet/>
      <dgm:spPr/>
      <dgm:t>
        <a:bodyPr/>
        <a:lstStyle/>
        <a:p>
          <a:endParaRPr lang="fr-FR"/>
        </a:p>
      </dgm:t>
    </dgm:pt>
    <dgm:pt modelId="{3BE5953E-F25F-4EAF-9350-0673F6A2E37B}" type="pres">
      <dgm:prSet presAssocID="{39EA33F3-16D4-4772-AB66-3AA63410F53C}" presName="Name0" presStyleCnt="0">
        <dgm:presLayoutVars>
          <dgm:chPref val="1"/>
          <dgm:dir/>
          <dgm:animOne val="branch"/>
          <dgm:animLvl val="lvl"/>
          <dgm:resizeHandles/>
        </dgm:presLayoutVars>
      </dgm:prSet>
      <dgm:spPr/>
    </dgm:pt>
    <dgm:pt modelId="{54C0D8A6-8E3A-4937-BC7F-BF2A7B7682C5}" type="pres">
      <dgm:prSet presAssocID="{C699FACB-8B73-4561-8D62-45C65CC87DB3}" presName="vertOne" presStyleCnt="0"/>
      <dgm:spPr/>
    </dgm:pt>
    <dgm:pt modelId="{72BF39B4-8E9D-4401-94A0-7DBEA7F6966B}" type="pres">
      <dgm:prSet presAssocID="{C699FACB-8B73-4561-8D62-45C65CC87DB3}" presName="txOne" presStyleLbl="node0" presStyleIdx="0" presStyleCnt="1" custScaleY="61576" custLinFactNeighborX="-1491" custLinFactNeighborY="-48169">
        <dgm:presLayoutVars>
          <dgm:chPref val="3"/>
        </dgm:presLayoutVars>
      </dgm:prSet>
      <dgm:spPr/>
    </dgm:pt>
    <dgm:pt modelId="{C1794196-8DDB-4907-8F43-E146FAAE201D}" type="pres">
      <dgm:prSet presAssocID="{C699FACB-8B73-4561-8D62-45C65CC87DB3}" presName="horzOne" presStyleCnt="0"/>
      <dgm:spPr/>
    </dgm:pt>
  </dgm:ptLst>
  <dgm:cxnLst>
    <dgm:cxn modelId="{C28F986F-21D3-4920-AADB-D66669FBDEF5}" type="presOf" srcId="{C699FACB-8B73-4561-8D62-45C65CC87DB3}" destId="{72BF39B4-8E9D-4401-94A0-7DBEA7F6966B}" srcOrd="0" destOrd="0" presId="urn:microsoft.com/office/officeart/2005/8/layout/hierarchy4"/>
    <dgm:cxn modelId="{3943E274-195C-45E1-8B06-AE8247DAD547}" type="presOf" srcId="{39EA33F3-16D4-4772-AB66-3AA63410F53C}" destId="{3BE5953E-F25F-4EAF-9350-0673F6A2E37B}" srcOrd="0" destOrd="0" presId="urn:microsoft.com/office/officeart/2005/8/layout/hierarchy4"/>
    <dgm:cxn modelId="{48018C88-3A75-4AEC-AF67-CB4541FCE6BB}" srcId="{39EA33F3-16D4-4772-AB66-3AA63410F53C}" destId="{C699FACB-8B73-4561-8D62-45C65CC87DB3}" srcOrd="0" destOrd="0" parTransId="{C1BAE640-C19D-4617-8F8A-C309CBA0D2A0}" sibTransId="{6DF3E17C-C935-48E6-9560-A003F9864ACC}"/>
    <dgm:cxn modelId="{BE846479-848B-4BBF-9460-1C936B4ED2F3}" type="presParOf" srcId="{3BE5953E-F25F-4EAF-9350-0673F6A2E37B}" destId="{54C0D8A6-8E3A-4937-BC7F-BF2A7B7682C5}" srcOrd="0" destOrd="0" presId="urn:microsoft.com/office/officeart/2005/8/layout/hierarchy4"/>
    <dgm:cxn modelId="{D7332BC3-AA83-4AAD-9659-62B58B1E2BD5}" type="presParOf" srcId="{54C0D8A6-8E3A-4937-BC7F-BF2A7B7682C5}" destId="{72BF39B4-8E9D-4401-94A0-7DBEA7F6966B}" srcOrd="0" destOrd="0" presId="urn:microsoft.com/office/officeart/2005/8/layout/hierarchy4"/>
    <dgm:cxn modelId="{E0C1F5EF-FC20-469D-B0EE-70481B97AFB1}" type="presParOf" srcId="{54C0D8A6-8E3A-4937-BC7F-BF2A7B7682C5}" destId="{C1794196-8DDB-4907-8F43-E146FAAE201D}" srcOrd="1"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EA33F3-16D4-4772-AB66-3AA63410F53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C699FACB-8B73-4561-8D62-45C65CC87DB3}">
      <dgm:prSet phldrT="[Texte]" custT="1"/>
      <dgm:spPr>
        <a:solidFill>
          <a:srgbClr val="FFFF99"/>
        </a:solidFill>
        <a:ln>
          <a:solidFill>
            <a:srgbClr val="C00000"/>
          </a:solidFill>
        </a:ln>
        <a:scene3d>
          <a:camera prst="orthographicFront"/>
          <a:lightRig rig="threePt" dir="t"/>
        </a:scene3d>
        <a:sp3d>
          <a:bevelT/>
        </a:sp3d>
      </dgm:spPr>
      <dgm:t>
        <a:bodyPr/>
        <a:lstStyle/>
        <a:p>
          <a:r>
            <a:rPr lang="fr-FR" sz="1800" b="1" dirty="0">
              <a:solidFill>
                <a:schemeClr val="tx1"/>
              </a:solidFill>
              <a:effectLst>
                <a:outerShdw blurRad="38100" dist="38100" dir="2700000" algn="tl">
                  <a:srgbClr val="000000">
                    <a:alpha val="43137"/>
                  </a:srgbClr>
                </a:outerShdw>
              </a:effectLst>
            </a:rPr>
            <a:t>E2 : Préparation d’une intervention</a:t>
          </a:r>
        </a:p>
      </dgm:t>
    </dgm:pt>
    <dgm:pt modelId="{C1BAE640-C19D-4617-8F8A-C309CBA0D2A0}" type="parTrans" cxnId="{48018C88-3A75-4AEC-AF67-CB4541FCE6BB}">
      <dgm:prSet/>
      <dgm:spPr/>
      <dgm:t>
        <a:bodyPr/>
        <a:lstStyle/>
        <a:p>
          <a:endParaRPr lang="fr-FR"/>
        </a:p>
      </dgm:t>
    </dgm:pt>
    <dgm:pt modelId="{6DF3E17C-C935-48E6-9560-A003F9864ACC}" type="sibTrans" cxnId="{48018C88-3A75-4AEC-AF67-CB4541FCE6BB}">
      <dgm:prSet/>
      <dgm:spPr/>
      <dgm:t>
        <a:bodyPr/>
        <a:lstStyle/>
        <a:p>
          <a:endParaRPr lang="fr-FR"/>
        </a:p>
      </dgm:t>
    </dgm:pt>
    <dgm:pt modelId="{3BE5953E-F25F-4EAF-9350-0673F6A2E37B}" type="pres">
      <dgm:prSet presAssocID="{39EA33F3-16D4-4772-AB66-3AA63410F53C}" presName="Name0" presStyleCnt="0">
        <dgm:presLayoutVars>
          <dgm:chPref val="1"/>
          <dgm:dir/>
          <dgm:animOne val="branch"/>
          <dgm:animLvl val="lvl"/>
          <dgm:resizeHandles/>
        </dgm:presLayoutVars>
      </dgm:prSet>
      <dgm:spPr/>
    </dgm:pt>
    <dgm:pt modelId="{54C0D8A6-8E3A-4937-BC7F-BF2A7B7682C5}" type="pres">
      <dgm:prSet presAssocID="{C699FACB-8B73-4561-8D62-45C65CC87DB3}" presName="vertOne" presStyleCnt="0"/>
      <dgm:spPr/>
    </dgm:pt>
    <dgm:pt modelId="{72BF39B4-8E9D-4401-94A0-7DBEA7F6966B}" type="pres">
      <dgm:prSet presAssocID="{C699FACB-8B73-4561-8D62-45C65CC87DB3}" presName="txOne" presStyleLbl="node0" presStyleIdx="0" presStyleCnt="1" custScaleY="61576" custLinFactNeighborX="-3601" custLinFactNeighborY="-44032">
        <dgm:presLayoutVars>
          <dgm:chPref val="3"/>
        </dgm:presLayoutVars>
      </dgm:prSet>
      <dgm:spPr/>
    </dgm:pt>
    <dgm:pt modelId="{C1794196-8DDB-4907-8F43-E146FAAE201D}" type="pres">
      <dgm:prSet presAssocID="{C699FACB-8B73-4561-8D62-45C65CC87DB3}" presName="horzOne" presStyleCnt="0"/>
      <dgm:spPr/>
    </dgm:pt>
  </dgm:ptLst>
  <dgm:cxnLst>
    <dgm:cxn modelId="{C28F986F-21D3-4920-AADB-D66669FBDEF5}" type="presOf" srcId="{C699FACB-8B73-4561-8D62-45C65CC87DB3}" destId="{72BF39B4-8E9D-4401-94A0-7DBEA7F6966B}" srcOrd="0" destOrd="0" presId="urn:microsoft.com/office/officeart/2005/8/layout/hierarchy4"/>
    <dgm:cxn modelId="{3943E274-195C-45E1-8B06-AE8247DAD547}" type="presOf" srcId="{39EA33F3-16D4-4772-AB66-3AA63410F53C}" destId="{3BE5953E-F25F-4EAF-9350-0673F6A2E37B}" srcOrd="0" destOrd="0" presId="urn:microsoft.com/office/officeart/2005/8/layout/hierarchy4"/>
    <dgm:cxn modelId="{48018C88-3A75-4AEC-AF67-CB4541FCE6BB}" srcId="{39EA33F3-16D4-4772-AB66-3AA63410F53C}" destId="{C699FACB-8B73-4561-8D62-45C65CC87DB3}" srcOrd="0" destOrd="0" parTransId="{C1BAE640-C19D-4617-8F8A-C309CBA0D2A0}" sibTransId="{6DF3E17C-C935-48E6-9560-A003F9864ACC}"/>
    <dgm:cxn modelId="{BE846479-848B-4BBF-9460-1C936B4ED2F3}" type="presParOf" srcId="{3BE5953E-F25F-4EAF-9350-0673F6A2E37B}" destId="{54C0D8A6-8E3A-4937-BC7F-BF2A7B7682C5}" srcOrd="0" destOrd="0" presId="urn:microsoft.com/office/officeart/2005/8/layout/hierarchy4"/>
    <dgm:cxn modelId="{D7332BC3-AA83-4AAD-9659-62B58B1E2BD5}" type="presParOf" srcId="{54C0D8A6-8E3A-4937-BC7F-BF2A7B7682C5}" destId="{72BF39B4-8E9D-4401-94A0-7DBEA7F6966B}" srcOrd="0" destOrd="0" presId="urn:microsoft.com/office/officeart/2005/8/layout/hierarchy4"/>
    <dgm:cxn modelId="{E0C1F5EF-FC20-469D-B0EE-70481B97AFB1}" type="presParOf" srcId="{54C0D8A6-8E3A-4937-BC7F-BF2A7B7682C5}" destId="{C1794196-8DDB-4907-8F43-E146FAAE201D}" srcOrd="1"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EA33F3-16D4-4772-AB66-3AA63410F53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C699FACB-8B73-4561-8D62-45C65CC87DB3}">
      <dgm:prSet phldrT="[Texte]" custT="1"/>
      <dgm:spPr>
        <a:solidFill>
          <a:srgbClr val="FFFF99"/>
        </a:solidFill>
        <a:ln>
          <a:solidFill>
            <a:srgbClr val="C00000"/>
          </a:solidFill>
        </a:ln>
        <a:scene3d>
          <a:camera prst="orthographicFront"/>
          <a:lightRig rig="threePt" dir="t"/>
        </a:scene3d>
        <a:sp3d>
          <a:bevelT/>
        </a:sp3d>
      </dgm:spPr>
      <dgm:t>
        <a:bodyPr/>
        <a:lstStyle/>
        <a:p>
          <a:r>
            <a:rPr lang="fr-FR" sz="1800" b="1" dirty="0">
              <a:solidFill>
                <a:schemeClr val="tx1"/>
              </a:solidFill>
              <a:effectLst>
                <a:outerShdw blurRad="38100" dist="38100" dir="2700000" algn="tl">
                  <a:srgbClr val="000000">
                    <a:alpha val="43137"/>
                  </a:srgbClr>
                </a:outerShdw>
              </a:effectLst>
            </a:rPr>
            <a:t>E2 : Préparation d’une intervention</a:t>
          </a:r>
        </a:p>
      </dgm:t>
    </dgm:pt>
    <dgm:pt modelId="{C1BAE640-C19D-4617-8F8A-C309CBA0D2A0}" type="parTrans" cxnId="{48018C88-3A75-4AEC-AF67-CB4541FCE6BB}">
      <dgm:prSet/>
      <dgm:spPr/>
      <dgm:t>
        <a:bodyPr/>
        <a:lstStyle/>
        <a:p>
          <a:endParaRPr lang="fr-FR"/>
        </a:p>
      </dgm:t>
    </dgm:pt>
    <dgm:pt modelId="{6DF3E17C-C935-48E6-9560-A003F9864ACC}" type="sibTrans" cxnId="{48018C88-3A75-4AEC-AF67-CB4541FCE6BB}">
      <dgm:prSet/>
      <dgm:spPr/>
      <dgm:t>
        <a:bodyPr/>
        <a:lstStyle/>
        <a:p>
          <a:endParaRPr lang="fr-FR"/>
        </a:p>
      </dgm:t>
    </dgm:pt>
    <dgm:pt modelId="{3BE5953E-F25F-4EAF-9350-0673F6A2E37B}" type="pres">
      <dgm:prSet presAssocID="{39EA33F3-16D4-4772-AB66-3AA63410F53C}" presName="Name0" presStyleCnt="0">
        <dgm:presLayoutVars>
          <dgm:chPref val="1"/>
          <dgm:dir/>
          <dgm:animOne val="branch"/>
          <dgm:animLvl val="lvl"/>
          <dgm:resizeHandles/>
        </dgm:presLayoutVars>
      </dgm:prSet>
      <dgm:spPr/>
    </dgm:pt>
    <dgm:pt modelId="{54C0D8A6-8E3A-4937-BC7F-BF2A7B7682C5}" type="pres">
      <dgm:prSet presAssocID="{C699FACB-8B73-4561-8D62-45C65CC87DB3}" presName="vertOne" presStyleCnt="0"/>
      <dgm:spPr/>
    </dgm:pt>
    <dgm:pt modelId="{72BF39B4-8E9D-4401-94A0-7DBEA7F6966B}" type="pres">
      <dgm:prSet presAssocID="{C699FACB-8B73-4561-8D62-45C65CC87DB3}" presName="txOne" presStyleLbl="node0" presStyleIdx="0" presStyleCnt="1" custScaleY="61576" custLinFactNeighborY="-21033">
        <dgm:presLayoutVars>
          <dgm:chPref val="3"/>
        </dgm:presLayoutVars>
      </dgm:prSet>
      <dgm:spPr/>
    </dgm:pt>
    <dgm:pt modelId="{C1794196-8DDB-4907-8F43-E146FAAE201D}" type="pres">
      <dgm:prSet presAssocID="{C699FACB-8B73-4561-8D62-45C65CC87DB3}" presName="horzOne" presStyleCnt="0"/>
      <dgm:spPr/>
    </dgm:pt>
  </dgm:ptLst>
  <dgm:cxnLst>
    <dgm:cxn modelId="{C28F986F-21D3-4920-AADB-D66669FBDEF5}" type="presOf" srcId="{C699FACB-8B73-4561-8D62-45C65CC87DB3}" destId="{72BF39B4-8E9D-4401-94A0-7DBEA7F6966B}" srcOrd="0" destOrd="0" presId="urn:microsoft.com/office/officeart/2005/8/layout/hierarchy4"/>
    <dgm:cxn modelId="{3943E274-195C-45E1-8B06-AE8247DAD547}" type="presOf" srcId="{39EA33F3-16D4-4772-AB66-3AA63410F53C}" destId="{3BE5953E-F25F-4EAF-9350-0673F6A2E37B}" srcOrd="0" destOrd="0" presId="urn:microsoft.com/office/officeart/2005/8/layout/hierarchy4"/>
    <dgm:cxn modelId="{48018C88-3A75-4AEC-AF67-CB4541FCE6BB}" srcId="{39EA33F3-16D4-4772-AB66-3AA63410F53C}" destId="{C699FACB-8B73-4561-8D62-45C65CC87DB3}" srcOrd="0" destOrd="0" parTransId="{C1BAE640-C19D-4617-8F8A-C309CBA0D2A0}" sibTransId="{6DF3E17C-C935-48E6-9560-A003F9864ACC}"/>
    <dgm:cxn modelId="{BE846479-848B-4BBF-9460-1C936B4ED2F3}" type="presParOf" srcId="{3BE5953E-F25F-4EAF-9350-0673F6A2E37B}" destId="{54C0D8A6-8E3A-4937-BC7F-BF2A7B7682C5}" srcOrd="0" destOrd="0" presId="urn:microsoft.com/office/officeart/2005/8/layout/hierarchy4"/>
    <dgm:cxn modelId="{D7332BC3-AA83-4AAD-9659-62B58B1E2BD5}" type="presParOf" srcId="{54C0D8A6-8E3A-4937-BC7F-BF2A7B7682C5}" destId="{72BF39B4-8E9D-4401-94A0-7DBEA7F6966B}" srcOrd="0" destOrd="0" presId="urn:microsoft.com/office/officeart/2005/8/layout/hierarchy4"/>
    <dgm:cxn modelId="{E0C1F5EF-FC20-469D-B0EE-70481B97AFB1}" type="presParOf" srcId="{54C0D8A6-8E3A-4937-BC7F-BF2A7B7682C5}" destId="{C1794196-8DDB-4907-8F43-E146FAAE201D}" srcOrd="1" destOrd="0" presId="urn:microsoft.com/office/officeart/2005/8/layout/hierarchy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EA33F3-16D4-4772-AB66-3AA63410F53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C699FACB-8B73-4561-8D62-45C65CC87DB3}">
      <dgm:prSet phldrT="[Texte]" custT="1"/>
      <dgm:spPr>
        <a:solidFill>
          <a:srgbClr val="FFFF99"/>
        </a:solidFill>
        <a:ln>
          <a:solidFill>
            <a:srgbClr val="C00000"/>
          </a:solidFill>
        </a:ln>
        <a:scene3d>
          <a:camera prst="orthographicFront"/>
          <a:lightRig rig="threePt" dir="t"/>
        </a:scene3d>
        <a:sp3d>
          <a:bevelT/>
        </a:sp3d>
      </dgm:spPr>
      <dgm:t>
        <a:bodyPr/>
        <a:lstStyle/>
        <a:p>
          <a:r>
            <a:rPr lang="fr-FR" sz="1800" b="1" dirty="0">
              <a:solidFill>
                <a:schemeClr val="tx1"/>
              </a:solidFill>
              <a:effectLst>
                <a:outerShdw blurRad="38100" dist="38100" dir="2700000" algn="tl">
                  <a:srgbClr val="000000">
                    <a:alpha val="43137"/>
                  </a:srgbClr>
                </a:outerShdw>
              </a:effectLst>
            </a:rPr>
            <a:t>E2 : Préparation d’une intervention</a:t>
          </a:r>
        </a:p>
      </dgm:t>
    </dgm:pt>
    <dgm:pt modelId="{C1BAE640-C19D-4617-8F8A-C309CBA0D2A0}" type="parTrans" cxnId="{48018C88-3A75-4AEC-AF67-CB4541FCE6BB}">
      <dgm:prSet/>
      <dgm:spPr/>
      <dgm:t>
        <a:bodyPr/>
        <a:lstStyle/>
        <a:p>
          <a:endParaRPr lang="fr-FR"/>
        </a:p>
      </dgm:t>
    </dgm:pt>
    <dgm:pt modelId="{6DF3E17C-C935-48E6-9560-A003F9864ACC}" type="sibTrans" cxnId="{48018C88-3A75-4AEC-AF67-CB4541FCE6BB}">
      <dgm:prSet/>
      <dgm:spPr/>
      <dgm:t>
        <a:bodyPr/>
        <a:lstStyle/>
        <a:p>
          <a:endParaRPr lang="fr-FR"/>
        </a:p>
      </dgm:t>
    </dgm:pt>
    <dgm:pt modelId="{3BE5953E-F25F-4EAF-9350-0673F6A2E37B}" type="pres">
      <dgm:prSet presAssocID="{39EA33F3-16D4-4772-AB66-3AA63410F53C}" presName="Name0" presStyleCnt="0">
        <dgm:presLayoutVars>
          <dgm:chPref val="1"/>
          <dgm:dir/>
          <dgm:animOne val="branch"/>
          <dgm:animLvl val="lvl"/>
          <dgm:resizeHandles/>
        </dgm:presLayoutVars>
      </dgm:prSet>
      <dgm:spPr/>
    </dgm:pt>
    <dgm:pt modelId="{54C0D8A6-8E3A-4937-BC7F-BF2A7B7682C5}" type="pres">
      <dgm:prSet presAssocID="{C699FACB-8B73-4561-8D62-45C65CC87DB3}" presName="vertOne" presStyleCnt="0"/>
      <dgm:spPr/>
    </dgm:pt>
    <dgm:pt modelId="{72BF39B4-8E9D-4401-94A0-7DBEA7F6966B}" type="pres">
      <dgm:prSet presAssocID="{C699FACB-8B73-4561-8D62-45C65CC87DB3}" presName="txOne" presStyleLbl="node0" presStyleIdx="0" presStyleCnt="1" custScaleY="100000" custLinFactNeighborY="2195">
        <dgm:presLayoutVars>
          <dgm:chPref val="3"/>
        </dgm:presLayoutVars>
      </dgm:prSet>
      <dgm:spPr/>
    </dgm:pt>
    <dgm:pt modelId="{C1794196-8DDB-4907-8F43-E146FAAE201D}" type="pres">
      <dgm:prSet presAssocID="{C699FACB-8B73-4561-8D62-45C65CC87DB3}" presName="horzOne" presStyleCnt="0"/>
      <dgm:spPr/>
    </dgm:pt>
  </dgm:ptLst>
  <dgm:cxnLst>
    <dgm:cxn modelId="{C28F986F-21D3-4920-AADB-D66669FBDEF5}" type="presOf" srcId="{C699FACB-8B73-4561-8D62-45C65CC87DB3}" destId="{72BF39B4-8E9D-4401-94A0-7DBEA7F6966B}" srcOrd="0" destOrd="0" presId="urn:microsoft.com/office/officeart/2005/8/layout/hierarchy4"/>
    <dgm:cxn modelId="{3943E274-195C-45E1-8B06-AE8247DAD547}" type="presOf" srcId="{39EA33F3-16D4-4772-AB66-3AA63410F53C}" destId="{3BE5953E-F25F-4EAF-9350-0673F6A2E37B}" srcOrd="0" destOrd="0" presId="urn:microsoft.com/office/officeart/2005/8/layout/hierarchy4"/>
    <dgm:cxn modelId="{48018C88-3A75-4AEC-AF67-CB4541FCE6BB}" srcId="{39EA33F3-16D4-4772-AB66-3AA63410F53C}" destId="{C699FACB-8B73-4561-8D62-45C65CC87DB3}" srcOrd="0" destOrd="0" parTransId="{C1BAE640-C19D-4617-8F8A-C309CBA0D2A0}" sibTransId="{6DF3E17C-C935-48E6-9560-A003F9864ACC}"/>
    <dgm:cxn modelId="{BE846479-848B-4BBF-9460-1C936B4ED2F3}" type="presParOf" srcId="{3BE5953E-F25F-4EAF-9350-0673F6A2E37B}" destId="{54C0D8A6-8E3A-4937-BC7F-BF2A7B7682C5}" srcOrd="0" destOrd="0" presId="urn:microsoft.com/office/officeart/2005/8/layout/hierarchy4"/>
    <dgm:cxn modelId="{D7332BC3-AA83-4AAD-9659-62B58B1E2BD5}" type="presParOf" srcId="{54C0D8A6-8E3A-4937-BC7F-BF2A7B7682C5}" destId="{72BF39B4-8E9D-4401-94A0-7DBEA7F6966B}" srcOrd="0" destOrd="0" presId="urn:microsoft.com/office/officeart/2005/8/layout/hierarchy4"/>
    <dgm:cxn modelId="{E0C1F5EF-FC20-469D-B0EE-70481B97AFB1}" type="presParOf" srcId="{54C0D8A6-8E3A-4937-BC7F-BF2A7B7682C5}" destId="{C1794196-8DDB-4907-8F43-E146FAAE201D}" srcOrd="1"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F39B4-8E9D-4401-94A0-7DBEA7F6966B}">
      <dsp:nvSpPr>
        <dsp:cNvPr id="0" name=""/>
        <dsp:cNvSpPr/>
      </dsp:nvSpPr>
      <dsp:spPr>
        <a:xfrm>
          <a:off x="0" y="0"/>
          <a:ext cx="6420414" cy="461414"/>
        </a:xfrm>
        <a:prstGeom prst="roundRect">
          <a:avLst>
            <a:gd name="adj" fmla="val 10000"/>
          </a:avLst>
        </a:prstGeom>
        <a:solidFill>
          <a:srgbClr val="FFFF99"/>
        </a:solidFill>
        <a:ln w="12700" cap="flat" cmpd="sng" algn="ctr">
          <a:solidFill>
            <a:srgbClr val="C0000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tx1"/>
              </a:solidFill>
              <a:effectLst>
                <a:outerShdw blurRad="38100" dist="38100" dir="2700000" algn="tl">
                  <a:srgbClr val="000000">
                    <a:alpha val="43137"/>
                  </a:srgbClr>
                </a:outerShdw>
              </a:effectLst>
            </a:rPr>
            <a:t>E2 : Préparation d’une intervention</a:t>
          </a:r>
        </a:p>
      </dsp:txBody>
      <dsp:txXfrm>
        <a:off x="13514" y="13514"/>
        <a:ext cx="6393386" cy="4343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F39B4-8E9D-4401-94A0-7DBEA7F6966B}">
      <dsp:nvSpPr>
        <dsp:cNvPr id="0" name=""/>
        <dsp:cNvSpPr/>
      </dsp:nvSpPr>
      <dsp:spPr>
        <a:xfrm>
          <a:off x="0" y="145101"/>
          <a:ext cx="6420414" cy="465062"/>
        </a:xfrm>
        <a:prstGeom prst="roundRect">
          <a:avLst>
            <a:gd name="adj" fmla="val 10000"/>
          </a:avLst>
        </a:prstGeom>
        <a:solidFill>
          <a:srgbClr val="FFFF99"/>
        </a:solidFill>
        <a:ln w="12700" cap="flat" cmpd="sng" algn="ctr">
          <a:solidFill>
            <a:srgbClr val="C0000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tx1"/>
              </a:solidFill>
              <a:effectLst>
                <a:outerShdw blurRad="38100" dist="38100" dir="2700000" algn="tl">
                  <a:srgbClr val="000000">
                    <a:alpha val="43137"/>
                  </a:srgbClr>
                </a:outerShdw>
              </a:effectLst>
            </a:rPr>
            <a:t>E2 : Préparation d’une intervention</a:t>
          </a:r>
        </a:p>
      </dsp:txBody>
      <dsp:txXfrm>
        <a:off x="13621" y="158722"/>
        <a:ext cx="6393172" cy="4378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F39B4-8E9D-4401-94A0-7DBEA7F6966B}">
      <dsp:nvSpPr>
        <dsp:cNvPr id="0" name=""/>
        <dsp:cNvSpPr/>
      </dsp:nvSpPr>
      <dsp:spPr>
        <a:xfrm>
          <a:off x="0" y="0"/>
          <a:ext cx="6414144" cy="394851"/>
        </a:xfrm>
        <a:prstGeom prst="roundRect">
          <a:avLst>
            <a:gd name="adj" fmla="val 10000"/>
          </a:avLst>
        </a:prstGeom>
        <a:solidFill>
          <a:srgbClr val="FFFF99"/>
        </a:solidFill>
        <a:ln w="12700" cap="flat" cmpd="sng" algn="ctr">
          <a:solidFill>
            <a:srgbClr val="C0000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tx1"/>
              </a:solidFill>
              <a:effectLst>
                <a:outerShdw blurRad="38100" dist="38100" dir="2700000" algn="tl">
                  <a:srgbClr val="000000">
                    <a:alpha val="43137"/>
                  </a:srgbClr>
                </a:outerShdw>
              </a:effectLst>
            </a:rPr>
            <a:t>E2 : Préparation d’une intervention</a:t>
          </a:r>
        </a:p>
      </dsp:txBody>
      <dsp:txXfrm>
        <a:off x="11565" y="11565"/>
        <a:ext cx="6391014" cy="3717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F39B4-8E9D-4401-94A0-7DBEA7F6966B}">
      <dsp:nvSpPr>
        <dsp:cNvPr id="0" name=""/>
        <dsp:cNvSpPr/>
      </dsp:nvSpPr>
      <dsp:spPr>
        <a:xfrm>
          <a:off x="0" y="0"/>
          <a:ext cx="6414144" cy="324554"/>
        </a:xfrm>
        <a:prstGeom prst="roundRect">
          <a:avLst>
            <a:gd name="adj" fmla="val 10000"/>
          </a:avLst>
        </a:prstGeom>
        <a:solidFill>
          <a:srgbClr val="FFFF99"/>
        </a:solidFill>
        <a:ln w="12700" cap="flat" cmpd="sng" algn="ctr">
          <a:solidFill>
            <a:srgbClr val="C0000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tx1"/>
              </a:solidFill>
              <a:effectLst>
                <a:outerShdw blurRad="38100" dist="38100" dir="2700000" algn="tl">
                  <a:srgbClr val="000000">
                    <a:alpha val="43137"/>
                  </a:srgbClr>
                </a:outerShdw>
              </a:effectLst>
            </a:rPr>
            <a:t>E2 : Préparation d’une intervention</a:t>
          </a:r>
        </a:p>
      </dsp:txBody>
      <dsp:txXfrm>
        <a:off x="9506" y="9506"/>
        <a:ext cx="6395132" cy="3055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F39B4-8E9D-4401-94A0-7DBEA7F6966B}">
      <dsp:nvSpPr>
        <dsp:cNvPr id="0" name=""/>
        <dsp:cNvSpPr/>
      </dsp:nvSpPr>
      <dsp:spPr>
        <a:xfrm>
          <a:off x="3134" y="0"/>
          <a:ext cx="6414144" cy="326662"/>
        </a:xfrm>
        <a:prstGeom prst="roundRect">
          <a:avLst>
            <a:gd name="adj" fmla="val 10000"/>
          </a:avLst>
        </a:prstGeom>
        <a:solidFill>
          <a:srgbClr val="FFFF99"/>
        </a:solidFill>
        <a:ln w="12700" cap="flat" cmpd="sng" algn="ctr">
          <a:solidFill>
            <a:srgbClr val="C0000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tx1"/>
              </a:solidFill>
              <a:effectLst>
                <a:outerShdw blurRad="38100" dist="38100" dir="2700000" algn="tl">
                  <a:srgbClr val="000000">
                    <a:alpha val="43137"/>
                  </a:srgbClr>
                </a:outerShdw>
              </a:effectLst>
            </a:rPr>
            <a:t>E2 : Préparation d’une intervention</a:t>
          </a:r>
        </a:p>
      </dsp:txBody>
      <dsp:txXfrm>
        <a:off x="12702" y="9568"/>
        <a:ext cx="6395008" cy="3075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F39B4-8E9D-4401-94A0-7DBEA7F6966B}">
      <dsp:nvSpPr>
        <dsp:cNvPr id="0" name=""/>
        <dsp:cNvSpPr/>
      </dsp:nvSpPr>
      <dsp:spPr>
        <a:xfrm>
          <a:off x="0" y="0"/>
          <a:ext cx="4038600" cy="621905"/>
        </a:xfrm>
        <a:prstGeom prst="roundRect">
          <a:avLst>
            <a:gd name="adj" fmla="val 10000"/>
          </a:avLst>
        </a:prstGeom>
        <a:solidFill>
          <a:srgbClr val="FFFF99"/>
        </a:solidFill>
        <a:ln w="12700" cap="flat" cmpd="sng" algn="ctr">
          <a:solidFill>
            <a:srgbClr val="C0000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tx1"/>
              </a:solidFill>
              <a:effectLst>
                <a:outerShdw blurRad="38100" dist="38100" dir="2700000" algn="tl">
                  <a:srgbClr val="000000">
                    <a:alpha val="43137"/>
                  </a:srgbClr>
                </a:outerShdw>
              </a:effectLst>
            </a:rPr>
            <a:t>E2 : Préparation d’une intervention</a:t>
          </a:r>
        </a:p>
      </dsp:txBody>
      <dsp:txXfrm>
        <a:off x="18215" y="18215"/>
        <a:ext cx="4002170" cy="5854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AC729D-3467-4438-B33A-CDA53D07BD44}" type="datetime1">
              <a:rPr lang="fr-FR" smtClean="0"/>
              <a:t>05/09/2022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a:t>19</a:t>
            </a: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F234B5-AB42-4767-A5A5-6A1170D59E08}" type="slidenum">
              <a:rPr lang="fr-FR" smtClean="0"/>
              <a:t>‹N°›</a:t>
            </a:fld>
            <a:endParaRPr lang="fr-FR"/>
          </a:p>
        </p:txBody>
      </p:sp>
    </p:spTree>
    <p:extLst>
      <p:ext uri="{BB962C8B-B14F-4D97-AF65-F5344CB8AC3E}">
        <p14:creationId xmlns:p14="http://schemas.microsoft.com/office/powerpoint/2010/main" val="196698748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FBEF84-4501-41F5-A906-26757CC84227}" type="datetime1">
              <a:rPr lang="fr-FR" smtClean="0"/>
              <a:t>05/09/2022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a:t>19</a:t>
            </a: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0C7DD-C2D8-4B16-AEF6-3CD7D11F4FC5}" type="slidenum">
              <a:rPr lang="fr-FR" smtClean="0"/>
              <a:t>‹N°›</a:t>
            </a:fld>
            <a:endParaRPr lang="fr-FR"/>
          </a:p>
        </p:txBody>
      </p:sp>
    </p:spTree>
    <p:extLst>
      <p:ext uri="{BB962C8B-B14F-4D97-AF65-F5344CB8AC3E}">
        <p14:creationId xmlns:p14="http://schemas.microsoft.com/office/powerpoint/2010/main" val="103314645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r>
              <a:rPr lang="fr-FR"/>
              <a:t>30/06/2022</a:t>
            </a:r>
          </a:p>
        </p:txBody>
      </p:sp>
      <p:sp>
        <p:nvSpPr>
          <p:cNvPr id="5" name="Espace réservé du pied de page 4"/>
          <p:cNvSpPr>
            <a:spLocks noGrp="1"/>
          </p:cNvSpPr>
          <p:nvPr>
            <p:ph type="ftr" sz="quarter" idx="11"/>
          </p:nvPr>
        </p:nvSpPr>
        <p:spPr/>
        <p:txBody>
          <a:bodyPr/>
          <a:lstStyle/>
          <a:p>
            <a:r>
              <a:rPr lang="fr-FR"/>
              <a:t>Éric GIROUD IEN STI Académie de LYON</a:t>
            </a: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189575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30/06/2022</a:t>
            </a:r>
          </a:p>
        </p:txBody>
      </p:sp>
      <p:sp>
        <p:nvSpPr>
          <p:cNvPr id="5" name="Espace réservé du pied de page 4"/>
          <p:cNvSpPr>
            <a:spLocks noGrp="1"/>
          </p:cNvSpPr>
          <p:nvPr>
            <p:ph type="ftr" sz="quarter" idx="11"/>
          </p:nvPr>
        </p:nvSpPr>
        <p:spPr/>
        <p:txBody>
          <a:bodyPr/>
          <a:lstStyle/>
          <a:p>
            <a:r>
              <a:rPr lang="fr-FR"/>
              <a:t>Éric GIROUD IEN STI Académie de LYON</a:t>
            </a: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124694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30/06/2022</a:t>
            </a:r>
          </a:p>
        </p:txBody>
      </p:sp>
      <p:sp>
        <p:nvSpPr>
          <p:cNvPr id="5" name="Espace réservé du pied de page 4"/>
          <p:cNvSpPr>
            <a:spLocks noGrp="1"/>
          </p:cNvSpPr>
          <p:nvPr>
            <p:ph type="ftr" sz="quarter" idx="11"/>
          </p:nvPr>
        </p:nvSpPr>
        <p:spPr/>
        <p:txBody>
          <a:bodyPr/>
          <a:lstStyle/>
          <a:p>
            <a:r>
              <a:rPr lang="fr-FR"/>
              <a:t>Éric GIROUD IEN STI Académie de LYON</a:t>
            </a: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40650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30/06/2022</a:t>
            </a:r>
          </a:p>
        </p:txBody>
      </p:sp>
      <p:sp>
        <p:nvSpPr>
          <p:cNvPr id="5" name="Espace réservé du pied de page 4"/>
          <p:cNvSpPr>
            <a:spLocks noGrp="1"/>
          </p:cNvSpPr>
          <p:nvPr>
            <p:ph type="ftr" sz="quarter" idx="11"/>
          </p:nvPr>
        </p:nvSpPr>
        <p:spPr/>
        <p:txBody>
          <a:bodyPr/>
          <a:lstStyle/>
          <a:p>
            <a:r>
              <a:rPr lang="fr-FR"/>
              <a:t>Éric GIROUD IEN STI Académie de LYON</a:t>
            </a: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52315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r>
              <a:rPr lang="fr-FR"/>
              <a:t>30/06/2022</a:t>
            </a:r>
          </a:p>
        </p:txBody>
      </p:sp>
      <p:sp>
        <p:nvSpPr>
          <p:cNvPr id="5" name="Espace réservé du pied de page 4"/>
          <p:cNvSpPr>
            <a:spLocks noGrp="1"/>
          </p:cNvSpPr>
          <p:nvPr>
            <p:ph type="ftr" sz="quarter" idx="11"/>
          </p:nvPr>
        </p:nvSpPr>
        <p:spPr/>
        <p:txBody>
          <a:bodyPr/>
          <a:lstStyle/>
          <a:p>
            <a:r>
              <a:rPr lang="fr-FR"/>
              <a:t>Éric GIROUD IEN STI Académie de LYON</a:t>
            </a: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96610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30/06/2022</a:t>
            </a:r>
          </a:p>
        </p:txBody>
      </p:sp>
      <p:sp>
        <p:nvSpPr>
          <p:cNvPr id="6" name="Espace réservé du pied de page 5"/>
          <p:cNvSpPr>
            <a:spLocks noGrp="1"/>
          </p:cNvSpPr>
          <p:nvPr>
            <p:ph type="ftr" sz="quarter" idx="11"/>
          </p:nvPr>
        </p:nvSpPr>
        <p:spPr/>
        <p:txBody>
          <a:bodyPr/>
          <a:lstStyle/>
          <a:p>
            <a:r>
              <a:rPr lang="fr-FR"/>
              <a:t>Éric GIROUD IEN STI Académie de LYON</a:t>
            </a:r>
          </a:p>
        </p:txBody>
      </p:sp>
      <p:sp>
        <p:nvSpPr>
          <p:cNvPr id="7" name="Espace réservé du numéro de diapositive 6"/>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49445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30/06/2022</a:t>
            </a:r>
          </a:p>
        </p:txBody>
      </p:sp>
      <p:sp>
        <p:nvSpPr>
          <p:cNvPr id="8" name="Espace réservé du pied de page 7"/>
          <p:cNvSpPr>
            <a:spLocks noGrp="1"/>
          </p:cNvSpPr>
          <p:nvPr>
            <p:ph type="ftr" sz="quarter" idx="11"/>
          </p:nvPr>
        </p:nvSpPr>
        <p:spPr/>
        <p:txBody>
          <a:bodyPr/>
          <a:lstStyle/>
          <a:p>
            <a:r>
              <a:rPr lang="fr-FR"/>
              <a:t>Éric GIROUD IEN STI Académie de LYON</a:t>
            </a:r>
          </a:p>
        </p:txBody>
      </p:sp>
      <p:sp>
        <p:nvSpPr>
          <p:cNvPr id="9" name="Espace réservé du numéro de diapositive 8"/>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18995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t>30/06/2022</a:t>
            </a:r>
          </a:p>
        </p:txBody>
      </p:sp>
      <p:sp>
        <p:nvSpPr>
          <p:cNvPr id="4" name="Espace réservé du pied de page 3"/>
          <p:cNvSpPr>
            <a:spLocks noGrp="1"/>
          </p:cNvSpPr>
          <p:nvPr>
            <p:ph type="ftr" sz="quarter" idx="11"/>
          </p:nvPr>
        </p:nvSpPr>
        <p:spPr/>
        <p:txBody>
          <a:bodyPr/>
          <a:lstStyle/>
          <a:p>
            <a:r>
              <a:rPr lang="fr-FR"/>
              <a:t>Éric GIROUD IEN STI Académie de LYON</a:t>
            </a:r>
          </a:p>
        </p:txBody>
      </p:sp>
      <p:sp>
        <p:nvSpPr>
          <p:cNvPr id="5" name="Espace réservé du numéro de diapositive 4"/>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384264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30/06/2022</a:t>
            </a:r>
          </a:p>
        </p:txBody>
      </p:sp>
      <p:sp>
        <p:nvSpPr>
          <p:cNvPr id="3" name="Espace réservé du pied de page 2"/>
          <p:cNvSpPr>
            <a:spLocks noGrp="1"/>
          </p:cNvSpPr>
          <p:nvPr>
            <p:ph type="ftr" sz="quarter" idx="11"/>
          </p:nvPr>
        </p:nvSpPr>
        <p:spPr/>
        <p:txBody>
          <a:bodyPr/>
          <a:lstStyle/>
          <a:p>
            <a:r>
              <a:rPr lang="fr-FR"/>
              <a:t>Éric GIROUD IEN STI Académie de LYON</a:t>
            </a:r>
          </a:p>
        </p:txBody>
      </p:sp>
      <p:sp>
        <p:nvSpPr>
          <p:cNvPr id="4" name="Espace réservé du numéro de diapositive 3"/>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263204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r>
              <a:rPr lang="fr-FR"/>
              <a:t>30/06/2022</a:t>
            </a:r>
          </a:p>
        </p:txBody>
      </p:sp>
      <p:sp>
        <p:nvSpPr>
          <p:cNvPr id="6" name="Espace réservé du pied de page 5"/>
          <p:cNvSpPr>
            <a:spLocks noGrp="1"/>
          </p:cNvSpPr>
          <p:nvPr>
            <p:ph type="ftr" sz="quarter" idx="11"/>
          </p:nvPr>
        </p:nvSpPr>
        <p:spPr/>
        <p:txBody>
          <a:bodyPr/>
          <a:lstStyle/>
          <a:p>
            <a:r>
              <a:rPr lang="fr-FR"/>
              <a:t>Éric GIROUD IEN STI Académie de LYON</a:t>
            </a:r>
          </a:p>
        </p:txBody>
      </p:sp>
      <p:sp>
        <p:nvSpPr>
          <p:cNvPr id="7" name="Espace réservé du numéro de diapositive 6"/>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200293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r>
              <a:rPr lang="fr-FR"/>
              <a:t>30/06/2022</a:t>
            </a:r>
          </a:p>
        </p:txBody>
      </p:sp>
      <p:sp>
        <p:nvSpPr>
          <p:cNvPr id="6" name="Espace réservé du pied de page 5"/>
          <p:cNvSpPr>
            <a:spLocks noGrp="1"/>
          </p:cNvSpPr>
          <p:nvPr>
            <p:ph type="ftr" sz="quarter" idx="11"/>
          </p:nvPr>
        </p:nvSpPr>
        <p:spPr/>
        <p:txBody>
          <a:bodyPr/>
          <a:lstStyle/>
          <a:p>
            <a:r>
              <a:rPr lang="fr-FR"/>
              <a:t>Éric GIROUD IEN STI Académie de LYON</a:t>
            </a:r>
          </a:p>
        </p:txBody>
      </p:sp>
      <p:sp>
        <p:nvSpPr>
          <p:cNvPr id="7" name="Espace réservé du numéro de diapositive 6"/>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2593251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30/06/2022</a:t>
            </a: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Éric GIROUD IEN STI Académie de LYON</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1F484-E152-430A-A999-70E6C8F0DFC8}" type="slidenum">
              <a:rPr lang="fr-FR" smtClean="0"/>
              <a:t>‹N°›</a:t>
            </a:fld>
            <a:endParaRPr lang="fr-FR"/>
          </a:p>
        </p:txBody>
      </p:sp>
    </p:spTree>
    <p:extLst>
      <p:ext uri="{BB962C8B-B14F-4D97-AF65-F5344CB8AC3E}">
        <p14:creationId xmlns:p14="http://schemas.microsoft.com/office/powerpoint/2010/main" val="63272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jpeg"/><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3.6%20Ecriture%20de%20r&#233;f&#233;rentiels/grilles%20d'&#233;valuation/Grilles%20examen%20MEE%20VTF.xls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98455" y="655728"/>
            <a:ext cx="9144000" cy="1658684"/>
          </a:xfrm>
        </p:spPr>
        <p:txBody>
          <a:bodyPr>
            <a:normAutofit/>
          </a:bodyPr>
          <a:lstStyle/>
          <a:p>
            <a:r>
              <a:rPr lang="fr-FR" sz="3200" dirty="0"/>
              <a:t>Baccalauréat professionnel installateur en chauffage, climatisation et énergies renouvelables</a:t>
            </a:r>
            <a:br>
              <a:rPr lang="fr-FR" sz="3200" dirty="0"/>
            </a:br>
            <a:r>
              <a:rPr lang="fr-FR" sz="3200" dirty="0"/>
              <a:t> « ICCER » session 2024</a:t>
            </a:r>
            <a:endParaRPr lang="fr-FR" sz="3200" b="1" dirty="0"/>
          </a:p>
        </p:txBody>
      </p:sp>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188021" y="150125"/>
            <a:ext cx="1695369" cy="1724019"/>
          </a:xfrm>
          <a:prstGeom prst="rect">
            <a:avLst/>
          </a:prstGeom>
        </p:spPr>
      </p:pic>
      <p:sp>
        <p:nvSpPr>
          <p:cNvPr id="6" name="Rectangle 5"/>
          <p:cNvSpPr/>
          <p:nvPr/>
        </p:nvSpPr>
        <p:spPr>
          <a:xfrm>
            <a:off x="2397512" y="2634698"/>
            <a:ext cx="7805854" cy="707886"/>
          </a:xfrm>
          <a:prstGeom prst="rect">
            <a:avLst/>
          </a:prstGeom>
          <a:solidFill>
            <a:srgbClr val="FFFF99"/>
          </a:solidFill>
          <a:ln>
            <a:solidFill>
              <a:srgbClr val="C00000"/>
            </a:solidFill>
          </a:ln>
          <a:scene3d>
            <a:camera prst="orthographicFront"/>
            <a:lightRig rig="threePt" dir="t"/>
          </a:scene3d>
          <a:sp3d>
            <a:bevelT/>
          </a:sp3d>
        </p:spPr>
        <p:txBody>
          <a:bodyPr wrap="square">
            <a:spAutoFit/>
          </a:bodyPr>
          <a:lstStyle/>
          <a:p>
            <a:pPr algn="ctr"/>
            <a:r>
              <a:rPr lang="fr-FR" sz="4000" b="1" dirty="0">
                <a:latin typeface="Calibri Light" panose="020F0302020204030204" pitchFamily="34" charset="0"/>
                <a:cs typeface="Calibri Light" panose="020F0302020204030204" pitchFamily="34" charset="0"/>
              </a:rPr>
              <a:t>PRÉSENTATION DE L’ÉPREUVE - E 2 -</a:t>
            </a:r>
            <a:endParaRPr lang="fr-FR" sz="4000" dirty="0">
              <a:latin typeface="Calibri Light" panose="020F0302020204030204" pitchFamily="34" charset="0"/>
              <a:cs typeface="Calibri Light" panose="020F0302020204030204" pitchFamily="34" charset="0"/>
            </a:endParaRPr>
          </a:p>
        </p:txBody>
      </p:sp>
      <p:sp>
        <p:nvSpPr>
          <p:cNvPr id="7" name="Rectangle 6"/>
          <p:cNvSpPr/>
          <p:nvPr/>
        </p:nvSpPr>
        <p:spPr>
          <a:xfrm>
            <a:off x="2397513" y="3689248"/>
            <a:ext cx="7805854" cy="646331"/>
          </a:xfrm>
          <a:prstGeom prst="rect">
            <a:avLst/>
          </a:prstGeom>
          <a:solidFill>
            <a:srgbClr val="FFFF99"/>
          </a:solidFill>
          <a:ln>
            <a:solidFill>
              <a:srgbClr val="C00000"/>
            </a:solidFill>
          </a:ln>
          <a:scene3d>
            <a:camera prst="orthographicFront"/>
            <a:lightRig rig="threePt" dir="t"/>
          </a:scene3d>
          <a:sp3d>
            <a:bevelT/>
          </a:sp3d>
        </p:spPr>
        <p:txBody>
          <a:bodyPr wrap="square">
            <a:spAutoFit/>
          </a:bodyPr>
          <a:lstStyle/>
          <a:p>
            <a:pPr lvl="0"/>
            <a:r>
              <a:rPr lang="fr-FR" sz="3600" b="1" dirty="0">
                <a:effectLst>
                  <a:outerShdw blurRad="38100" dist="38100" dir="2700000" algn="tl">
                    <a:srgbClr val="000000">
                      <a:alpha val="43137"/>
                    </a:srgbClr>
                  </a:outerShdw>
                </a:effectLst>
              </a:rPr>
              <a:t>« Préparation d’une intervention »</a:t>
            </a:r>
          </a:p>
        </p:txBody>
      </p:sp>
      <p:sp>
        <p:nvSpPr>
          <p:cNvPr id="8" name="Rectangle 7"/>
          <p:cNvSpPr/>
          <p:nvPr/>
        </p:nvSpPr>
        <p:spPr>
          <a:xfrm>
            <a:off x="2397512" y="4649442"/>
            <a:ext cx="1499578" cy="523220"/>
          </a:xfrm>
          <a:prstGeom prst="rect">
            <a:avLst/>
          </a:prstGeom>
          <a:solidFill>
            <a:srgbClr val="FFFF99"/>
          </a:solidFill>
          <a:ln>
            <a:solidFill>
              <a:srgbClr val="C00000"/>
            </a:solidFill>
          </a:ln>
          <a:scene3d>
            <a:camera prst="orthographicFront"/>
            <a:lightRig rig="threePt" dir="t"/>
          </a:scene3d>
          <a:sp3d>
            <a:bevelT/>
          </a:sp3d>
        </p:spPr>
        <p:txBody>
          <a:bodyPr wrap="none">
            <a:spAutoFit/>
          </a:bodyPr>
          <a:lstStyle/>
          <a:p>
            <a:pPr lvl="0"/>
            <a:r>
              <a:rPr lang="fr-FR" sz="2800" b="1" dirty="0">
                <a:effectLst>
                  <a:outerShdw blurRad="38100" dist="38100" dir="2700000" algn="tl">
                    <a:srgbClr val="000000">
                      <a:alpha val="43137"/>
                    </a:srgbClr>
                  </a:outerShdw>
                </a:effectLst>
              </a:rPr>
              <a:t>Unité U2</a:t>
            </a:r>
          </a:p>
        </p:txBody>
      </p:sp>
      <p:sp>
        <p:nvSpPr>
          <p:cNvPr id="9" name="Rectangle 8"/>
          <p:cNvSpPr/>
          <p:nvPr/>
        </p:nvSpPr>
        <p:spPr>
          <a:xfrm>
            <a:off x="4795091" y="4648825"/>
            <a:ext cx="2060629" cy="523220"/>
          </a:xfrm>
          <a:prstGeom prst="rect">
            <a:avLst/>
          </a:prstGeom>
          <a:solidFill>
            <a:srgbClr val="FFFF99"/>
          </a:solidFill>
          <a:ln>
            <a:solidFill>
              <a:srgbClr val="C00000"/>
            </a:solidFill>
          </a:ln>
          <a:scene3d>
            <a:camera prst="orthographicFront"/>
            <a:lightRig rig="threePt" dir="t"/>
          </a:scene3d>
          <a:sp3d>
            <a:bevelT/>
          </a:sp3d>
        </p:spPr>
        <p:txBody>
          <a:bodyPr wrap="none">
            <a:spAutoFit/>
          </a:bodyPr>
          <a:lstStyle/>
          <a:p>
            <a:pPr lvl="0"/>
            <a:r>
              <a:rPr lang="fr-FR" sz="2800" b="1" dirty="0">
                <a:effectLst>
                  <a:outerShdw blurRad="38100" dist="38100" dir="2700000" algn="tl">
                    <a:srgbClr val="000000">
                      <a:alpha val="43137"/>
                    </a:srgbClr>
                  </a:outerShdw>
                </a:effectLst>
              </a:rPr>
              <a:t>Coefficient 3</a:t>
            </a:r>
          </a:p>
        </p:txBody>
      </p:sp>
      <p:sp>
        <p:nvSpPr>
          <p:cNvPr id="10" name="Rectangle 9"/>
          <p:cNvSpPr/>
          <p:nvPr/>
        </p:nvSpPr>
        <p:spPr>
          <a:xfrm>
            <a:off x="7753721" y="4649442"/>
            <a:ext cx="2449645" cy="523220"/>
          </a:xfrm>
          <a:prstGeom prst="rect">
            <a:avLst/>
          </a:prstGeom>
          <a:solidFill>
            <a:srgbClr val="FFFF99"/>
          </a:solidFill>
          <a:ln>
            <a:solidFill>
              <a:srgbClr val="C00000"/>
            </a:solidFill>
          </a:ln>
          <a:scene3d>
            <a:camera prst="orthographicFront"/>
            <a:lightRig rig="threePt" dir="t"/>
          </a:scene3d>
          <a:sp3d>
            <a:bevelT/>
          </a:sp3d>
        </p:spPr>
        <p:txBody>
          <a:bodyPr wrap="none">
            <a:spAutoFit/>
          </a:bodyPr>
          <a:lstStyle/>
          <a:p>
            <a:pPr lvl="0"/>
            <a:r>
              <a:rPr lang="fr-FR" sz="2800" b="1" dirty="0">
                <a:effectLst>
                  <a:outerShdw blurRad="38100" dist="38100" dir="2700000" algn="tl">
                    <a:srgbClr val="000000">
                      <a:alpha val="43137"/>
                    </a:srgbClr>
                  </a:outerShdw>
                </a:effectLst>
              </a:rPr>
              <a:t>Durée 4 heures</a:t>
            </a:r>
          </a:p>
        </p:txBody>
      </p:sp>
      <p:sp>
        <p:nvSpPr>
          <p:cNvPr id="11" name="Espace réservé du numéro de diapositive 10"/>
          <p:cNvSpPr>
            <a:spLocks noGrp="1"/>
          </p:cNvSpPr>
          <p:nvPr>
            <p:ph type="sldNum" sz="quarter" idx="12"/>
          </p:nvPr>
        </p:nvSpPr>
        <p:spPr>
          <a:xfrm>
            <a:off x="9121326" y="6356351"/>
            <a:ext cx="2743200" cy="365124"/>
          </a:xfrm>
        </p:spPr>
        <p:txBody>
          <a:bodyPr/>
          <a:lstStyle/>
          <a:p>
            <a:r>
              <a:rPr lang="fr-FR" dirty="0"/>
              <a:t>Nombre de pages : 19</a:t>
            </a:r>
          </a:p>
        </p:txBody>
      </p:sp>
      <p:sp>
        <p:nvSpPr>
          <p:cNvPr id="12" name="Espace réservé de la date 11"/>
          <p:cNvSpPr>
            <a:spLocks noGrp="1"/>
          </p:cNvSpPr>
          <p:nvPr>
            <p:ph type="dt" sz="half" idx="10"/>
          </p:nvPr>
        </p:nvSpPr>
        <p:spPr/>
        <p:txBody>
          <a:bodyPr/>
          <a:lstStyle/>
          <a:p>
            <a:r>
              <a:rPr lang="fr-FR"/>
              <a:t>30/06/2022</a:t>
            </a:r>
          </a:p>
        </p:txBody>
      </p:sp>
      <p:sp>
        <p:nvSpPr>
          <p:cNvPr id="14" name="Espace réservé du numéro de diapositive 10"/>
          <p:cNvSpPr txBox="1">
            <a:spLocks/>
          </p:cNvSpPr>
          <p:nvPr/>
        </p:nvSpPr>
        <p:spPr>
          <a:xfrm>
            <a:off x="4229286" y="6356351"/>
            <a:ext cx="2743200" cy="365124"/>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a:latin typeface="Calibri Light" panose="020F0302020204030204" pitchFamily="34" charset="0"/>
                <a:cs typeface="Calibri Light" panose="020F0302020204030204" pitchFamily="34" charset="0"/>
              </a:rPr>
              <a:t>É</a:t>
            </a:r>
            <a:r>
              <a:rPr lang="fr-FR" dirty="0"/>
              <a:t>ric GIROUD IEN STI Académie de LYON</a:t>
            </a:r>
          </a:p>
        </p:txBody>
      </p:sp>
    </p:spTree>
    <p:extLst>
      <p:ext uri="{BB962C8B-B14F-4D97-AF65-F5344CB8AC3E}">
        <p14:creationId xmlns:p14="http://schemas.microsoft.com/office/powerpoint/2010/main" val="1468585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e 7"/>
          <p:cNvGraphicFramePr/>
          <p:nvPr>
            <p:extLst>
              <p:ext uri="{D42A27DB-BD31-4B8C-83A1-F6EECF244321}">
                <p14:modId xmlns:p14="http://schemas.microsoft.com/office/powerpoint/2010/main" val="2598379004"/>
              </p:ext>
            </p:extLst>
          </p:nvPr>
        </p:nvGraphicFramePr>
        <p:xfrm>
          <a:off x="2687193" y="262792"/>
          <a:ext cx="6420414" cy="527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2051280336"/>
              </p:ext>
            </p:extLst>
          </p:nvPr>
        </p:nvGraphicFramePr>
        <p:xfrm>
          <a:off x="717450" y="2138253"/>
          <a:ext cx="10916531" cy="4404965"/>
        </p:xfrm>
        <a:graphic>
          <a:graphicData uri="http://schemas.openxmlformats.org/drawingml/2006/table">
            <a:tbl>
              <a:tblPr/>
              <a:tblGrid>
                <a:gridCol w="739527">
                  <a:extLst>
                    <a:ext uri="{9D8B030D-6E8A-4147-A177-3AD203B41FA5}">
                      <a16:colId xmlns:a16="http://schemas.microsoft.com/office/drawing/2014/main" val="441328600"/>
                    </a:ext>
                  </a:extLst>
                </a:gridCol>
                <a:gridCol w="2701315">
                  <a:extLst>
                    <a:ext uri="{9D8B030D-6E8A-4147-A177-3AD203B41FA5}">
                      <a16:colId xmlns:a16="http://schemas.microsoft.com/office/drawing/2014/main" val="3504540462"/>
                    </a:ext>
                  </a:extLst>
                </a:gridCol>
                <a:gridCol w="5376951">
                  <a:extLst>
                    <a:ext uri="{9D8B030D-6E8A-4147-A177-3AD203B41FA5}">
                      <a16:colId xmlns:a16="http://schemas.microsoft.com/office/drawing/2014/main" val="3344797577"/>
                    </a:ext>
                  </a:extLst>
                </a:gridCol>
                <a:gridCol w="241372">
                  <a:extLst>
                    <a:ext uri="{9D8B030D-6E8A-4147-A177-3AD203B41FA5}">
                      <a16:colId xmlns:a16="http://schemas.microsoft.com/office/drawing/2014/main" val="2068678228"/>
                    </a:ext>
                  </a:extLst>
                </a:gridCol>
                <a:gridCol w="241372">
                  <a:extLst>
                    <a:ext uri="{9D8B030D-6E8A-4147-A177-3AD203B41FA5}">
                      <a16:colId xmlns:a16="http://schemas.microsoft.com/office/drawing/2014/main" val="4038926550"/>
                    </a:ext>
                  </a:extLst>
                </a:gridCol>
                <a:gridCol w="241372">
                  <a:extLst>
                    <a:ext uri="{9D8B030D-6E8A-4147-A177-3AD203B41FA5}">
                      <a16:colId xmlns:a16="http://schemas.microsoft.com/office/drawing/2014/main" val="4240129207"/>
                    </a:ext>
                  </a:extLst>
                </a:gridCol>
                <a:gridCol w="241372">
                  <a:extLst>
                    <a:ext uri="{9D8B030D-6E8A-4147-A177-3AD203B41FA5}">
                      <a16:colId xmlns:a16="http://schemas.microsoft.com/office/drawing/2014/main" val="3021312676"/>
                    </a:ext>
                  </a:extLst>
                </a:gridCol>
                <a:gridCol w="241372">
                  <a:extLst>
                    <a:ext uri="{9D8B030D-6E8A-4147-A177-3AD203B41FA5}">
                      <a16:colId xmlns:a16="http://schemas.microsoft.com/office/drawing/2014/main" val="4003688569"/>
                    </a:ext>
                  </a:extLst>
                </a:gridCol>
                <a:gridCol w="385168">
                  <a:extLst>
                    <a:ext uri="{9D8B030D-6E8A-4147-A177-3AD203B41FA5}">
                      <a16:colId xmlns:a16="http://schemas.microsoft.com/office/drawing/2014/main" val="1205894745"/>
                    </a:ext>
                  </a:extLst>
                </a:gridCol>
                <a:gridCol w="506710">
                  <a:extLst>
                    <a:ext uri="{9D8B030D-6E8A-4147-A177-3AD203B41FA5}">
                      <a16:colId xmlns:a16="http://schemas.microsoft.com/office/drawing/2014/main" val="1172278362"/>
                    </a:ext>
                  </a:extLst>
                </a:gridCol>
              </a:tblGrid>
              <a:tr h="342726">
                <a:tc gridSpan="3">
                  <a:txBody>
                    <a:bodyPr/>
                    <a:lstStyle/>
                    <a:p>
                      <a:pPr algn="ctr" fontAlgn="ctr"/>
                      <a:r>
                        <a:rPr lang="fr-FR" sz="1200" b="1" i="0" u="none" strike="noStrike" dirty="0">
                          <a:effectLst/>
                          <a:latin typeface="Arial" panose="020B0604020202020204" pitchFamily="34" charset="0"/>
                        </a:rPr>
                        <a:t>Baccalauréat professionnel  Installateur en Chauffage, Climatisation et Énergies Renouvelables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hMerge="1">
                  <a:txBody>
                    <a:bodyPr/>
                    <a:lstStyle/>
                    <a:p>
                      <a:endParaRPr lang="fr-FR"/>
                    </a:p>
                  </a:txBody>
                  <a:tcPr/>
                </a:tc>
                <a:tc hMerge="1">
                  <a:txBody>
                    <a:bodyPr/>
                    <a:lstStyle/>
                    <a:p>
                      <a:endParaRPr lang="fr-FR"/>
                    </a:p>
                  </a:txBody>
                  <a:tcPr/>
                </a:tc>
                <a:tc rowSpan="7">
                  <a:txBody>
                    <a:bodyPr/>
                    <a:lstStyle/>
                    <a:p>
                      <a:pPr algn="ctr" fontAlgn="ctr"/>
                      <a:r>
                        <a:rPr lang="fr-FR" sz="800" b="1" i="0" u="none" strike="noStrike" dirty="0">
                          <a:effectLst/>
                          <a:latin typeface="Arial" panose="020B0604020202020204" pitchFamily="34" charset="0"/>
                        </a:rPr>
                        <a:t>non évaluées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gridSpan="4">
                  <a:txBody>
                    <a:bodyPr/>
                    <a:lstStyle/>
                    <a:p>
                      <a:pPr algn="ctr" fontAlgn="ctr"/>
                      <a:r>
                        <a:rPr lang="fr-FR" sz="800" b="1" i="0" u="none" strike="noStrike" dirty="0">
                          <a:effectLst/>
                          <a:latin typeface="Arial" panose="020B0604020202020204" pitchFamily="34" charset="0"/>
                        </a:rPr>
                        <a:t>Niveaux de maîtrise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7">
                  <a:txBody>
                    <a:bodyPr/>
                    <a:lstStyle/>
                    <a:p>
                      <a:pPr algn="ctr" fontAlgn="b"/>
                      <a:r>
                        <a:rPr lang="fr-FR" sz="800" b="1" i="0" u="none" strike="noStrike" dirty="0">
                          <a:solidFill>
                            <a:srgbClr val="0000FF"/>
                          </a:solidFill>
                          <a:effectLst/>
                          <a:latin typeface="Arial" panose="020B0604020202020204" pitchFamily="34" charset="0"/>
                        </a:rPr>
                        <a:t>Poids de la compétence</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rowSpan="2">
                  <a:txBody>
                    <a:bodyPr/>
                    <a:lstStyle/>
                    <a:p>
                      <a:pPr algn="l" fontAlgn="ctr"/>
                      <a:endParaRPr lang="fr-FR" sz="300" b="0" i="0" u="none" strike="noStrike" dirty="0">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06011059"/>
                  </a:ext>
                </a:extLst>
              </a:tr>
              <a:tr h="194738">
                <a:tc rowSpan="2">
                  <a:txBody>
                    <a:bodyPr/>
                    <a:lstStyle/>
                    <a:p>
                      <a:pPr algn="r" fontAlgn="ctr"/>
                      <a:r>
                        <a:rPr lang="fr-FR" sz="1200" b="1" i="0" u="none" strike="noStrike" dirty="0">
                          <a:effectLst/>
                          <a:latin typeface="Arial" panose="020B0604020202020204" pitchFamily="34" charset="0"/>
                        </a:rPr>
                        <a:t>Nom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CE6F1"/>
                    </a:solidFill>
                  </a:tcPr>
                </a:tc>
                <a:tc rowSpan="2">
                  <a:txBody>
                    <a:bodyPr/>
                    <a:lstStyle/>
                    <a:p>
                      <a:pPr algn="ctr" fontAlgn="ctr"/>
                      <a:r>
                        <a:rPr lang="fr-FR" sz="1400" b="1" i="0" u="none" strike="noStrike" dirty="0">
                          <a:effectLst/>
                          <a:latin typeface="Arial" panose="020B0604020202020204" pitchFamily="34" charset="0"/>
                        </a:rPr>
                        <a:t>?</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rowSpan="4">
                  <a:txBody>
                    <a:bodyPr/>
                    <a:lstStyle/>
                    <a:p>
                      <a:pPr algn="ctr" fontAlgn="ctr"/>
                      <a:r>
                        <a:rPr lang="fr-FR" sz="2000" b="1" i="0" u="none" strike="noStrike" dirty="0">
                          <a:effectLst/>
                          <a:latin typeface="Arial" panose="020B0604020202020204" pitchFamily="34" charset="0"/>
                        </a:rPr>
                        <a:t>E2 : Préparation d'une intervention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vMerge="1">
                  <a:txBody>
                    <a:bodyPr/>
                    <a:lstStyle/>
                    <a:p>
                      <a:endParaRPr lang="fr-FR"/>
                    </a:p>
                  </a:txBody>
                  <a:tcPr/>
                </a:tc>
                <a:tc rowSpan="5">
                  <a:txBody>
                    <a:bodyPr/>
                    <a:lstStyle/>
                    <a:p>
                      <a:pPr algn="ctr" fontAlgn="ctr"/>
                      <a:r>
                        <a:rPr lang="fr-FR" sz="800" b="1" i="0" u="none" strike="noStrike" dirty="0">
                          <a:effectLst/>
                          <a:latin typeface="Arial" panose="020B0604020202020204" pitchFamily="34" charset="0"/>
                        </a:rPr>
                        <a:t>non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5">
                  <a:txBody>
                    <a:bodyPr/>
                    <a:lstStyle/>
                    <a:p>
                      <a:pPr algn="ctr" fontAlgn="ctr"/>
                      <a:r>
                        <a:rPr lang="fr-FR" sz="800" b="1" i="0" u="none" strike="noStrike" dirty="0">
                          <a:effectLst/>
                          <a:latin typeface="Arial" panose="020B0604020202020204" pitchFamily="34" charset="0"/>
                        </a:rPr>
                        <a:t>insuffisamment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5">
                  <a:txBody>
                    <a:bodyPr/>
                    <a:lstStyle/>
                    <a:p>
                      <a:pPr algn="ctr" fontAlgn="ctr"/>
                      <a:r>
                        <a:rPr lang="fr-FR" sz="800" b="1" i="0" u="none" strike="noStrike" dirty="0">
                          <a:effectLst/>
                          <a:latin typeface="Arial" panose="020B0604020202020204" pitchFamily="34" charset="0"/>
                        </a:rPr>
                        <a:t>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rowSpan="5">
                  <a:txBody>
                    <a:bodyPr/>
                    <a:lstStyle/>
                    <a:p>
                      <a:pPr algn="ctr" fontAlgn="ctr"/>
                      <a:r>
                        <a:rPr lang="fr-FR" sz="800" b="1" i="0" u="none" strike="noStrike" dirty="0">
                          <a:effectLst/>
                          <a:latin typeface="Arial" panose="020B0604020202020204" pitchFamily="34" charset="0"/>
                        </a:rPr>
                        <a:t>bien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55224149"/>
                  </a:ext>
                </a:extLst>
              </a:tr>
              <a:tr h="194738">
                <a:tc vMerge="1">
                  <a:txBody>
                    <a:bodyPr/>
                    <a:lstStyle/>
                    <a:p>
                      <a:pPr algn="ctr" fontAlgn="ctr"/>
                      <a:endParaRPr lang="fr-FR" sz="1200" b="1" i="0" u="none" strike="noStrike"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CE6F1"/>
                    </a:solidFill>
                  </a:tcPr>
                </a:tc>
                <a:tc vMerge="1">
                  <a:txBody>
                    <a:bodyPr/>
                    <a:lstStyle/>
                    <a:p>
                      <a:pPr algn="ctr" fontAlgn="ctr"/>
                      <a:endParaRPr lang="fr-FR" sz="1400" b="1" i="0" u="none" strike="noStrike" dirty="0">
                        <a:effectLst/>
                        <a:latin typeface="Arial" panose="020B060402020202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vMerge="1">
                  <a:txBody>
                    <a:bodyPr/>
                    <a:lstStyle/>
                    <a:p>
                      <a:pPr algn="ctr" fontAlgn="ctr"/>
                      <a:endParaRPr lang="fr-FR" sz="2000" b="1"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vMerge="1">
                  <a:txBody>
                    <a:bodyPr/>
                    <a:lstStyle/>
                    <a:p>
                      <a:endParaRPr lang="fr-FR"/>
                    </a:p>
                  </a:txBody>
                  <a:tcPr/>
                </a:tc>
                <a:tc vMerge="1">
                  <a:txBody>
                    <a:bodyPr/>
                    <a:lstStyle/>
                    <a:p>
                      <a:pPr algn="ctr" fontAlgn="ctr"/>
                      <a:endParaRPr lang="fr-FR" sz="800" b="1" i="0" u="none" strike="noStrike" dirty="0">
                        <a:effectLst/>
                        <a:latin typeface="Arial" panose="020B0604020202020204" pitchFamily="34"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fontAlgn="ctr"/>
                      <a:endParaRPr lang="fr-FR" sz="800" b="1" i="0" u="none" strike="noStrike" dirty="0">
                        <a:effectLst/>
                        <a:latin typeface="Arial" panose="020B0604020202020204" pitchFamily="34"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vMerge="1">
                  <a:txBody>
                    <a:bodyPr/>
                    <a:lstStyle/>
                    <a:p>
                      <a:pPr algn="ctr" fontAlgn="ctr"/>
                      <a:endParaRPr lang="fr-FR" sz="800" b="1" i="0" u="none" strike="noStrike" dirty="0">
                        <a:effectLst/>
                        <a:latin typeface="Arial" panose="020B0604020202020204" pitchFamily="34"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vMerge="1">
                  <a:txBody>
                    <a:bodyPr/>
                    <a:lstStyle/>
                    <a:p>
                      <a:pPr algn="ctr" fontAlgn="ctr"/>
                      <a:endParaRPr lang="fr-FR" sz="800" b="1" i="0" u="none" strike="noStrike" dirty="0">
                        <a:effectLst/>
                        <a:latin typeface="Arial" panose="020B0604020202020204" pitchFamily="34"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rowSpan="2">
                  <a:txBody>
                    <a:bodyPr/>
                    <a:lstStyle/>
                    <a:p>
                      <a:pPr algn="l" fontAlgn="ctr"/>
                      <a:endParaRPr lang="fr-FR" sz="3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99652430"/>
                  </a:ext>
                </a:extLst>
              </a:tr>
              <a:tr h="194738">
                <a:tc rowSpan="2">
                  <a:txBody>
                    <a:bodyPr/>
                    <a:lstStyle/>
                    <a:p>
                      <a:pPr algn="ctr" fontAlgn="ctr"/>
                      <a:r>
                        <a:rPr lang="fr-FR" sz="1200" b="1" i="0" u="none" strike="noStrike" dirty="0">
                          <a:effectLst/>
                          <a:latin typeface="Arial" panose="020B0604020202020204" pitchFamily="34" charset="0"/>
                        </a:rPr>
                        <a:t>Prénom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CE6F1"/>
                    </a:solidFill>
                  </a:tcPr>
                </a:tc>
                <a:tc rowSpan="2">
                  <a:txBody>
                    <a:bodyPr/>
                    <a:lstStyle/>
                    <a:p>
                      <a:pPr algn="ctr" fontAlgn="ctr"/>
                      <a:r>
                        <a:rPr lang="fr-FR" sz="1400" b="1" i="0" u="none" strike="noStrike" dirty="0">
                          <a:effectLst/>
                          <a:latin typeface="Arial" panose="020B0604020202020204" pitchFamily="34" charset="0"/>
                        </a:rPr>
                        <a:t>?</a:t>
                      </a: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298043437"/>
                  </a:ext>
                </a:extLst>
              </a:tr>
              <a:tr h="194738">
                <a:tc vMerge="1">
                  <a:txBody>
                    <a:bodyPr/>
                    <a:lstStyle/>
                    <a:p>
                      <a:pPr algn="ctr" fontAlgn="ctr"/>
                      <a:endParaRPr lang="fr-FR" sz="1200" b="1" i="0" u="none" strike="noStrike">
                        <a:effectLst/>
                        <a:latin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CE6F1"/>
                    </a:solidFill>
                  </a:tcPr>
                </a:tc>
                <a:tc vMerge="1">
                  <a:txBody>
                    <a:bodyPr/>
                    <a:lstStyle/>
                    <a:p>
                      <a:pPr algn="ctr" fontAlgn="ctr"/>
                      <a:endParaRPr lang="fr-FR" sz="1400" b="1" i="0" u="none" strike="noStrike" dirty="0">
                        <a:effectLst/>
                        <a:latin typeface="Arial" panose="020B0604020202020204" pitchFamily="34" charset="0"/>
                      </a:endParaRPr>
                    </a:p>
                  </a:txBody>
                  <a:tcPr marL="0" marR="0" marT="0" marB="0" anchor="ctr">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algn="l" fontAlgn="ctr"/>
                      <a:endParaRPr lang="fr-FR" sz="3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05524095"/>
                  </a:ext>
                </a:extLst>
              </a:tr>
              <a:tr h="247983">
                <a:tc rowSpan="2" gridSpan="2">
                  <a:txBody>
                    <a:bodyPr/>
                    <a:lstStyle/>
                    <a:p>
                      <a:pPr algn="ctr" fontAlgn="ctr"/>
                      <a:r>
                        <a:rPr lang="fr-FR" sz="1200" b="1" i="0" u="none" strike="noStrike" dirty="0">
                          <a:effectLst/>
                          <a:latin typeface="Arial" panose="020B0604020202020204" pitchFamily="34" charset="0"/>
                        </a:rPr>
                        <a:t>Compétences évaluées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hMerge="1">
                  <a:txBody>
                    <a:bodyPr/>
                    <a:lstStyle/>
                    <a:p>
                      <a:endParaRPr lang="fr-FR"/>
                    </a:p>
                  </a:txBody>
                  <a:tcPr/>
                </a:tc>
                <a:tc rowSpan="2">
                  <a:txBody>
                    <a:bodyPr/>
                    <a:lstStyle/>
                    <a:p>
                      <a:pPr algn="ctr" fontAlgn="ctr"/>
                      <a:r>
                        <a:rPr lang="fr-FR" sz="1200" b="1" i="0" u="none" strike="noStrike" dirty="0">
                          <a:effectLst/>
                          <a:latin typeface="Arial" panose="020B0604020202020204" pitchFamily="34" charset="0"/>
                        </a:rPr>
                        <a:t>Indicateurs de performance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906280838"/>
                  </a:ext>
                </a:extLst>
              </a:tr>
              <a:tr h="318771">
                <a:tc gridSpan="2" vMerge="1">
                  <a:txBody>
                    <a:bodyPr/>
                    <a:lstStyle/>
                    <a:p>
                      <a:pPr algn="ctr" fontAlgn="ctr"/>
                      <a:endParaRPr lang="fr-FR" sz="12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vMerge="1">
                  <a:txBody>
                    <a:bodyPr/>
                    <a:lstStyle/>
                    <a:p>
                      <a:endParaRPr lang="fr-FR"/>
                    </a:p>
                  </a:txBody>
                  <a:tcPr/>
                </a:tc>
                <a:tc vMerge="1">
                  <a:txBody>
                    <a:bodyPr/>
                    <a:lstStyle/>
                    <a:p>
                      <a:pPr algn="ctr" fontAlgn="ctr"/>
                      <a:endParaRPr lang="fr-FR" sz="1200" b="1" i="0" u="none" strike="noStrike"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a:txBody>
                    <a:bodyPr/>
                    <a:lstStyle/>
                    <a:p>
                      <a:pPr algn="ctr" fontAlgn="ctr"/>
                      <a:r>
                        <a:rPr lang="fr-FR" sz="1000" b="1" i="0" u="none" strike="noStrike" dirty="0">
                          <a:effectLst/>
                          <a:latin typeface="Arial" panose="020B0604020202020204" pitchFamily="34" charset="0"/>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1000" b="1" i="0" u="none" strike="noStrike" dirty="0">
                          <a:effectLst/>
                          <a:latin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1000" b="1" i="0" u="none" strike="noStrike" dirty="0">
                          <a:effectLst/>
                          <a:latin typeface="Arial" panose="020B060402020202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a:txBody>
                    <a:bodyPr/>
                    <a:lstStyle/>
                    <a:p>
                      <a:pPr algn="ctr" fontAlgn="ctr"/>
                      <a:r>
                        <a:rPr lang="fr-FR" sz="1000" b="1" i="0" u="none" strike="noStrike" dirty="0">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a:txBody>
                    <a:bodyPr/>
                    <a:lstStyle/>
                    <a:p>
                      <a:pPr algn="l" fontAlgn="ctr"/>
                      <a:endParaRPr lang="fr-FR" sz="300" b="0" i="0" u="none" strike="noStrike" dirty="0">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00819190"/>
                  </a:ext>
                </a:extLst>
              </a:tr>
              <a:tr h="318771">
                <a:tc gridSpan="3">
                  <a:txBody>
                    <a:bodyPr/>
                    <a:lstStyle/>
                    <a:p>
                      <a:pPr algn="l" fontAlgn="ctr"/>
                      <a:r>
                        <a:rPr lang="fr-FR" sz="1200" b="1" i="0" u="none" strike="noStrike" dirty="0">
                          <a:effectLst/>
                          <a:latin typeface="Arial" panose="020B0604020202020204" pitchFamily="34" charset="0"/>
                        </a:rPr>
                        <a:t>C1 : S’informer sur la nature et sur les contraintes de l’intervention</a:t>
                      </a:r>
                    </a:p>
                  </a:txBody>
                  <a:tcPr marL="36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700" b="1" i="0" u="none" strike="noStrike" dirty="0">
                          <a:effectLst/>
                          <a:latin typeface="Arial" panose="020B0604020202020204" pitchFamily="34" charset="0"/>
                        </a:rPr>
                        <a:t>30%</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300" b="0" i="0" u="none" strike="noStrike" dirty="0">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49035884"/>
                  </a:ext>
                </a:extLst>
              </a:tr>
              <a:tr h="318771">
                <a:tc gridSpan="2">
                  <a:txBody>
                    <a:bodyPr/>
                    <a:lstStyle/>
                    <a:p>
                      <a:pPr algn="l" fontAlgn="ctr"/>
                      <a:r>
                        <a:rPr lang="fr-FR" sz="1050" b="0" i="0" u="none" strike="noStrike" dirty="0">
                          <a:effectLst/>
                          <a:latin typeface="Arial" panose="020B0604020202020204" pitchFamily="34" charset="0"/>
                        </a:rPr>
                        <a:t>Collecter les données nécessaires à l’intervention</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1050" b="0" i="0" u="none" strike="noStrike" dirty="0">
                          <a:effectLst/>
                          <a:latin typeface="Arial" panose="020B0604020202020204" pitchFamily="34" charset="0"/>
                        </a:rPr>
                        <a:t>Les données techniques nécessaires à son intervention sont identifiées </a:t>
                      </a:r>
                      <a:br>
                        <a:rPr lang="fr-FR" sz="1050" b="0" i="0" u="none" strike="noStrike" dirty="0">
                          <a:effectLst/>
                          <a:latin typeface="Arial" panose="020B0604020202020204" pitchFamily="34" charset="0"/>
                        </a:rPr>
                      </a:br>
                      <a:r>
                        <a:rPr lang="fr-FR" sz="1050" b="0" i="0" u="none" strike="noStrike" dirty="0">
                          <a:effectLst/>
                          <a:latin typeface="Arial" panose="020B0604020202020204" pitchFamily="34" charset="0"/>
                        </a:rPr>
                        <a:t>La collecte des informations nécessaires à l’intervention est complète et exploitable</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FF"/>
                          </a:solidFill>
                          <a:effectLst/>
                          <a:latin typeface="Arial" panose="020B0604020202020204" pitchFamily="34" charset="0"/>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7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1538107"/>
                  </a:ext>
                </a:extLst>
              </a:tr>
              <a:tr h="318771">
                <a:tc gridSpan="2">
                  <a:txBody>
                    <a:bodyPr/>
                    <a:lstStyle/>
                    <a:p>
                      <a:pPr algn="l" fontAlgn="ctr"/>
                      <a:r>
                        <a:rPr lang="fr-FR" sz="1050" b="0" i="0" u="none" strike="noStrike" dirty="0">
                          <a:effectLst/>
                          <a:latin typeface="Arial" panose="020B0604020202020204" pitchFamily="34" charset="0"/>
                        </a:rPr>
                        <a:t>Ordonner les données nécessaires à l’intervention</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1050" b="0" i="0" u="none" strike="noStrike" dirty="0">
                          <a:effectLst/>
                          <a:latin typeface="Arial" panose="020B0604020202020204" pitchFamily="34" charset="0"/>
                        </a:rPr>
                        <a:t>Le classement des données est exploitable et respecte les règles de l’entreprise</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7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6945339"/>
                  </a:ext>
                </a:extLst>
              </a:tr>
              <a:tr h="467972">
                <a:tc gridSpan="2">
                  <a:txBody>
                    <a:bodyPr/>
                    <a:lstStyle/>
                    <a:p>
                      <a:pPr algn="l" fontAlgn="ctr"/>
                      <a:r>
                        <a:rPr lang="fr-FR" sz="1050" b="0" i="0" u="none" strike="noStrike">
                          <a:effectLst/>
                          <a:latin typeface="Arial" panose="020B0604020202020204" pitchFamily="34" charset="0"/>
                        </a:rPr>
                        <a:t>Repérer les contraintes techniques liées à l’intervention</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1050" b="0" i="0" u="none" strike="noStrike" dirty="0">
                          <a:effectLst/>
                          <a:latin typeface="Arial" panose="020B0604020202020204" pitchFamily="34" charset="0"/>
                        </a:rPr>
                        <a:t>Les contraintes techniques et d’exécution sont repérées</a:t>
                      </a:r>
                      <a:br>
                        <a:rPr lang="fr-FR" sz="1050" b="0" i="0" u="none" strike="noStrike" dirty="0">
                          <a:effectLst/>
                          <a:latin typeface="Arial" panose="020B0604020202020204" pitchFamily="34" charset="0"/>
                        </a:rPr>
                      </a:br>
                      <a:r>
                        <a:rPr lang="fr-FR" sz="1050" b="0" i="0" u="none" strike="noStrike" dirty="0">
                          <a:effectLst/>
                          <a:latin typeface="Arial" panose="020B0604020202020204" pitchFamily="34" charset="0"/>
                        </a:rPr>
                        <a:t>Les contraintes liées à l’efficacité énergétique sont repérées</a:t>
                      </a:r>
                      <a:br>
                        <a:rPr lang="fr-FR" sz="1050" b="0" i="0" u="none" strike="noStrike" dirty="0">
                          <a:effectLst/>
                          <a:latin typeface="Arial" panose="020B0604020202020204" pitchFamily="34" charset="0"/>
                        </a:rPr>
                      </a:br>
                      <a:r>
                        <a:rPr lang="fr-FR" sz="1050" b="0" i="0" u="none" strike="noStrike" dirty="0">
                          <a:effectLst/>
                          <a:latin typeface="Arial" panose="020B0604020202020204" pitchFamily="34" charset="0"/>
                        </a:rPr>
                        <a:t>Les risques professionnels sont évalués</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FF"/>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700" b="1" i="0" u="none" strike="noStrike" dirty="0">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29817621"/>
                  </a:ext>
                </a:extLst>
              </a:tr>
              <a:tr h="318771">
                <a:tc gridSpan="2">
                  <a:txBody>
                    <a:bodyPr/>
                    <a:lstStyle/>
                    <a:p>
                      <a:pPr algn="l" fontAlgn="ctr"/>
                      <a:r>
                        <a:rPr lang="fr-FR" sz="1050" b="0" i="0" u="none" strike="noStrike">
                          <a:effectLst/>
                          <a:latin typeface="Arial" panose="020B0604020202020204" pitchFamily="34" charset="0"/>
                        </a:rPr>
                        <a:t>Repérer les contraintes d’environnement de travail liées à l’intervention</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1050" b="0" i="0" u="none" strike="noStrike" dirty="0">
                          <a:effectLst/>
                          <a:latin typeface="Arial" panose="020B0604020202020204" pitchFamily="34" charset="0"/>
                        </a:rPr>
                        <a:t>Les contraintes environnementales sont recensées</a:t>
                      </a:r>
                      <a:br>
                        <a:rPr lang="fr-FR" sz="1050" b="0" i="0" u="none" strike="noStrike" dirty="0">
                          <a:effectLst/>
                          <a:latin typeface="Arial" panose="020B0604020202020204" pitchFamily="34" charset="0"/>
                        </a:rPr>
                      </a:br>
                      <a:r>
                        <a:rPr lang="fr-FR" sz="1050" b="0" i="0" u="none" strike="noStrike" dirty="0">
                          <a:effectLst/>
                          <a:latin typeface="Arial" panose="020B0604020202020204" pitchFamily="34" charset="0"/>
                        </a:rPr>
                        <a:t>Les mesures de prévention de santé et sécurité au travail sont proposées</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FF"/>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7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34704435"/>
                  </a:ext>
                </a:extLst>
              </a:tr>
              <a:tr h="318771">
                <a:tc gridSpan="2">
                  <a:txBody>
                    <a:bodyPr/>
                    <a:lstStyle/>
                    <a:p>
                      <a:pPr algn="l" fontAlgn="ctr"/>
                      <a:r>
                        <a:rPr lang="fr-FR" sz="1050" b="0" i="0" u="none" strike="noStrike">
                          <a:effectLst/>
                          <a:latin typeface="Arial" panose="020B0604020202020204" pitchFamily="34" charset="0"/>
                        </a:rPr>
                        <a:t>S’assurer de la planification de l’intervention</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1050" b="0" i="0" u="none" strike="noStrike" dirty="0">
                          <a:effectLst/>
                          <a:latin typeface="Arial" panose="020B0604020202020204" pitchFamily="34" charset="0"/>
                        </a:rPr>
                        <a:t>Les interactions avec les autres intervenants sont repérées</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7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93653064"/>
                  </a:ext>
                </a:extLst>
              </a:tr>
              <a:tr h="318771">
                <a:tc gridSpan="2">
                  <a:txBody>
                    <a:bodyPr/>
                    <a:lstStyle/>
                    <a:p>
                      <a:pPr algn="l" fontAlgn="ctr"/>
                      <a:r>
                        <a:rPr lang="fr-FR" sz="1050" b="0" i="0" u="none" strike="noStrike">
                          <a:effectLst/>
                          <a:latin typeface="Arial" panose="020B0604020202020204" pitchFamily="34" charset="0"/>
                        </a:rPr>
                        <a:t>Identifier les habilitations et les certifications nécessaires aux opérations</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1050" b="0" i="0" u="none" strike="noStrike" dirty="0">
                          <a:effectLst/>
                          <a:latin typeface="Arial" panose="020B0604020202020204" pitchFamily="34" charset="0"/>
                        </a:rPr>
                        <a:t>Les habilitations et certifications nécessaires à l’opération sont identifiées</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7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75338716"/>
                  </a:ext>
                </a:extLst>
              </a:tr>
              <a:tr h="318771">
                <a:tc gridSpan="2">
                  <a:txBody>
                    <a:bodyPr/>
                    <a:lstStyle/>
                    <a:p>
                      <a:pPr algn="l" fontAlgn="ctr"/>
                      <a:r>
                        <a:rPr lang="fr-FR" sz="1050" b="0" i="0" u="none" strike="noStrike">
                          <a:effectLst/>
                          <a:latin typeface="Arial" panose="020B0604020202020204" pitchFamily="34" charset="0"/>
                        </a:rPr>
                        <a:t>Informer à l’interne et à l’externe des contraintes liées à l’intervention</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1050" b="0" i="0" u="none" strike="noStrike" dirty="0">
                          <a:effectLst/>
                          <a:latin typeface="Arial" panose="020B0604020202020204" pitchFamily="34" charset="0"/>
                        </a:rPr>
                        <a:t>Les contraintes sont prises en compte et donnent lieu à une solution</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0" i="0" u="none" strike="noStrike" dirty="0">
                          <a:solidFill>
                            <a:srgbClr val="0000FF"/>
                          </a:solidFill>
                          <a:effectLst/>
                          <a:latin typeface="Arial" panose="020B0604020202020204" pitchFamily="34" charset="0"/>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700" b="1" i="0" u="none" strike="noStrike" dirty="0">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03459012"/>
                  </a:ext>
                </a:extLst>
              </a:tr>
            </a:tbl>
          </a:graphicData>
        </a:graphic>
      </p:graphicFrame>
      <p:sp>
        <p:nvSpPr>
          <p:cNvPr id="13" name="Rectangle 12"/>
          <p:cNvSpPr/>
          <p:nvPr/>
        </p:nvSpPr>
        <p:spPr>
          <a:xfrm>
            <a:off x="662858" y="1206233"/>
            <a:ext cx="10677114" cy="738664"/>
          </a:xfrm>
          <a:prstGeom prst="rect">
            <a:avLst/>
          </a:prstGeom>
        </p:spPr>
        <p:txBody>
          <a:bodyPr wrap="square">
            <a:spAutoFit/>
          </a:bodyPr>
          <a:lstStyle/>
          <a:p>
            <a:r>
              <a:rPr lang="fr-FR" sz="1400" dirty="0"/>
              <a:t>La notation de l’épreuve s’obtient à partir de la grille nationale d’évaluation par compétences élaborée et transmise par l’inspection générale de l’éducation, du sport et de la recherche publiée dans la circulaire nationale d’organisation de l’examen. La ou les compétence(s) mobilisée(s) dans chaque questionnement du sujet de l’épreuve doivent donc être repérée(s). </a:t>
            </a:r>
            <a:endParaRPr lang="fr-FR" sz="1200" dirty="0"/>
          </a:p>
        </p:txBody>
      </p:sp>
      <p:pic>
        <p:nvPicPr>
          <p:cNvPr id="15" name="Image 14"/>
          <p:cNvPicPr/>
          <p:nvPr/>
        </p:nvPicPr>
        <p:blipFill>
          <a:blip r:embed="rId7"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9" name="Titre 1"/>
          <p:cNvSpPr txBox="1">
            <a:spLocks/>
          </p:cNvSpPr>
          <p:nvPr/>
        </p:nvSpPr>
        <p:spPr>
          <a:xfrm>
            <a:off x="9180139" y="11721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10" name="Espace réservé du texte 5"/>
          <p:cNvSpPr txBox="1">
            <a:spLocks/>
          </p:cNvSpPr>
          <p:nvPr/>
        </p:nvSpPr>
        <p:spPr>
          <a:xfrm>
            <a:off x="2687193" y="604257"/>
            <a:ext cx="6420413" cy="3329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400" b="1" dirty="0"/>
              <a:t>Épreuve E2 - Unité U2 : « de l’évaluation par compétences à la notation »</a:t>
            </a:r>
          </a:p>
        </p:txBody>
      </p:sp>
      <p:sp>
        <p:nvSpPr>
          <p:cNvPr id="11" name="Rectangle 10"/>
          <p:cNvSpPr/>
          <p:nvPr/>
        </p:nvSpPr>
        <p:spPr>
          <a:xfrm>
            <a:off x="2251881" y="909060"/>
            <a:ext cx="7277710" cy="276999"/>
          </a:xfrm>
          <a:prstGeom prst="rect">
            <a:avLst/>
          </a:prstGeom>
        </p:spPr>
        <p:txBody>
          <a:bodyPr wrap="square">
            <a:spAutoFit/>
          </a:bodyPr>
          <a:lstStyle/>
          <a:p>
            <a:pPr algn="ctr"/>
            <a:r>
              <a:rPr lang="fr-FR" altLang="fr-FR" sz="1200" i="1" dirty="0">
                <a:latin typeface="Arial" panose="020B0604020202020204" pitchFamily="34" charset="0"/>
                <a:ea typeface="Times New Roman" panose="02020603050405020304" pitchFamily="18" charset="0"/>
                <a:cs typeface="Arial" panose="020B0604020202020204" pitchFamily="34" charset="0"/>
              </a:rPr>
              <a:t>Activités/Tâches</a:t>
            </a:r>
            <a:r>
              <a:rPr lang="fr-FR" altLang="fr-FR" sz="1200" dirty="0">
                <a:latin typeface="Arial" panose="020B0604020202020204" pitchFamily="34" charset="0"/>
                <a:ea typeface="Times New Roman" panose="02020603050405020304" pitchFamily="18" charset="0"/>
                <a:cs typeface="Arial" panose="020B0604020202020204" pitchFamily="34" charset="0"/>
              </a:rPr>
              <a:t> - Actions, critères et indicateurs d’évaluation de la performance, évaluation - notation</a:t>
            </a:r>
            <a:endParaRPr lang="fr-FR" sz="1200" dirty="0"/>
          </a:p>
        </p:txBody>
      </p:sp>
      <p:sp>
        <p:nvSpPr>
          <p:cNvPr id="14" name="Rectangle 13"/>
          <p:cNvSpPr/>
          <p:nvPr/>
        </p:nvSpPr>
        <p:spPr>
          <a:xfrm>
            <a:off x="599654" y="1896552"/>
            <a:ext cx="3214341" cy="246221"/>
          </a:xfrm>
          <a:prstGeom prst="rect">
            <a:avLst/>
          </a:prstGeom>
        </p:spPr>
        <p:txBody>
          <a:bodyPr wrap="none">
            <a:spAutoFit/>
          </a:bodyPr>
          <a:lstStyle/>
          <a:p>
            <a:pPr algn="ctr"/>
            <a:r>
              <a:rPr lang="fr-FR" sz="1000" dirty="0"/>
              <a:t>« Extrait de la grille nationale d’évaluation : épreuve E2 »</a:t>
            </a:r>
          </a:p>
        </p:txBody>
      </p:sp>
      <p:sp>
        <p:nvSpPr>
          <p:cNvPr id="3" name="Espace réservé du numéro de diapositive 2"/>
          <p:cNvSpPr>
            <a:spLocks noGrp="1"/>
          </p:cNvSpPr>
          <p:nvPr>
            <p:ph type="sldNum" sz="quarter" idx="12"/>
          </p:nvPr>
        </p:nvSpPr>
        <p:spPr/>
        <p:txBody>
          <a:bodyPr/>
          <a:lstStyle/>
          <a:p>
            <a:fld id="{5071F484-E152-430A-A999-70E6C8F0DFC8}" type="slidenum">
              <a:rPr lang="fr-FR" smtClean="0"/>
              <a:t>10</a:t>
            </a:fld>
            <a:endParaRPr lang="fr-FR"/>
          </a:p>
        </p:txBody>
      </p:sp>
      <p:sp>
        <p:nvSpPr>
          <p:cNvPr id="4" name="Espace réservé de la date 3"/>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210274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188022" y="150126"/>
            <a:ext cx="1134342" cy="1169786"/>
          </a:xfrm>
          <a:prstGeom prst="rect">
            <a:avLst/>
          </a:prstGeom>
        </p:spPr>
      </p:pic>
      <p:graphicFrame>
        <p:nvGraphicFramePr>
          <p:cNvPr id="8" name="Diagramme 7"/>
          <p:cNvGraphicFramePr/>
          <p:nvPr>
            <p:extLst>
              <p:ext uri="{D42A27DB-BD31-4B8C-83A1-F6EECF244321}">
                <p14:modId xmlns:p14="http://schemas.microsoft.com/office/powerpoint/2010/main" val="1985879351"/>
              </p:ext>
            </p:extLst>
          </p:nvPr>
        </p:nvGraphicFramePr>
        <p:xfrm>
          <a:off x="2687193" y="262792"/>
          <a:ext cx="6420414" cy="530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3663297176"/>
              </p:ext>
            </p:extLst>
          </p:nvPr>
        </p:nvGraphicFramePr>
        <p:xfrm>
          <a:off x="1001121" y="1399665"/>
          <a:ext cx="10713701" cy="5221756"/>
        </p:xfrm>
        <a:graphic>
          <a:graphicData uri="http://schemas.openxmlformats.org/drawingml/2006/table">
            <a:tbl>
              <a:tblPr/>
              <a:tblGrid>
                <a:gridCol w="761111">
                  <a:extLst>
                    <a:ext uri="{9D8B030D-6E8A-4147-A177-3AD203B41FA5}">
                      <a16:colId xmlns:a16="http://schemas.microsoft.com/office/drawing/2014/main" val="3897330928"/>
                    </a:ext>
                  </a:extLst>
                </a:gridCol>
                <a:gridCol w="2780171">
                  <a:extLst>
                    <a:ext uri="{9D8B030D-6E8A-4147-A177-3AD203B41FA5}">
                      <a16:colId xmlns:a16="http://schemas.microsoft.com/office/drawing/2014/main" val="2128025419"/>
                    </a:ext>
                  </a:extLst>
                </a:gridCol>
                <a:gridCol w="5533912">
                  <a:extLst>
                    <a:ext uri="{9D8B030D-6E8A-4147-A177-3AD203B41FA5}">
                      <a16:colId xmlns:a16="http://schemas.microsoft.com/office/drawing/2014/main" val="3813019206"/>
                    </a:ext>
                  </a:extLst>
                </a:gridCol>
                <a:gridCol w="248419">
                  <a:extLst>
                    <a:ext uri="{9D8B030D-6E8A-4147-A177-3AD203B41FA5}">
                      <a16:colId xmlns:a16="http://schemas.microsoft.com/office/drawing/2014/main" val="3391324620"/>
                    </a:ext>
                  </a:extLst>
                </a:gridCol>
                <a:gridCol w="248419">
                  <a:extLst>
                    <a:ext uri="{9D8B030D-6E8A-4147-A177-3AD203B41FA5}">
                      <a16:colId xmlns:a16="http://schemas.microsoft.com/office/drawing/2014/main" val="3435590798"/>
                    </a:ext>
                  </a:extLst>
                </a:gridCol>
                <a:gridCol w="248419">
                  <a:extLst>
                    <a:ext uri="{9D8B030D-6E8A-4147-A177-3AD203B41FA5}">
                      <a16:colId xmlns:a16="http://schemas.microsoft.com/office/drawing/2014/main" val="3598761790"/>
                    </a:ext>
                  </a:extLst>
                </a:gridCol>
                <a:gridCol w="248419">
                  <a:extLst>
                    <a:ext uri="{9D8B030D-6E8A-4147-A177-3AD203B41FA5}">
                      <a16:colId xmlns:a16="http://schemas.microsoft.com/office/drawing/2014/main" val="4179042333"/>
                    </a:ext>
                  </a:extLst>
                </a:gridCol>
                <a:gridCol w="248419">
                  <a:extLst>
                    <a:ext uri="{9D8B030D-6E8A-4147-A177-3AD203B41FA5}">
                      <a16:colId xmlns:a16="http://schemas.microsoft.com/office/drawing/2014/main" val="138425486"/>
                    </a:ext>
                  </a:extLst>
                </a:gridCol>
                <a:gridCol w="396412">
                  <a:extLst>
                    <a:ext uri="{9D8B030D-6E8A-4147-A177-3AD203B41FA5}">
                      <a16:colId xmlns:a16="http://schemas.microsoft.com/office/drawing/2014/main" val="1989095161"/>
                    </a:ext>
                  </a:extLst>
                </a:gridCol>
              </a:tblGrid>
              <a:tr h="330252">
                <a:tc gridSpan="3">
                  <a:txBody>
                    <a:bodyPr/>
                    <a:lstStyle/>
                    <a:p>
                      <a:pPr algn="ctr" fontAlgn="ctr"/>
                      <a:r>
                        <a:rPr lang="fr-FR" sz="1050" b="1" i="0" u="none" strike="noStrike" dirty="0">
                          <a:effectLst/>
                          <a:latin typeface="Arial" panose="020B0604020202020204" pitchFamily="34" charset="0"/>
                        </a:rPr>
                        <a:t>Baccalauréat professionnel  Installateur en Chauffage, Climatisation et Energies Renouvelables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hMerge="1">
                  <a:txBody>
                    <a:bodyPr/>
                    <a:lstStyle/>
                    <a:p>
                      <a:endParaRPr lang="fr-FR"/>
                    </a:p>
                  </a:txBody>
                  <a:tcPr/>
                </a:tc>
                <a:tc hMerge="1">
                  <a:txBody>
                    <a:bodyPr/>
                    <a:lstStyle/>
                    <a:p>
                      <a:endParaRPr lang="fr-FR"/>
                    </a:p>
                  </a:txBody>
                  <a:tcPr/>
                </a:tc>
                <a:tc rowSpan="4">
                  <a:txBody>
                    <a:bodyPr/>
                    <a:lstStyle/>
                    <a:p>
                      <a:pPr algn="ctr" fontAlgn="ctr"/>
                      <a:r>
                        <a:rPr lang="fr-FR" sz="600" b="1" i="0" u="none" strike="noStrike" dirty="0">
                          <a:effectLst/>
                          <a:latin typeface="Arial" panose="020B0604020202020204" pitchFamily="34" charset="0"/>
                        </a:rPr>
                        <a:t>non évaluées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gridSpan="4">
                  <a:txBody>
                    <a:bodyPr/>
                    <a:lstStyle/>
                    <a:p>
                      <a:pPr algn="ctr" fontAlgn="ctr"/>
                      <a:r>
                        <a:rPr lang="fr-FR" sz="600" b="1" i="0" u="none" strike="noStrike" dirty="0">
                          <a:effectLst/>
                          <a:latin typeface="Arial" panose="020B0604020202020204" pitchFamily="34" charset="0"/>
                        </a:rPr>
                        <a:t>Niveaux de maîtrise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4">
                  <a:txBody>
                    <a:bodyPr/>
                    <a:lstStyle/>
                    <a:p>
                      <a:pPr algn="ctr" fontAlgn="b"/>
                      <a:r>
                        <a:rPr lang="fr-FR" sz="800" b="1" i="0" u="none" strike="noStrike" dirty="0">
                          <a:solidFill>
                            <a:srgbClr val="0000FF"/>
                          </a:solidFill>
                          <a:effectLst/>
                          <a:latin typeface="Arial" panose="020B0604020202020204" pitchFamily="34" charset="0"/>
                        </a:rPr>
                        <a:t>Poids de la compétence</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533480181"/>
                  </a:ext>
                </a:extLst>
              </a:tr>
              <a:tr h="230855">
                <a:tc>
                  <a:txBody>
                    <a:bodyPr/>
                    <a:lstStyle/>
                    <a:p>
                      <a:pPr algn="r" fontAlgn="ctr"/>
                      <a:r>
                        <a:rPr lang="fr-FR" sz="1000" b="1" i="0" u="none" strike="noStrike" dirty="0">
                          <a:effectLst/>
                          <a:latin typeface="Arial" panose="020B0604020202020204" pitchFamily="34" charset="0"/>
                        </a:rPr>
                        <a:t>Nom :</a:t>
                      </a:r>
                    </a:p>
                  </a:txBody>
                  <a:tcPr marL="0" marR="0" marT="0" marB="0" anchor="ctr">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ctr"/>
                      <a:r>
                        <a:rPr lang="fr-FR" sz="1050" b="1" i="0" u="none" strike="noStrike" dirty="0">
                          <a:effectLst/>
                          <a:latin typeface="Arial" panose="020B0604020202020204" pitchFamily="34" charset="0"/>
                        </a:rPr>
                        <a:t>Nom1</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rowSpan="2">
                  <a:txBody>
                    <a:bodyPr/>
                    <a:lstStyle/>
                    <a:p>
                      <a:pPr algn="ctr" fontAlgn="ctr"/>
                      <a:r>
                        <a:rPr lang="fr-FR" sz="1400" b="1" i="0" u="none" strike="noStrike" dirty="0">
                          <a:effectLst/>
                          <a:latin typeface="Arial" panose="020B0604020202020204" pitchFamily="34" charset="0"/>
                        </a:rPr>
                        <a:t>E2 : Préparation d'une intervention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vMerge="1">
                  <a:txBody>
                    <a:bodyPr/>
                    <a:lstStyle/>
                    <a:p>
                      <a:endParaRPr lang="fr-FR"/>
                    </a:p>
                  </a:txBody>
                  <a:tcPr/>
                </a:tc>
                <a:tc rowSpan="2">
                  <a:txBody>
                    <a:bodyPr/>
                    <a:lstStyle/>
                    <a:p>
                      <a:pPr algn="ctr" fontAlgn="ctr"/>
                      <a:r>
                        <a:rPr lang="fr-FR" sz="500" b="1" i="0" u="none" strike="noStrike" dirty="0">
                          <a:effectLst/>
                          <a:latin typeface="Arial" panose="020B0604020202020204" pitchFamily="34" charset="0"/>
                        </a:rPr>
                        <a:t>non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fr-FR" sz="500" b="1" i="0" u="none" strike="noStrike" dirty="0">
                          <a:effectLst/>
                          <a:latin typeface="Arial" panose="020B0604020202020204" pitchFamily="34" charset="0"/>
                        </a:rPr>
                        <a:t>insuffisamment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fr-FR" sz="500" b="1" i="0" u="none" strike="noStrike" dirty="0">
                          <a:effectLst/>
                          <a:latin typeface="Arial" panose="020B0604020202020204" pitchFamily="34" charset="0"/>
                        </a:rPr>
                        <a:t>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rowSpan="2">
                  <a:txBody>
                    <a:bodyPr/>
                    <a:lstStyle/>
                    <a:p>
                      <a:pPr algn="ctr" fontAlgn="ctr"/>
                      <a:r>
                        <a:rPr lang="fr-FR" sz="500" b="1" i="0" u="none" strike="noStrike" dirty="0">
                          <a:effectLst/>
                          <a:latin typeface="Arial" panose="020B0604020202020204" pitchFamily="34" charset="0"/>
                        </a:rPr>
                        <a:t>bien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extLst>
                  <a:ext uri="{0D108BD9-81ED-4DB2-BD59-A6C34878D82A}">
                    <a16:rowId xmlns:a16="http://schemas.microsoft.com/office/drawing/2014/main" val="4242305592"/>
                  </a:ext>
                </a:extLst>
              </a:tr>
              <a:tr h="265483">
                <a:tc>
                  <a:txBody>
                    <a:bodyPr/>
                    <a:lstStyle/>
                    <a:p>
                      <a:pPr algn="ctr" fontAlgn="ctr"/>
                      <a:r>
                        <a:rPr lang="fr-FR" sz="1000" b="1" i="0" u="none" strike="noStrike">
                          <a:effectLst/>
                          <a:latin typeface="Arial" panose="020B0604020202020204" pitchFamily="34" charset="0"/>
                        </a:rPr>
                        <a:t>Prénom :</a:t>
                      </a:r>
                    </a:p>
                  </a:txBody>
                  <a:tcPr marL="0" marR="0" marT="0" marB="0" anchor="ctr">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050" b="1" i="0" u="none" strike="noStrike" dirty="0">
                          <a:effectLst/>
                          <a:latin typeface="Arial" panose="020B0604020202020204" pitchFamily="34" charset="0"/>
                        </a:rPr>
                        <a:t>Prénom1</a:t>
                      </a:r>
                    </a:p>
                  </a:txBody>
                  <a:tcPr marL="0" marR="0" marT="0" marB="0" anchor="ctr">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795224253"/>
                  </a:ext>
                </a:extLst>
              </a:tr>
              <a:tr h="192379">
                <a:tc gridSpan="2">
                  <a:txBody>
                    <a:bodyPr/>
                    <a:lstStyle/>
                    <a:p>
                      <a:pPr algn="ctr" fontAlgn="ctr"/>
                      <a:r>
                        <a:rPr lang="fr-FR" sz="1000" b="1" i="0" u="none" strike="noStrike" dirty="0">
                          <a:effectLst/>
                          <a:latin typeface="Arial" panose="020B0604020202020204" pitchFamily="34" charset="0"/>
                        </a:rPr>
                        <a:t>Compétences évaluées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fr-FR"/>
                    </a:p>
                  </a:txBody>
                  <a:tcPr/>
                </a:tc>
                <a:tc>
                  <a:txBody>
                    <a:bodyPr/>
                    <a:lstStyle/>
                    <a:p>
                      <a:pPr algn="ctr" fontAlgn="ctr"/>
                      <a:r>
                        <a:rPr lang="fr-FR" sz="1000" b="1" i="0" u="none" strike="noStrike" dirty="0">
                          <a:effectLst/>
                          <a:latin typeface="Arial" panose="020B0604020202020204" pitchFamily="34" charset="0"/>
                        </a:rPr>
                        <a:t>Indicateurs de performance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a:txBody>
                    <a:bodyPr/>
                    <a:lstStyle/>
                    <a:p>
                      <a:pPr algn="ctr" fontAlgn="ctr"/>
                      <a:r>
                        <a:rPr lang="fr-FR" sz="900" b="1" i="0" u="none" strike="noStrike" dirty="0">
                          <a:effectLst/>
                          <a:latin typeface="Arial" panose="020B0604020202020204" pitchFamily="34" charset="0"/>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900" b="1" i="0" u="none" strike="noStrike" dirty="0">
                          <a:effectLst/>
                          <a:latin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900" b="1" i="0" u="none" strike="noStrike" dirty="0">
                          <a:effectLst/>
                          <a:latin typeface="Arial" panose="020B060402020202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a:txBody>
                    <a:bodyPr/>
                    <a:lstStyle/>
                    <a:p>
                      <a:pPr algn="ctr" fontAlgn="ctr"/>
                      <a:r>
                        <a:rPr lang="fr-FR" sz="900" b="1" i="0" u="none" strike="noStrike" dirty="0">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extLst>
                  <a:ext uri="{0D108BD9-81ED-4DB2-BD59-A6C34878D82A}">
                    <a16:rowId xmlns:a16="http://schemas.microsoft.com/office/drawing/2014/main" val="3694011407"/>
                  </a:ext>
                </a:extLst>
              </a:tr>
              <a:tr h="192379">
                <a:tc gridSpan="3">
                  <a:txBody>
                    <a:bodyPr/>
                    <a:lstStyle/>
                    <a:p>
                      <a:pPr algn="l" fontAlgn="ctr"/>
                      <a:r>
                        <a:rPr lang="fr-FR" sz="1100" b="1" i="0" u="none" strike="noStrike" dirty="0">
                          <a:effectLst/>
                          <a:latin typeface="Arial" panose="020B0604020202020204" pitchFamily="34" charset="0"/>
                        </a:rPr>
                        <a:t>C2 : Analyser et exploiter les données techniques de l'intervention</a:t>
                      </a:r>
                    </a:p>
                  </a:txBody>
                  <a:tcPr marL="36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400" b="1" i="0" u="none" strike="noStrike" dirty="0">
                          <a:effectLst/>
                          <a:latin typeface="Arial" panose="020B0604020202020204" pitchFamily="34" charset="0"/>
                        </a:rPr>
                        <a:t>30%</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74341388"/>
                  </a:ext>
                </a:extLst>
              </a:tr>
              <a:tr h="334904">
                <a:tc gridSpan="2">
                  <a:txBody>
                    <a:bodyPr/>
                    <a:lstStyle/>
                    <a:p>
                      <a:pPr algn="l" fontAlgn="ctr"/>
                      <a:r>
                        <a:rPr lang="fr-FR" sz="900" b="0" i="0" u="none" strike="noStrike" dirty="0">
                          <a:effectLst/>
                          <a:latin typeface="Arial" panose="020B0604020202020204" pitchFamily="34" charset="0"/>
                        </a:rPr>
                        <a:t>Identifier les éléments  d’un réseau fluidique  et d’un réseau électrique  </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dirty="0">
                          <a:effectLst/>
                          <a:latin typeface="Arial" panose="020B0604020202020204" pitchFamily="34" charset="0"/>
                        </a:rPr>
                        <a:t>L’identification des éléments permet de déterminer leurs caractéristiques</a:t>
                      </a:r>
                      <a:br>
                        <a:rPr lang="fr-FR" sz="900" b="0" i="0" u="none" strike="noStrike" dirty="0">
                          <a:effectLst/>
                          <a:latin typeface="Arial" panose="020B0604020202020204" pitchFamily="34" charset="0"/>
                        </a:rPr>
                      </a:br>
                      <a:r>
                        <a:rPr lang="fr-FR" sz="900" b="0" i="0" u="none" strike="noStrike" dirty="0">
                          <a:effectLst/>
                          <a:latin typeface="Arial" panose="020B0604020202020204" pitchFamily="34" charset="0"/>
                        </a:rPr>
                        <a:t>Les fonctions principales de chaque élément sont identifiées</a:t>
                      </a:r>
                      <a:br>
                        <a:rPr lang="fr-FR" sz="900" b="0" i="0" u="none" strike="noStrike" dirty="0">
                          <a:effectLst/>
                          <a:latin typeface="Arial" panose="020B0604020202020204" pitchFamily="34" charset="0"/>
                        </a:rPr>
                      </a:br>
                      <a:r>
                        <a:rPr lang="fr-FR" sz="900" b="0" i="0" u="none" strike="noStrike" dirty="0">
                          <a:effectLst/>
                          <a:latin typeface="Arial" panose="020B0604020202020204" pitchFamily="34" charset="0"/>
                        </a:rPr>
                        <a:t>Les différents éléments sont repérés sur les différents schémas</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163478842"/>
                  </a:ext>
                </a:extLst>
              </a:tr>
              <a:tr h="223269">
                <a:tc gridSpan="2">
                  <a:txBody>
                    <a:bodyPr/>
                    <a:lstStyle/>
                    <a:p>
                      <a:pPr algn="l" fontAlgn="ctr"/>
                      <a:r>
                        <a:rPr lang="fr-FR" sz="900" b="0" i="0" u="none" strike="noStrike">
                          <a:effectLst/>
                          <a:latin typeface="Arial" panose="020B0604020202020204" pitchFamily="34" charset="0"/>
                        </a:rPr>
                        <a:t>Déterminer les  caractéristiques des différents éléments de l’installation </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a:effectLst/>
                          <a:latin typeface="Arial" panose="020B0604020202020204" pitchFamily="34" charset="0"/>
                        </a:rPr>
                        <a:t>Les caractéristiques sont identifiées et conformes aux normes en vigueur</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745248535"/>
                  </a:ext>
                </a:extLst>
              </a:tr>
              <a:tr h="334904">
                <a:tc gridSpan="2">
                  <a:txBody>
                    <a:bodyPr/>
                    <a:lstStyle/>
                    <a:p>
                      <a:pPr algn="l" fontAlgn="ctr"/>
                      <a:r>
                        <a:rPr lang="fr-FR" sz="900" b="0" i="0" u="none" strike="noStrike" dirty="0">
                          <a:effectLst/>
                          <a:latin typeface="Arial" panose="020B0604020202020204" pitchFamily="34" charset="0"/>
                        </a:rPr>
                        <a:t>Identifier les grandeurs physiques nominales associées à l’installation (températures, pression, puissances, intensités, tensions, …)</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dirty="0">
                          <a:effectLst/>
                          <a:latin typeface="Arial" panose="020B0604020202020204" pitchFamily="34" charset="0"/>
                        </a:rPr>
                        <a:t>Les grandeurs physiques sont déterminées, interprétées et associées à des moyens de mesure, de capteurs et de protection</a:t>
                      </a:r>
                      <a:br>
                        <a:rPr lang="fr-FR" sz="900" b="0" i="0" u="none" strike="noStrike" dirty="0">
                          <a:effectLst/>
                          <a:latin typeface="Arial" panose="020B0604020202020204" pitchFamily="34" charset="0"/>
                        </a:rPr>
                      </a:br>
                      <a:r>
                        <a:rPr lang="fr-FR" sz="900" b="0" i="0" u="none" strike="noStrike" dirty="0">
                          <a:effectLst/>
                          <a:latin typeface="Arial" panose="020B0604020202020204" pitchFamily="34" charset="0"/>
                        </a:rPr>
                        <a:t>Le dimensionnement des matériels est vérifié et justifié</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2926157556"/>
                  </a:ext>
                </a:extLst>
              </a:tr>
              <a:tr h="223269">
                <a:tc gridSpan="2">
                  <a:txBody>
                    <a:bodyPr/>
                    <a:lstStyle/>
                    <a:p>
                      <a:pPr algn="l" fontAlgn="ctr"/>
                      <a:r>
                        <a:rPr lang="fr-FR" sz="900" b="0" i="0" u="none" strike="noStrike">
                          <a:effectLst/>
                          <a:latin typeface="Arial" panose="020B0604020202020204" pitchFamily="34" charset="0"/>
                        </a:rPr>
                        <a:t>Identifier les consignes de régulation et de sécurité spécifiques à l’installation</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dirty="0">
                          <a:effectLst/>
                          <a:latin typeface="Arial" panose="020B0604020202020204" pitchFamily="34" charset="0"/>
                        </a:rPr>
                        <a:t>Les valeurs identifiées permettent de prévoir le réglage des appareils de l’installation</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990922328"/>
                  </a:ext>
                </a:extLst>
              </a:tr>
              <a:tr h="223269">
                <a:tc gridSpan="2">
                  <a:txBody>
                    <a:bodyPr/>
                    <a:lstStyle/>
                    <a:p>
                      <a:pPr algn="l" fontAlgn="ctr"/>
                      <a:r>
                        <a:rPr lang="fr-FR" sz="900" b="0" i="0" u="none" strike="noStrike">
                          <a:effectLst/>
                          <a:latin typeface="Arial" panose="020B0604020202020204" pitchFamily="34" charset="0"/>
                        </a:rPr>
                        <a:t>Schématiser tout ou partie d’une installation, manuellement ou avec un outil numérique </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dirty="0">
                          <a:effectLst/>
                          <a:latin typeface="Arial" panose="020B0604020202020204" pitchFamily="34" charset="0"/>
                        </a:rPr>
                        <a:t>Les schémas et/ou les croquis sont exploitables</a:t>
                      </a:r>
                      <a:br>
                        <a:rPr lang="fr-FR" sz="900" b="0" i="0" u="none" strike="noStrike" dirty="0">
                          <a:effectLst/>
                          <a:latin typeface="Arial" panose="020B0604020202020204" pitchFamily="34" charset="0"/>
                        </a:rPr>
                      </a:br>
                      <a:r>
                        <a:rPr lang="fr-FR" sz="900" b="0" i="0" u="none" strike="noStrike" dirty="0">
                          <a:effectLst/>
                          <a:latin typeface="Arial" panose="020B0604020202020204" pitchFamily="34" charset="0"/>
                        </a:rPr>
                        <a:t>Les conventions de représentation sont respectées</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4038827920"/>
                  </a:ext>
                </a:extLst>
              </a:tr>
              <a:tr h="223269">
                <a:tc gridSpan="2">
                  <a:txBody>
                    <a:bodyPr/>
                    <a:lstStyle/>
                    <a:p>
                      <a:pPr algn="l" fontAlgn="ctr"/>
                      <a:r>
                        <a:rPr lang="fr-FR" sz="900" b="0" i="0" u="none" strike="noStrike">
                          <a:effectLst/>
                          <a:latin typeface="Arial" panose="020B0604020202020204" pitchFamily="34" charset="0"/>
                        </a:rPr>
                        <a:t>Repérer, identifier la connectique des schémas électriques d’une installation </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dirty="0">
                          <a:effectLst/>
                          <a:latin typeface="Arial" panose="020B0604020202020204" pitchFamily="34" charset="0"/>
                        </a:rPr>
                        <a:t>Les éléments à raccorder, le type et la section des conducteurs sont identifiés</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150674433"/>
                  </a:ext>
                </a:extLst>
              </a:tr>
              <a:tr h="446539">
                <a:tc gridSpan="2">
                  <a:txBody>
                    <a:bodyPr/>
                    <a:lstStyle/>
                    <a:p>
                      <a:pPr algn="l" fontAlgn="ctr"/>
                      <a:r>
                        <a:rPr lang="fr-FR" sz="900" b="0" i="0" u="none" strike="noStrike">
                          <a:effectLst/>
                          <a:latin typeface="Arial" panose="020B0604020202020204" pitchFamily="34" charset="0"/>
                        </a:rPr>
                        <a:t>Proposer une modification technique en fonction des contraintes repérées</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dirty="0">
                          <a:effectLst/>
                          <a:latin typeface="Arial" panose="020B0604020202020204" pitchFamily="34" charset="0"/>
                        </a:rPr>
                        <a:t>La modification est approuvée par sa hiérarchie et portée au dossier technique</a:t>
                      </a:r>
                      <a:br>
                        <a:rPr lang="fr-FR" sz="900" b="0" i="0" u="none" strike="noStrike" dirty="0">
                          <a:effectLst/>
                          <a:latin typeface="Arial" panose="020B0604020202020204" pitchFamily="34" charset="0"/>
                        </a:rPr>
                      </a:br>
                      <a:r>
                        <a:rPr lang="fr-FR" sz="900" b="0" i="0" u="none" strike="noStrike" dirty="0">
                          <a:effectLst/>
                          <a:latin typeface="Arial" panose="020B0604020202020204" pitchFamily="34" charset="0"/>
                        </a:rPr>
                        <a:t>La solution technique proposée intègre les enjeux d’efficacité énergétique</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2830635516"/>
                  </a:ext>
                </a:extLst>
              </a:tr>
              <a:tr h="192379">
                <a:tc gridSpan="3">
                  <a:txBody>
                    <a:bodyPr/>
                    <a:lstStyle/>
                    <a:p>
                      <a:pPr algn="l" fontAlgn="ctr"/>
                      <a:r>
                        <a:rPr lang="fr-FR" sz="1100" b="1" i="0" u="none" strike="noStrike" dirty="0">
                          <a:effectLst/>
                          <a:latin typeface="Arial" panose="020B0604020202020204" pitchFamily="34" charset="0"/>
                        </a:rPr>
                        <a:t>C3 : Choisir les matériels, les matériaux, les équipements et l’outillage</a:t>
                      </a:r>
                    </a:p>
                  </a:txBody>
                  <a:tcPr marL="36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400" b="1" i="0" u="none" strike="noStrike">
                          <a:effectLst/>
                          <a:latin typeface="Arial" panose="020B0604020202020204" pitchFamily="34" charset="0"/>
                        </a:rPr>
                        <a:t>40%</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126157734"/>
                  </a:ext>
                </a:extLst>
              </a:tr>
              <a:tr h="334904">
                <a:tc gridSpan="2">
                  <a:txBody>
                    <a:bodyPr/>
                    <a:lstStyle/>
                    <a:p>
                      <a:pPr algn="l" fontAlgn="ctr"/>
                      <a:r>
                        <a:rPr lang="fr-FR" sz="900" b="0" i="0" u="none" strike="noStrike">
                          <a:effectLst/>
                          <a:latin typeface="Arial" panose="020B0604020202020204" pitchFamily="34" charset="0"/>
                        </a:rPr>
                        <a:t>Identifier les matériels et outillages nécessaires à la réalisation de l’intervention</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dirty="0">
                          <a:effectLst/>
                          <a:latin typeface="Arial" panose="020B0604020202020204" pitchFamily="34" charset="0"/>
                        </a:rPr>
                        <a:t>Les matériels et outillages choisis sont adaptés à l’intervention</a:t>
                      </a:r>
                      <a:br>
                        <a:rPr lang="fr-FR" sz="900" b="0" i="0" u="none" strike="noStrike" dirty="0">
                          <a:effectLst/>
                          <a:latin typeface="Arial" panose="020B0604020202020204" pitchFamily="34" charset="0"/>
                        </a:rPr>
                      </a:br>
                      <a:r>
                        <a:rPr lang="fr-FR" sz="900" b="0" i="0" u="none" strike="noStrike" dirty="0">
                          <a:effectLst/>
                          <a:latin typeface="Arial" panose="020B0604020202020204" pitchFamily="34" charset="0"/>
                        </a:rPr>
                        <a:t>Les règles et limites d’utilisation des matériels et outillages sont recensées</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2046037386"/>
                  </a:ext>
                </a:extLst>
              </a:tr>
              <a:tr h="223269">
                <a:tc gridSpan="2">
                  <a:txBody>
                    <a:bodyPr/>
                    <a:lstStyle/>
                    <a:p>
                      <a:pPr algn="l" fontAlgn="ctr"/>
                      <a:r>
                        <a:rPr lang="fr-FR" sz="900" b="0" i="0" u="none" strike="noStrike">
                          <a:effectLst/>
                          <a:latin typeface="Arial" panose="020B0604020202020204" pitchFamily="34" charset="0"/>
                        </a:rPr>
                        <a:t>Inventorier les EPI et EPC adaptés à l’intervention</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dirty="0">
                          <a:effectLst/>
                          <a:latin typeface="Arial" panose="020B0604020202020204" pitchFamily="34" charset="0"/>
                        </a:rPr>
                        <a:t>L’inventaire des EPI est complet et adapté à l’’intervention</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2476911812"/>
                  </a:ext>
                </a:extLst>
              </a:tr>
              <a:tr h="669808">
                <a:tc gridSpan="2">
                  <a:txBody>
                    <a:bodyPr/>
                    <a:lstStyle/>
                    <a:p>
                      <a:pPr algn="l" fontAlgn="ctr"/>
                      <a:r>
                        <a:rPr lang="fr-FR" sz="900" b="0" i="0" u="none" strike="noStrike">
                          <a:effectLst/>
                          <a:latin typeface="Arial" panose="020B0604020202020204" pitchFamily="34" charset="0"/>
                        </a:rPr>
                        <a:t>Identifier les équipements spécifiques (engin de manutention, échafaudage …) nécessaires à l’intervention </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dirty="0">
                          <a:effectLst/>
                          <a:latin typeface="Arial" panose="020B0604020202020204" pitchFamily="34" charset="0"/>
                        </a:rPr>
                        <a:t>Les équipements nécessaires à l’intervention sont listés</a:t>
                      </a:r>
                      <a:br>
                        <a:rPr lang="fr-FR" sz="900" b="0" i="0" u="none" strike="noStrike" dirty="0">
                          <a:effectLst/>
                          <a:latin typeface="Arial" panose="020B0604020202020204" pitchFamily="34" charset="0"/>
                        </a:rPr>
                      </a:br>
                      <a:r>
                        <a:rPr lang="fr-FR" sz="900" b="0" i="0" u="none" strike="noStrike" dirty="0">
                          <a:effectLst/>
                          <a:latin typeface="Arial" panose="020B0604020202020204" pitchFamily="34" charset="0"/>
                        </a:rPr>
                        <a:t>Les habilitations et certifications nécessaires sont identifiées</a:t>
                      </a:r>
                      <a:br>
                        <a:rPr lang="fr-FR" sz="900" b="0" i="0" u="none" strike="noStrike" dirty="0">
                          <a:effectLst/>
                          <a:latin typeface="Arial" panose="020B0604020202020204" pitchFamily="34" charset="0"/>
                        </a:rPr>
                      </a:br>
                      <a:r>
                        <a:rPr lang="fr-FR" sz="900" b="0" i="0" u="none" strike="noStrike" dirty="0">
                          <a:effectLst/>
                          <a:latin typeface="Arial" panose="020B0604020202020204" pitchFamily="34" charset="0"/>
                        </a:rPr>
                        <a:t>Les risques professionnels sont analysés</a:t>
                      </a:r>
                      <a:br>
                        <a:rPr lang="fr-FR" sz="900" b="0" i="0" u="none" strike="noStrike" dirty="0">
                          <a:effectLst/>
                          <a:latin typeface="Arial" panose="020B0604020202020204" pitchFamily="34" charset="0"/>
                        </a:rPr>
                      </a:br>
                      <a:r>
                        <a:rPr lang="fr-FR" sz="900" b="0" i="0" u="none" strike="noStrike" dirty="0">
                          <a:effectLst/>
                          <a:latin typeface="Arial" panose="020B0604020202020204" pitchFamily="34" charset="0"/>
                        </a:rPr>
                        <a:t>Les mesures de prévention choisies répondent aux risques professionnels identifiés</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052646603"/>
                  </a:ext>
                </a:extLst>
              </a:tr>
              <a:tr h="223269">
                <a:tc gridSpan="2">
                  <a:txBody>
                    <a:bodyPr/>
                    <a:lstStyle/>
                    <a:p>
                      <a:pPr algn="l" fontAlgn="ctr"/>
                      <a:r>
                        <a:rPr lang="fr-FR" sz="900" b="0" i="0" u="none" strike="noStrike">
                          <a:effectLst/>
                          <a:latin typeface="Arial" panose="020B0604020202020204" pitchFamily="34" charset="0"/>
                        </a:rPr>
                        <a:t>Informer à l’interne et à l’externe des contraintes liées à l’intervention </a:t>
                      </a:r>
                    </a:p>
                  </a:txBody>
                  <a:tcPr marL="36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900" b="0" i="0" u="none" strike="noStrike" dirty="0">
                          <a:effectLst/>
                          <a:latin typeface="Arial" panose="020B0604020202020204" pitchFamily="34" charset="0"/>
                        </a:rPr>
                        <a:t>La liste des équipements spécifiques est communiquée à l’interne et à l’externe</a:t>
                      </a: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500" b="1" i="0" u="none" strike="noStrike">
                          <a:effectLst/>
                          <a:latin typeface="Arial" panose="020B060402020202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573705480"/>
                  </a:ext>
                </a:extLst>
              </a:tr>
            </a:tbl>
          </a:graphicData>
        </a:graphic>
      </p:graphicFrame>
      <p:sp>
        <p:nvSpPr>
          <p:cNvPr id="7" name="Titre 1"/>
          <p:cNvSpPr txBox="1">
            <a:spLocks/>
          </p:cNvSpPr>
          <p:nvPr/>
        </p:nvSpPr>
        <p:spPr>
          <a:xfrm>
            <a:off x="9180139" y="199106"/>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11" name="Espace réservé du texte 5"/>
          <p:cNvSpPr txBox="1">
            <a:spLocks/>
          </p:cNvSpPr>
          <p:nvPr/>
        </p:nvSpPr>
        <p:spPr>
          <a:xfrm>
            <a:off x="2687193" y="727089"/>
            <a:ext cx="6420413" cy="3329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400" b="1" dirty="0"/>
              <a:t>Épreuve E2 - Unité U2 : « de l’évaluation par compétences à la notation »</a:t>
            </a:r>
          </a:p>
        </p:txBody>
      </p:sp>
      <p:sp>
        <p:nvSpPr>
          <p:cNvPr id="12" name="Rectangle 11"/>
          <p:cNvSpPr/>
          <p:nvPr/>
        </p:nvSpPr>
        <p:spPr>
          <a:xfrm>
            <a:off x="2251881" y="963652"/>
            <a:ext cx="7277710" cy="276999"/>
          </a:xfrm>
          <a:prstGeom prst="rect">
            <a:avLst/>
          </a:prstGeom>
        </p:spPr>
        <p:txBody>
          <a:bodyPr wrap="square">
            <a:spAutoFit/>
          </a:bodyPr>
          <a:lstStyle/>
          <a:p>
            <a:pPr algn="ctr"/>
            <a:r>
              <a:rPr lang="fr-FR" altLang="fr-FR" sz="1200" i="1" dirty="0">
                <a:latin typeface="Arial" panose="020B0604020202020204" pitchFamily="34" charset="0"/>
                <a:ea typeface="Times New Roman" panose="02020603050405020304" pitchFamily="18" charset="0"/>
                <a:cs typeface="Arial" panose="020B0604020202020204" pitchFamily="34" charset="0"/>
              </a:rPr>
              <a:t>Activités/Tâches</a:t>
            </a:r>
            <a:r>
              <a:rPr lang="fr-FR" altLang="fr-FR" sz="1200" dirty="0">
                <a:latin typeface="Arial" panose="020B0604020202020204" pitchFamily="34" charset="0"/>
                <a:ea typeface="Times New Roman" panose="02020603050405020304" pitchFamily="18" charset="0"/>
                <a:cs typeface="Arial" panose="020B0604020202020204" pitchFamily="34" charset="0"/>
              </a:rPr>
              <a:t> - Actions, critères et indicateurs d’évaluation de la performance, évaluation - notation</a:t>
            </a:r>
            <a:endParaRPr lang="fr-FR" sz="1200" dirty="0"/>
          </a:p>
        </p:txBody>
      </p:sp>
      <p:sp>
        <p:nvSpPr>
          <p:cNvPr id="14" name="Rectangle 13"/>
          <p:cNvSpPr/>
          <p:nvPr/>
        </p:nvSpPr>
        <p:spPr>
          <a:xfrm>
            <a:off x="915538" y="1177650"/>
            <a:ext cx="3148619" cy="246221"/>
          </a:xfrm>
          <a:prstGeom prst="rect">
            <a:avLst/>
          </a:prstGeom>
        </p:spPr>
        <p:txBody>
          <a:bodyPr wrap="none">
            <a:spAutoFit/>
          </a:bodyPr>
          <a:lstStyle/>
          <a:p>
            <a:pPr algn="ctr"/>
            <a:r>
              <a:rPr lang="fr-FR" sz="1000" dirty="0"/>
              <a:t>« Extrait de la grille nationale d’évaluation : épreuve E2 »</a:t>
            </a:r>
          </a:p>
        </p:txBody>
      </p:sp>
      <p:sp>
        <p:nvSpPr>
          <p:cNvPr id="3" name="Espace réservé du numéro de diapositive 2"/>
          <p:cNvSpPr>
            <a:spLocks noGrp="1"/>
          </p:cNvSpPr>
          <p:nvPr>
            <p:ph type="sldNum" sz="quarter" idx="12"/>
          </p:nvPr>
        </p:nvSpPr>
        <p:spPr/>
        <p:txBody>
          <a:bodyPr/>
          <a:lstStyle/>
          <a:p>
            <a:fld id="{5071F484-E152-430A-A999-70E6C8F0DFC8}" type="slidenum">
              <a:rPr lang="fr-FR" smtClean="0"/>
              <a:t>11</a:t>
            </a:fld>
            <a:endParaRPr lang="fr-FR"/>
          </a:p>
        </p:txBody>
      </p:sp>
      <p:sp>
        <p:nvSpPr>
          <p:cNvPr id="5" name="Espace réservé de la date 4"/>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3403754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orme automatique 2"/>
          <p:cNvSpPr>
            <a:spLocks noChangeArrowheads="1"/>
          </p:cNvSpPr>
          <p:nvPr/>
        </p:nvSpPr>
        <p:spPr bwMode="auto">
          <a:xfrm rot="5400000">
            <a:off x="3860057" y="-906254"/>
            <a:ext cx="4776687" cy="10172703"/>
          </a:xfrm>
          <a:prstGeom prst="roundRect">
            <a:avLst>
              <a:gd name="adj" fmla="val 13032"/>
            </a:avLst>
          </a:prstGeom>
          <a:solidFill>
            <a:schemeClr val="accent2"/>
          </a:solidFill>
          <a:ln w="19050">
            <a:noFill/>
          </a:ln>
          <a:scene3d>
            <a:camera prst="orthographicFront"/>
            <a:lightRig rig="threePt" dir="t"/>
          </a:scene3d>
          <a:sp3d>
            <a:bevelT/>
          </a:sp3d>
        </p:spPr>
        <p:txBody>
          <a:bodyPr rot="0" vert="horz" wrap="square" lIns="0" tIns="0" rIns="0" bIns="0" anchor="b" anchorCtr="0" upright="1">
            <a:noAutofit/>
          </a:bodyPr>
          <a:lstStyle/>
          <a:p>
            <a:pPr marL="71755" algn="ctr">
              <a:spcBef>
                <a:spcPts val="600"/>
              </a:spcBef>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Rectangle 36"/>
          <p:cNvSpPr/>
          <p:nvPr/>
        </p:nvSpPr>
        <p:spPr>
          <a:xfrm>
            <a:off x="3078481" y="229539"/>
            <a:ext cx="5791200" cy="646331"/>
          </a:xfrm>
          <a:prstGeom prst="rect">
            <a:avLst/>
          </a:prstGeom>
          <a:solidFill>
            <a:srgbClr val="FFFF99"/>
          </a:solidFill>
          <a:ln>
            <a:solidFill>
              <a:srgbClr val="C00000"/>
            </a:solidFill>
          </a:ln>
          <a:scene3d>
            <a:camera prst="orthographicFront"/>
            <a:lightRig rig="threePt" dir="t"/>
          </a:scene3d>
          <a:sp3d>
            <a:bevelT/>
          </a:sp3d>
        </p:spPr>
        <p:txBody>
          <a:bodyPr wrap="square">
            <a:spAutoFit/>
          </a:bodyPr>
          <a:lstStyle/>
          <a:p>
            <a:pPr algn="ctr"/>
            <a:r>
              <a:rPr lang="fr-FR" b="1" dirty="0">
                <a:solidFill>
                  <a:schemeClr val="tx1">
                    <a:lumMod val="85000"/>
                    <a:lumOff val="15000"/>
                  </a:schemeClr>
                </a:solidFill>
                <a:latin typeface="Calibri Light" panose="020F0302020204030204" pitchFamily="34" charset="0"/>
                <a:cs typeface="Calibri Light" panose="020F0302020204030204" pitchFamily="34" charset="0"/>
              </a:rPr>
              <a:t>É</a:t>
            </a:r>
            <a:r>
              <a:rPr lang="fr-FR" b="1" dirty="0">
                <a:latin typeface="Calibri Light" panose="020F0302020204030204" pitchFamily="34" charset="0"/>
                <a:cs typeface="Calibri Light" panose="020F0302020204030204" pitchFamily="34" charset="0"/>
              </a:rPr>
              <a:t>PREUVE - E 2 -</a:t>
            </a:r>
          </a:p>
          <a:p>
            <a:pPr algn="ctr"/>
            <a:r>
              <a:rPr lang="fr-FR" b="1" dirty="0">
                <a:latin typeface="Calibri Light" panose="020F0302020204030204" pitchFamily="34" charset="0"/>
                <a:cs typeface="Calibri Light" panose="020F0302020204030204" pitchFamily="34" charset="0"/>
              </a:rPr>
              <a:t>Unité - U2 -</a:t>
            </a:r>
          </a:p>
        </p:txBody>
      </p:sp>
      <p:sp>
        <p:nvSpPr>
          <p:cNvPr id="39" name="Espace réservé du texte 5"/>
          <p:cNvSpPr txBox="1">
            <a:spLocks/>
          </p:cNvSpPr>
          <p:nvPr/>
        </p:nvSpPr>
        <p:spPr>
          <a:xfrm>
            <a:off x="2832653" y="1015951"/>
            <a:ext cx="6301408" cy="73485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b="1" dirty="0"/>
              <a:t>Mise en situation professionnelle</a:t>
            </a:r>
          </a:p>
          <a:p>
            <a:pPr marL="0" indent="0" algn="ctr">
              <a:buNone/>
            </a:pPr>
            <a:r>
              <a:rPr lang="fr-FR" sz="1400" dirty="0"/>
              <a:t>Scénarisation des sujets de l’épreuve E2 : </a:t>
            </a:r>
            <a:r>
              <a:rPr lang="fr-FR" sz="1400" i="1" dirty="0"/>
              <a:t>articulation possible entre les épreuves</a:t>
            </a:r>
          </a:p>
        </p:txBody>
      </p:sp>
      <p:sp>
        <p:nvSpPr>
          <p:cNvPr id="40" name="Rectangle à coins arrondis 39"/>
          <p:cNvSpPr/>
          <p:nvPr/>
        </p:nvSpPr>
        <p:spPr>
          <a:xfrm>
            <a:off x="1562100" y="1994601"/>
            <a:ext cx="9220200" cy="1079988"/>
          </a:xfrm>
          <a:prstGeom prst="roundRect">
            <a:avLst/>
          </a:prstGeom>
          <a:solidFill>
            <a:srgbClr val="FFFF99"/>
          </a:solidFill>
          <a:ln>
            <a:solidFill>
              <a:srgbClr val="C00000"/>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dirty="0">
                <a:solidFill>
                  <a:srgbClr val="C00000"/>
                </a:solidFill>
                <a:effectLst>
                  <a:outerShdw blurRad="38100" dist="38100" dir="2700000" algn="tl">
                    <a:srgbClr val="000000">
                      <a:alpha val="43137"/>
                    </a:srgbClr>
                  </a:outerShdw>
                </a:effectLst>
              </a:rPr>
              <a:t>L’épreuve E2 : préparation d’une  intervention</a:t>
            </a:r>
          </a:p>
          <a:p>
            <a:pPr algn="ctr"/>
            <a:r>
              <a:rPr lang="fr-FR" sz="2400" i="1" dirty="0">
                <a:solidFill>
                  <a:srgbClr val="C00000"/>
                </a:solidFill>
              </a:rPr>
              <a:t>« prépare à » :</a:t>
            </a:r>
          </a:p>
        </p:txBody>
      </p:sp>
      <p:sp>
        <p:nvSpPr>
          <p:cNvPr id="41" name="Rectangle à coins arrondis 40"/>
          <p:cNvSpPr/>
          <p:nvPr/>
        </p:nvSpPr>
        <p:spPr>
          <a:xfrm>
            <a:off x="1562100" y="3263034"/>
            <a:ext cx="4602321" cy="3122526"/>
          </a:xfrm>
          <a:prstGeom prst="roundRect">
            <a:avLst/>
          </a:prstGeom>
          <a:solidFill>
            <a:schemeClr val="accent6">
              <a:lumMod val="75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endParaRPr lang="fr-FR" sz="1600" b="1" dirty="0"/>
          </a:p>
          <a:p>
            <a:pPr marL="285750" indent="-285750">
              <a:buFont typeface="Arial" panose="020B0604020202020204" pitchFamily="34" charset="0"/>
              <a:buChar char="•"/>
            </a:pPr>
            <a:r>
              <a:rPr lang="fr-FR" sz="1600" b="1" dirty="0"/>
              <a:t>la réalisation d’une installation,</a:t>
            </a:r>
          </a:p>
          <a:p>
            <a:pPr marL="285750" indent="-285750">
              <a:buFont typeface="Arial" panose="020B0604020202020204" pitchFamily="34" charset="0"/>
              <a:buChar char="•"/>
            </a:pPr>
            <a:r>
              <a:rPr lang="fr-FR" sz="1600" b="1" dirty="0"/>
              <a:t>la mise en service d’une l’installation.</a:t>
            </a:r>
          </a:p>
          <a:p>
            <a:r>
              <a:rPr lang="fr-FR" sz="1400" dirty="0"/>
              <a:t>Avec un lien qui peut-être établi avec les deux situations de la sous-épreuve </a:t>
            </a:r>
            <a:r>
              <a:rPr lang="fr-FR" sz="1400" b="1" dirty="0"/>
              <a:t>E31</a:t>
            </a:r>
            <a:r>
              <a:rPr lang="fr-FR" sz="1400" dirty="0"/>
              <a:t> :</a:t>
            </a:r>
          </a:p>
          <a:p>
            <a:pPr marL="285750" indent="-285750">
              <a:buFont typeface="Arial" panose="020B0604020202020204" pitchFamily="34" charset="0"/>
              <a:buChar char="•"/>
            </a:pPr>
            <a:r>
              <a:rPr lang="fr-FR" sz="1400" b="1" dirty="0"/>
              <a:t>E31.a</a:t>
            </a:r>
            <a:r>
              <a:rPr lang="fr-FR" sz="1400" dirty="0"/>
              <a:t> : réalisation d’une installation.</a:t>
            </a:r>
          </a:p>
          <a:p>
            <a:pPr marL="285750" indent="-285750">
              <a:buFont typeface="Arial" panose="020B0604020202020204" pitchFamily="34" charset="0"/>
              <a:buChar char="•"/>
            </a:pPr>
            <a:r>
              <a:rPr lang="fr-FR" sz="1400" b="1" dirty="0"/>
              <a:t>E31.b</a:t>
            </a:r>
            <a:r>
              <a:rPr lang="fr-FR" sz="1400" dirty="0"/>
              <a:t> : mise en service d’une l’installation.</a:t>
            </a:r>
          </a:p>
          <a:p>
            <a:endParaRPr lang="fr-FR" sz="1600" dirty="0"/>
          </a:p>
        </p:txBody>
      </p:sp>
      <p:sp>
        <p:nvSpPr>
          <p:cNvPr id="42" name="Rectangle à coins arrondis 41"/>
          <p:cNvSpPr/>
          <p:nvPr/>
        </p:nvSpPr>
        <p:spPr>
          <a:xfrm>
            <a:off x="6290760" y="3278274"/>
            <a:ext cx="4491540" cy="3107286"/>
          </a:xfrm>
          <a:prstGeom prst="roundRect">
            <a:avLst/>
          </a:prstGeom>
          <a:solidFill>
            <a:schemeClr val="accent1"/>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fr-FR" sz="1600" b="1" dirty="0"/>
              <a:t> des travaux d’amélioration de l’efficacité énergétique d’une installation,</a:t>
            </a:r>
          </a:p>
          <a:p>
            <a:pPr marL="285750" indent="-285750">
              <a:buFont typeface="Arial" panose="020B0604020202020204" pitchFamily="34" charset="0"/>
              <a:buChar char="•"/>
            </a:pPr>
            <a:r>
              <a:rPr lang="fr-FR" sz="1600" b="1" dirty="0"/>
              <a:t>des travaux de dépannage d’une installation  </a:t>
            </a:r>
          </a:p>
          <a:p>
            <a:r>
              <a:rPr lang="fr-FR" sz="1400" dirty="0"/>
              <a:t>Avec un lien qui peut-être établi avec les deux situations de la sous-épreuve </a:t>
            </a:r>
            <a:r>
              <a:rPr lang="fr-FR" sz="1400" b="1" dirty="0"/>
              <a:t>E32 :</a:t>
            </a:r>
            <a:endParaRPr lang="fr-FR" sz="1400" dirty="0"/>
          </a:p>
          <a:p>
            <a:pPr marL="285750" indent="-285750">
              <a:buFont typeface="Arial" panose="020B0604020202020204" pitchFamily="34" charset="0"/>
              <a:buChar char="•"/>
            </a:pPr>
            <a:r>
              <a:rPr lang="fr-FR" sz="1400" b="1" dirty="0"/>
              <a:t>E32.a : travaux d’amélioration de l’efficacité énergétique d’une installation </a:t>
            </a:r>
          </a:p>
          <a:p>
            <a:pPr marL="285750" indent="-285750">
              <a:buFont typeface="Arial" panose="020B0604020202020204" pitchFamily="34" charset="0"/>
              <a:buChar char="•"/>
            </a:pPr>
            <a:r>
              <a:rPr lang="fr-FR" sz="1400" b="1" dirty="0"/>
              <a:t>E32.b : travaux de dépannage d’une installation </a:t>
            </a:r>
            <a:endParaRPr lang="fr-FR" sz="1400" dirty="0"/>
          </a:p>
        </p:txBody>
      </p:sp>
      <p:sp>
        <p:nvSpPr>
          <p:cNvPr id="44" name="Arc 43"/>
          <p:cNvSpPr/>
          <p:nvPr/>
        </p:nvSpPr>
        <p:spPr>
          <a:xfrm rot="17335052">
            <a:off x="5786221" y="2649451"/>
            <a:ext cx="1416796" cy="1476700"/>
          </a:xfrm>
          <a:prstGeom prst="arc">
            <a:avLst>
              <a:gd name="adj1" fmla="val 14854777"/>
              <a:gd name="adj2" fmla="val 17269599"/>
            </a:avLst>
          </a:prstGeom>
          <a:ln w="38100">
            <a:solidFill>
              <a:srgbClr val="0070C0"/>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6" name="Arc 45"/>
          <p:cNvSpPr/>
          <p:nvPr/>
        </p:nvSpPr>
        <p:spPr>
          <a:xfrm rot="15957230" flipV="1">
            <a:off x="4903383" y="2461915"/>
            <a:ext cx="1356677" cy="1966156"/>
          </a:xfrm>
          <a:prstGeom prst="arc">
            <a:avLst>
              <a:gd name="adj1" fmla="val 16083167"/>
              <a:gd name="adj2" fmla="val 17980581"/>
            </a:avLst>
          </a:prstGeom>
          <a:ln w="38100">
            <a:solidFill>
              <a:srgbClr val="0070C0"/>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002060"/>
              </a:solidFill>
            </a:endParaRPr>
          </a:p>
        </p:txBody>
      </p:sp>
      <p:pic>
        <p:nvPicPr>
          <p:cNvPr id="13" name="Image 12"/>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11" name="Titre 1"/>
          <p:cNvSpPr txBox="1">
            <a:spLocks/>
          </p:cNvSpPr>
          <p:nvPr/>
        </p:nvSpPr>
        <p:spPr>
          <a:xfrm>
            <a:off x="9180139" y="24005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3" name="Espace réservé du numéro de diapositive 2"/>
          <p:cNvSpPr>
            <a:spLocks noGrp="1"/>
          </p:cNvSpPr>
          <p:nvPr>
            <p:ph type="sldNum" sz="quarter" idx="12"/>
          </p:nvPr>
        </p:nvSpPr>
        <p:spPr/>
        <p:txBody>
          <a:bodyPr/>
          <a:lstStyle/>
          <a:p>
            <a:fld id="{5071F484-E152-430A-A999-70E6C8F0DFC8}" type="slidenum">
              <a:rPr lang="fr-FR" smtClean="0"/>
              <a:t>12</a:t>
            </a:fld>
            <a:endParaRPr lang="fr-FR"/>
          </a:p>
        </p:txBody>
      </p:sp>
      <p:sp>
        <p:nvSpPr>
          <p:cNvPr id="4" name="Espace réservé de la date 3"/>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700113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5"/>
          <p:cNvSpPr txBox="1">
            <a:spLocks/>
          </p:cNvSpPr>
          <p:nvPr/>
        </p:nvSpPr>
        <p:spPr>
          <a:xfrm>
            <a:off x="2992762" y="871137"/>
            <a:ext cx="5957995" cy="4565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a:t>Mise en situation professionnelle</a:t>
            </a:r>
            <a:endParaRPr lang="fr-FR" sz="2000" dirty="0"/>
          </a:p>
        </p:txBody>
      </p:sp>
      <p:graphicFrame>
        <p:nvGraphicFramePr>
          <p:cNvPr id="8" name="Diagramme 7"/>
          <p:cNvGraphicFramePr/>
          <p:nvPr>
            <p:extLst>
              <p:ext uri="{D42A27DB-BD31-4B8C-83A1-F6EECF244321}">
                <p14:modId xmlns:p14="http://schemas.microsoft.com/office/powerpoint/2010/main" val="566602703"/>
              </p:ext>
            </p:extLst>
          </p:nvPr>
        </p:nvGraphicFramePr>
        <p:xfrm>
          <a:off x="3792507" y="199745"/>
          <a:ext cx="4038600" cy="621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Espace réservé du texte 5"/>
          <p:cNvSpPr txBox="1">
            <a:spLocks/>
          </p:cNvSpPr>
          <p:nvPr/>
        </p:nvSpPr>
        <p:spPr>
          <a:xfrm>
            <a:off x="1981200" y="1259423"/>
            <a:ext cx="7659120" cy="4565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800" b="1" dirty="0"/>
              <a:t>Modalités et moyens de scénarisation des sujets de l’épreuve</a:t>
            </a:r>
          </a:p>
        </p:txBody>
      </p:sp>
      <p:sp>
        <p:nvSpPr>
          <p:cNvPr id="14" name="Ellipse 13"/>
          <p:cNvSpPr/>
          <p:nvPr/>
        </p:nvSpPr>
        <p:spPr>
          <a:xfrm>
            <a:off x="188021" y="3487857"/>
            <a:ext cx="2538294" cy="231682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dirty="0"/>
              <a:t>A partir d’une maquette BIM, d’un dossier technique numérisé (extrait de CCTP...), de données  techniques, d’extraits de normes… </a:t>
            </a:r>
          </a:p>
        </p:txBody>
      </p:sp>
      <p:sp>
        <p:nvSpPr>
          <p:cNvPr id="17" name="Ellipse 16"/>
          <p:cNvSpPr/>
          <p:nvPr/>
        </p:nvSpPr>
        <p:spPr>
          <a:xfrm>
            <a:off x="1699794" y="2292261"/>
            <a:ext cx="1936085" cy="18020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dirty="0"/>
              <a:t>QUEL CONTEXTE PROFESSIONNEL ?</a:t>
            </a:r>
            <a:endParaRPr lang="fr-FR" sz="1400" dirty="0">
              <a:solidFill>
                <a:schemeClr val="bg1"/>
              </a:solidFill>
            </a:endParaRPr>
          </a:p>
        </p:txBody>
      </p:sp>
      <p:sp>
        <p:nvSpPr>
          <p:cNvPr id="3" name="Flèche droite rayée 2"/>
          <p:cNvSpPr/>
          <p:nvPr/>
        </p:nvSpPr>
        <p:spPr>
          <a:xfrm>
            <a:off x="3171291" y="3240470"/>
            <a:ext cx="1234210" cy="1056068"/>
          </a:xfrm>
          <a:prstGeom prst="striped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7248100" y="2769547"/>
            <a:ext cx="2016000" cy="2016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dirty="0"/>
              <a:t>DES ACTIVIT</a:t>
            </a:r>
            <a:r>
              <a:rPr lang="fr-FR" sz="1400" dirty="0">
                <a:solidFill>
                  <a:schemeClr val="bg1"/>
                </a:solidFill>
                <a:latin typeface="Calibri Light" panose="020F0302020204030204" pitchFamily="34" charset="0"/>
                <a:cs typeface="Calibri Light" panose="020F0302020204030204" pitchFamily="34" charset="0"/>
              </a:rPr>
              <a:t>ÉS contextualisées, des tâches à exécuter, des compétences mobilisées</a:t>
            </a:r>
            <a:endParaRPr lang="fr-FR" sz="1400" dirty="0"/>
          </a:p>
        </p:txBody>
      </p:sp>
      <p:sp>
        <p:nvSpPr>
          <p:cNvPr id="19" name="Flèche droite rayée 18"/>
          <p:cNvSpPr/>
          <p:nvPr/>
        </p:nvSpPr>
        <p:spPr>
          <a:xfrm>
            <a:off x="6434009" y="3240470"/>
            <a:ext cx="828000" cy="1056068"/>
          </a:xfrm>
          <a:prstGeom prst="striped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llipse 1"/>
          <p:cNvSpPr/>
          <p:nvPr/>
        </p:nvSpPr>
        <p:spPr>
          <a:xfrm>
            <a:off x="146076" y="1971609"/>
            <a:ext cx="1903513" cy="1851397"/>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effectLst>
                  <a:outerShdw blurRad="38100" dist="38100" dir="2700000" algn="tl">
                    <a:srgbClr val="000000">
                      <a:alpha val="43137"/>
                    </a:srgbClr>
                  </a:outerShdw>
                </a:effectLst>
              </a:rPr>
              <a:t>UN PROJET</a:t>
            </a:r>
          </a:p>
        </p:txBody>
      </p:sp>
      <p:sp>
        <p:nvSpPr>
          <p:cNvPr id="16" name="Ellipse 15"/>
          <p:cNvSpPr/>
          <p:nvPr/>
        </p:nvSpPr>
        <p:spPr>
          <a:xfrm>
            <a:off x="2222377" y="3717617"/>
            <a:ext cx="1505271" cy="1572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dirty="0"/>
              <a:t>QUELS POTENTIELS ?</a:t>
            </a:r>
            <a:endParaRPr lang="fr-FR" sz="1400"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900615117"/>
              </p:ext>
            </p:extLst>
          </p:nvPr>
        </p:nvGraphicFramePr>
        <p:xfrm>
          <a:off x="8784599" y="1824444"/>
          <a:ext cx="3039355" cy="457200"/>
        </p:xfrm>
        <a:graphic>
          <a:graphicData uri="http://schemas.openxmlformats.org/drawingml/2006/table">
            <a:tbl>
              <a:tblPr firstRow="1" firstCol="1" lastRow="1" lastCol="1" bandRow="1" bandCol="1"/>
              <a:tblGrid>
                <a:gridCol w="420361">
                  <a:extLst>
                    <a:ext uri="{9D8B030D-6E8A-4147-A177-3AD203B41FA5}">
                      <a16:colId xmlns:a16="http://schemas.microsoft.com/office/drawing/2014/main" val="2377970649"/>
                    </a:ext>
                  </a:extLst>
                </a:gridCol>
                <a:gridCol w="2618994">
                  <a:extLst>
                    <a:ext uri="{9D8B030D-6E8A-4147-A177-3AD203B41FA5}">
                      <a16:colId xmlns:a16="http://schemas.microsoft.com/office/drawing/2014/main" val="3530839214"/>
                    </a:ext>
                  </a:extLst>
                </a:gridCol>
              </a:tblGrid>
              <a:tr h="322126">
                <a:tc>
                  <a:txBody>
                    <a:bodyPr/>
                    <a:lstStyle/>
                    <a:p>
                      <a:pPr algn="ctr">
                        <a:spcBef>
                          <a:spcPts val="600"/>
                        </a:spcBef>
                        <a:spcAft>
                          <a:spcPts val="0"/>
                        </a:spcAft>
                      </a:pPr>
                      <a:r>
                        <a:rPr lang="fr-FR" sz="800" dirty="0">
                          <a:solidFill>
                            <a:srgbClr val="000000"/>
                          </a:solidFill>
                          <a:effectLst/>
                          <a:latin typeface="+mn-lt"/>
                          <a:ea typeface="Arial" panose="020B0604020202020204" pitchFamily="34" charset="0"/>
                          <a:cs typeface="Times New Roman" panose="02020603050405020304" pitchFamily="18" charset="0"/>
                        </a:rPr>
                        <a:t>A1T1</a:t>
                      </a:r>
                      <a:endParaRPr lang="fr-FR" sz="8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FFFFB7"/>
                    </a:solidFill>
                  </a:tcPr>
                </a:tc>
                <a:tc>
                  <a:txBody>
                    <a:bodyPr/>
                    <a:lstStyle/>
                    <a:p>
                      <a:pPr marL="0">
                        <a:spcBef>
                          <a:spcPts val="600"/>
                        </a:spcBef>
                        <a:spcAft>
                          <a:spcPts val="0"/>
                        </a:spcAft>
                      </a:pPr>
                      <a:endParaRPr lang="fr-FR" sz="1000" dirty="0">
                        <a:solidFill>
                          <a:srgbClr val="000000"/>
                        </a:solidFill>
                        <a:effectLst/>
                        <a:latin typeface="+mn-lt"/>
                        <a:ea typeface="Arial" panose="020B0604020202020204" pitchFamily="34" charset="0"/>
                        <a:cs typeface="Times New Roman" panose="02020603050405020304" pitchFamily="18" charset="0"/>
                      </a:endParaRPr>
                    </a:p>
                    <a:p>
                      <a:pPr marL="0">
                        <a:spcBef>
                          <a:spcPts val="0"/>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Prendre connaissance des dossiers relatifs aux opérations à réaliser</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838476594"/>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902015670"/>
              </p:ext>
            </p:extLst>
          </p:nvPr>
        </p:nvGraphicFramePr>
        <p:xfrm>
          <a:off x="9597439" y="2646207"/>
          <a:ext cx="2226515" cy="322126"/>
        </p:xfrm>
        <a:graphic>
          <a:graphicData uri="http://schemas.openxmlformats.org/drawingml/2006/table">
            <a:tbl>
              <a:tblPr firstRow="1" firstCol="1" lastRow="1" lastCol="1" bandRow="1" bandCol="1"/>
              <a:tblGrid>
                <a:gridCol w="339041">
                  <a:extLst>
                    <a:ext uri="{9D8B030D-6E8A-4147-A177-3AD203B41FA5}">
                      <a16:colId xmlns:a16="http://schemas.microsoft.com/office/drawing/2014/main" val="1541815620"/>
                    </a:ext>
                  </a:extLst>
                </a:gridCol>
                <a:gridCol w="1887474">
                  <a:extLst>
                    <a:ext uri="{9D8B030D-6E8A-4147-A177-3AD203B41FA5}">
                      <a16:colId xmlns:a16="http://schemas.microsoft.com/office/drawing/2014/main" val="2081978347"/>
                    </a:ext>
                  </a:extLst>
                </a:gridCol>
              </a:tblGrid>
              <a:tr h="322126">
                <a:tc>
                  <a:txBody>
                    <a:bodyPr/>
                    <a:lstStyle/>
                    <a:p>
                      <a:pPr algn="ctr">
                        <a:spcBef>
                          <a:spcPts val="555"/>
                        </a:spcBef>
                        <a:spcAft>
                          <a:spcPts val="0"/>
                        </a:spcAft>
                      </a:pPr>
                      <a:r>
                        <a:rPr lang="fr-FR" sz="800" dirty="0">
                          <a:solidFill>
                            <a:srgbClr val="000000"/>
                          </a:solidFill>
                          <a:effectLst/>
                          <a:latin typeface="+mn-lt"/>
                          <a:ea typeface="Arial" panose="020B0604020202020204" pitchFamily="34" charset="0"/>
                          <a:cs typeface="Times New Roman" panose="02020603050405020304" pitchFamily="18" charset="0"/>
                        </a:rPr>
                        <a:t>A1T2</a:t>
                      </a:r>
                      <a:endParaRPr lang="fr-FR" sz="8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B7"/>
                    </a:solidFill>
                  </a:tcPr>
                </a:tc>
                <a:tc>
                  <a:txBody>
                    <a:bodyPr/>
                    <a:lstStyle/>
                    <a:p>
                      <a:pPr marL="71755">
                        <a:spcBef>
                          <a:spcPts val="55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Analyser et exploiter les données techniques d’une installation</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49981003"/>
                  </a:ext>
                </a:extLst>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2772039172"/>
              </p:ext>
            </p:extLst>
          </p:nvPr>
        </p:nvGraphicFramePr>
        <p:xfrm>
          <a:off x="9831753" y="3421976"/>
          <a:ext cx="2270007" cy="908759"/>
        </p:xfrm>
        <a:graphic>
          <a:graphicData uri="http://schemas.openxmlformats.org/drawingml/2006/table">
            <a:tbl>
              <a:tblPr firstRow="1" firstCol="1" lastRow="1" lastCol="1" bandRow="1" bandCol="1"/>
              <a:tblGrid>
                <a:gridCol w="333327">
                  <a:extLst>
                    <a:ext uri="{9D8B030D-6E8A-4147-A177-3AD203B41FA5}">
                      <a16:colId xmlns:a16="http://schemas.microsoft.com/office/drawing/2014/main" val="3689587421"/>
                    </a:ext>
                  </a:extLst>
                </a:gridCol>
                <a:gridCol w="1936680">
                  <a:extLst>
                    <a:ext uri="{9D8B030D-6E8A-4147-A177-3AD203B41FA5}">
                      <a16:colId xmlns:a16="http://schemas.microsoft.com/office/drawing/2014/main" val="4173923306"/>
                    </a:ext>
                  </a:extLst>
                </a:gridCol>
              </a:tblGrid>
              <a:tr h="908759">
                <a:tc>
                  <a:txBody>
                    <a:bodyPr/>
                    <a:lstStyle/>
                    <a:p>
                      <a:pPr algn="ctr">
                        <a:spcBef>
                          <a:spcPts val="45"/>
                        </a:spcBef>
                        <a:spcAft>
                          <a:spcPts val="0"/>
                        </a:spcAft>
                      </a:pPr>
                      <a:r>
                        <a:rPr lang="fr-FR" sz="800" dirty="0">
                          <a:solidFill>
                            <a:srgbClr val="000000"/>
                          </a:solidFill>
                          <a:effectLst/>
                          <a:latin typeface="+mn-lt"/>
                          <a:ea typeface="Arial" panose="020B0604020202020204" pitchFamily="34" charset="0"/>
                          <a:cs typeface="Times New Roman" panose="02020603050405020304" pitchFamily="18" charset="0"/>
                        </a:rPr>
                        <a:t>A1T3</a:t>
                      </a:r>
                      <a:endParaRPr lang="fr-FR" sz="8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B7"/>
                    </a:solidFill>
                  </a:tcPr>
                </a:tc>
                <a:tc>
                  <a:txBody>
                    <a:bodyPr/>
                    <a:lstStyle/>
                    <a:p>
                      <a:pPr marL="71755" indent="-371475">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	</a:t>
                      </a:r>
                    </a:p>
                    <a:p>
                      <a:pPr marL="71755" indent="-371475" algn="l">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Choisir et vérifier les matériels, les</a:t>
                      </a:r>
                      <a:r>
                        <a:rPr lang="fr-FR" sz="1000" baseline="0" dirty="0">
                          <a:solidFill>
                            <a:srgbClr val="000000"/>
                          </a:solidFill>
                          <a:effectLst/>
                          <a:latin typeface="+mn-lt"/>
                          <a:ea typeface="Arial" panose="020B0604020202020204" pitchFamily="34" charset="0"/>
                          <a:cs typeface="Times New Roman" panose="02020603050405020304" pitchFamily="18" charset="0"/>
                        </a:rPr>
                        <a:t> </a:t>
                      </a:r>
                    </a:p>
                    <a:p>
                      <a:pPr marL="71755" indent="-371475" algn="l">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matériaux, les équipements</a:t>
                      </a:r>
                    </a:p>
                    <a:p>
                      <a:pPr marL="71755" indent="-371475" algn="l">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et l’outillage nécessaires aux </a:t>
                      </a:r>
                    </a:p>
                    <a:p>
                      <a:pPr marL="71755" indent="-371475" algn="l">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opérations à réaliser</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66821394"/>
                  </a:ext>
                </a:extLst>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612743116"/>
              </p:ext>
            </p:extLst>
          </p:nvPr>
        </p:nvGraphicFramePr>
        <p:xfrm>
          <a:off x="9520594" y="4695604"/>
          <a:ext cx="2303360" cy="322126"/>
        </p:xfrm>
        <a:graphic>
          <a:graphicData uri="http://schemas.openxmlformats.org/drawingml/2006/table">
            <a:tbl>
              <a:tblPr firstRow="1" firstCol="1" lastRow="1" lastCol="1" bandRow="1" bandCol="1"/>
              <a:tblGrid>
                <a:gridCol w="339686">
                  <a:extLst>
                    <a:ext uri="{9D8B030D-6E8A-4147-A177-3AD203B41FA5}">
                      <a16:colId xmlns:a16="http://schemas.microsoft.com/office/drawing/2014/main" val="2092621159"/>
                    </a:ext>
                  </a:extLst>
                </a:gridCol>
                <a:gridCol w="1963674">
                  <a:extLst>
                    <a:ext uri="{9D8B030D-6E8A-4147-A177-3AD203B41FA5}">
                      <a16:colId xmlns:a16="http://schemas.microsoft.com/office/drawing/2014/main" val="1686845175"/>
                    </a:ext>
                  </a:extLst>
                </a:gridCol>
              </a:tblGrid>
              <a:tr h="322126">
                <a:tc>
                  <a:txBody>
                    <a:bodyPr/>
                    <a:lstStyle/>
                    <a:p>
                      <a:pPr algn="ctr">
                        <a:spcBef>
                          <a:spcPts val="45"/>
                        </a:spcBef>
                        <a:spcAft>
                          <a:spcPts val="0"/>
                        </a:spcAft>
                      </a:pPr>
                      <a:r>
                        <a:rPr lang="fr-FR" sz="800" dirty="0">
                          <a:solidFill>
                            <a:srgbClr val="000000"/>
                          </a:solidFill>
                          <a:effectLst/>
                          <a:latin typeface="+mn-lt"/>
                          <a:ea typeface="Arial" panose="020B0604020202020204" pitchFamily="34" charset="0"/>
                          <a:cs typeface="Times New Roman" panose="02020603050405020304" pitchFamily="18" charset="0"/>
                        </a:rPr>
                        <a:t>A1T4</a:t>
                      </a:r>
                      <a:endParaRPr lang="fr-FR" sz="8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B7"/>
                    </a:solidFill>
                  </a:tcPr>
                </a:tc>
                <a:tc>
                  <a:txBody>
                    <a:bodyPr/>
                    <a:lstStyle/>
                    <a:p>
                      <a:pPr marL="0">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Analyser les risques relatifs aux opérations à réaliser</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173039206"/>
                  </a:ext>
                </a:extLst>
              </a:tr>
            </a:tbl>
          </a:graphicData>
        </a:graphic>
      </p:graphicFrame>
      <p:graphicFrame>
        <p:nvGraphicFramePr>
          <p:cNvPr id="23" name="Tableau 22"/>
          <p:cNvGraphicFramePr>
            <a:graphicFrameLocks noGrp="1"/>
          </p:cNvGraphicFramePr>
          <p:nvPr>
            <p:extLst>
              <p:ext uri="{D42A27DB-BD31-4B8C-83A1-F6EECF244321}">
                <p14:modId xmlns:p14="http://schemas.microsoft.com/office/powerpoint/2010/main" val="3677006891"/>
              </p:ext>
            </p:extLst>
          </p:nvPr>
        </p:nvGraphicFramePr>
        <p:xfrm>
          <a:off x="8146703" y="5103714"/>
          <a:ext cx="3677251" cy="606041"/>
        </p:xfrm>
        <a:graphic>
          <a:graphicData uri="http://schemas.openxmlformats.org/drawingml/2006/table">
            <a:tbl>
              <a:tblPr firstRow="1" firstCol="1" lastRow="1" lastCol="1" bandRow="1" bandCol="1"/>
              <a:tblGrid>
                <a:gridCol w="418177">
                  <a:extLst>
                    <a:ext uri="{9D8B030D-6E8A-4147-A177-3AD203B41FA5}">
                      <a16:colId xmlns:a16="http://schemas.microsoft.com/office/drawing/2014/main" val="3080531726"/>
                    </a:ext>
                  </a:extLst>
                </a:gridCol>
                <a:gridCol w="3259074">
                  <a:extLst>
                    <a:ext uri="{9D8B030D-6E8A-4147-A177-3AD203B41FA5}">
                      <a16:colId xmlns:a16="http://schemas.microsoft.com/office/drawing/2014/main" val="958757816"/>
                    </a:ext>
                  </a:extLst>
                </a:gridCol>
              </a:tblGrid>
              <a:tr h="606041">
                <a:tc>
                  <a:txBody>
                    <a:bodyPr/>
                    <a:lstStyle/>
                    <a:p>
                      <a:pPr algn="ctr">
                        <a:spcBef>
                          <a:spcPts val="0"/>
                        </a:spcBef>
                        <a:spcAft>
                          <a:spcPts val="0"/>
                        </a:spcAft>
                      </a:pPr>
                      <a:r>
                        <a:rPr lang="fr-FR" sz="800" dirty="0">
                          <a:solidFill>
                            <a:srgbClr val="000000"/>
                          </a:solidFill>
                          <a:effectLst/>
                          <a:latin typeface="+mn-lt"/>
                          <a:ea typeface="Arial" panose="020B0604020202020204" pitchFamily="34" charset="0"/>
                          <a:cs typeface="Times New Roman" panose="02020603050405020304" pitchFamily="18" charset="0"/>
                        </a:rPr>
                        <a:t>A1T5</a:t>
                      </a:r>
                      <a:endParaRPr lang="fr-FR" sz="8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marL="407670" indent="-371475">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Prendre connaissance des tâches en fonction des</a:t>
                      </a:r>
                      <a:r>
                        <a:rPr lang="fr-FR" sz="1000" baseline="0" dirty="0">
                          <a:solidFill>
                            <a:srgbClr val="000000"/>
                          </a:solidFill>
                          <a:effectLst/>
                          <a:latin typeface="+mn-lt"/>
                          <a:ea typeface="Arial" panose="020B0604020202020204" pitchFamily="34" charset="0"/>
                          <a:cs typeface="Times New Roman" panose="02020603050405020304" pitchFamily="18" charset="0"/>
                        </a:rPr>
                        <a:t> </a:t>
                      </a:r>
                    </a:p>
                    <a:p>
                      <a:pPr marL="407670" indent="-371475">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habilitations, des certifications des équipiers et du planning </a:t>
                      </a:r>
                    </a:p>
                    <a:p>
                      <a:pPr marL="407670" indent="-371475">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des autres  intervenants</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758224"/>
                  </a:ext>
                </a:extLst>
              </a:tr>
            </a:tbl>
          </a:graphicData>
        </a:graphic>
      </p:graphicFrame>
      <p:sp>
        <p:nvSpPr>
          <p:cNvPr id="24" name="Flèche droite rayée 23"/>
          <p:cNvSpPr/>
          <p:nvPr/>
        </p:nvSpPr>
        <p:spPr>
          <a:xfrm rot="17843049">
            <a:off x="8605128" y="2422150"/>
            <a:ext cx="482002" cy="434631"/>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droite rayée 24"/>
          <p:cNvSpPr/>
          <p:nvPr/>
        </p:nvSpPr>
        <p:spPr>
          <a:xfrm rot="19638391">
            <a:off x="9079117" y="2840827"/>
            <a:ext cx="482002" cy="434631"/>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Flèche droite rayée 26"/>
          <p:cNvSpPr/>
          <p:nvPr/>
        </p:nvSpPr>
        <p:spPr>
          <a:xfrm rot="239866">
            <a:off x="9279593" y="3633205"/>
            <a:ext cx="482002" cy="434631"/>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droite rayée 27"/>
          <p:cNvSpPr/>
          <p:nvPr/>
        </p:nvSpPr>
        <p:spPr>
          <a:xfrm rot="2230397">
            <a:off x="9033097" y="4291917"/>
            <a:ext cx="482002" cy="434631"/>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droite rayée 28"/>
          <p:cNvSpPr/>
          <p:nvPr/>
        </p:nvSpPr>
        <p:spPr>
          <a:xfrm rot="4415224">
            <a:off x="8491474" y="4749574"/>
            <a:ext cx="482002" cy="434631"/>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5220742" y="1993447"/>
            <a:ext cx="984345" cy="90976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50" dirty="0">
                <a:solidFill>
                  <a:srgbClr val="FFFFFF"/>
                </a:solidFill>
                <a:latin typeface="Calibri" panose="020F0502020204030204" pitchFamily="34" charset="0"/>
                <a:ea typeface="Times New Roman" panose="02020603050405020304" pitchFamily="18" charset="0"/>
                <a:cs typeface="Calibri" panose="020F0502020204030204" pitchFamily="34" charset="0"/>
              </a:rPr>
              <a:t>R</a:t>
            </a:r>
            <a:r>
              <a:rPr lang="fr-FR" sz="105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éalisation des installations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Ellipse 30"/>
          <p:cNvSpPr/>
          <p:nvPr/>
        </p:nvSpPr>
        <p:spPr>
          <a:xfrm>
            <a:off x="6046213" y="2350012"/>
            <a:ext cx="984345" cy="9097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50" dirty="0">
                <a:solidFill>
                  <a:srgbClr val="FFFFFF"/>
                </a:solidFill>
                <a:latin typeface="Calibri" panose="020F0502020204030204" pitchFamily="34" charset="0"/>
                <a:ea typeface="Times New Roman" panose="02020603050405020304" pitchFamily="18" charset="0"/>
                <a:cs typeface="Calibri" panose="020F0502020204030204" pitchFamily="34" charset="0"/>
              </a:rPr>
              <a:t>Mise en service </a:t>
            </a:r>
            <a:r>
              <a:rPr lang="fr-FR" sz="105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d’une installation</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Ellipse 31"/>
          <p:cNvSpPr/>
          <p:nvPr/>
        </p:nvSpPr>
        <p:spPr>
          <a:xfrm>
            <a:off x="5811807" y="4356017"/>
            <a:ext cx="1102954" cy="1001300"/>
          </a:xfrm>
          <a:prstGeom prst="ellipse">
            <a:avLst/>
          </a:prstGeom>
          <a:solidFill>
            <a:schemeClr val="accent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00" dirty="0">
                <a:solidFill>
                  <a:srgbClr val="FFFFFF"/>
                </a:solidFill>
                <a:latin typeface="Calibri" panose="020F0502020204030204" pitchFamily="34" charset="0"/>
                <a:ea typeface="Times New Roman" panose="02020603050405020304" pitchFamily="18" charset="0"/>
                <a:cs typeface="Calibri" panose="020F0502020204030204" pitchFamily="34" charset="0"/>
              </a:rPr>
              <a:t>I</a:t>
            </a:r>
            <a:r>
              <a:rPr lang="fr-FR"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ntervention d’amélioration de l’efficacité énergétique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Ellipse 32"/>
          <p:cNvSpPr/>
          <p:nvPr/>
        </p:nvSpPr>
        <p:spPr>
          <a:xfrm>
            <a:off x="4851437" y="4470775"/>
            <a:ext cx="1102954" cy="1001300"/>
          </a:xfrm>
          <a:prstGeom prst="ellipse">
            <a:avLst/>
          </a:prstGeom>
          <a:solidFill>
            <a:schemeClr val="accent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00" dirty="0">
                <a:solidFill>
                  <a:srgbClr val="FFFFFF"/>
                </a:solidFill>
                <a:latin typeface="Calibri" panose="020F0502020204030204" pitchFamily="34" charset="0"/>
                <a:ea typeface="Times New Roman" panose="02020603050405020304" pitchFamily="18" charset="0"/>
                <a:cs typeface="Calibri" panose="020F0502020204030204" pitchFamily="34" charset="0"/>
              </a:rPr>
              <a:t>I</a:t>
            </a:r>
            <a:r>
              <a:rPr lang="fr-FR"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ntervention  de dépannage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Ellipse 14"/>
          <p:cNvSpPr/>
          <p:nvPr/>
        </p:nvSpPr>
        <p:spPr>
          <a:xfrm>
            <a:off x="4382063" y="2700039"/>
            <a:ext cx="2051946" cy="2092678"/>
          </a:xfrm>
          <a:prstGeom prst="ellipse">
            <a:avLst/>
          </a:prstGeom>
          <a:solidFill>
            <a:srgbClr val="FFFF99"/>
          </a:soli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C00000"/>
                </a:solidFill>
              </a:rPr>
              <a:t>UN SC</a:t>
            </a:r>
            <a:r>
              <a:rPr lang="fr-FR" sz="1600" b="1" dirty="0">
                <a:solidFill>
                  <a:srgbClr val="C00000"/>
                </a:solidFill>
                <a:latin typeface="Calibri Light" panose="020F0302020204030204" pitchFamily="34" charset="0"/>
                <a:cs typeface="Calibri Light" panose="020F0302020204030204" pitchFamily="34" charset="0"/>
              </a:rPr>
              <a:t>ÉNARIO </a:t>
            </a:r>
            <a:r>
              <a:rPr lang="fr-FR" sz="1400" dirty="0">
                <a:solidFill>
                  <a:srgbClr val="C00000"/>
                </a:solidFill>
                <a:latin typeface="Calibri Light" panose="020F0302020204030204" pitchFamily="34" charset="0"/>
                <a:cs typeface="Calibri Light" panose="020F0302020204030204" pitchFamily="34" charset="0"/>
              </a:rPr>
              <a:t>lié à</a:t>
            </a:r>
          </a:p>
          <a:p>
            <a:pPr algn="ctr"/>
            <a:r>
              <a:rPr lang="fr-FR" sz="1400" dirty="0">
                <a:solidFill>
                  <a:srgbClr val="C00000"/>
                </a:solidFill>
                <a:latin typeface="Calibri Light" panose="020F0302020204030204" pitchFamily="34" charset="0"/>
                <a:cs typeface="Calibri Light" panose="020F0302020204030204" pitchFamily="34" charset="0"/>
              </a:rPr>
              <a:t>des problématiques</a:t>
            </a:r>
          </a:p>
        </p:txBody>
      </p:sp>
      <p:pic>
        <p:nvPicPr>
          <p:cNvPr id="34" name="Image 33"/>
          <p:cNvPicPr/>
          <p:nvPr/>
        </p:nvPicPr>
        <p:blipFill>
          <a:blip r:embed="rId7"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35" name="Titre 1"/>
          <p:cNvSpPr txBox="1">
            <a:spLocks/>
          </p:cNvSpPr>
          <p:nvPr/>
        </p:nvSpPr>
        <p:spPr>
          <a:xfrm>
            <a:off x="9180139" y="212754"/>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36" name="Rectangle 35"/>
          <p:cNvSpPr/>
          <p:nvPr/>
        </p:nvSpPr>
        <p:spPr>
          <a:xfrm>
            <a:off x="8259740" y="5941938"/>
            <a:ext cx="3788644" cy="246221"/>
          </a:xfrm>
          <a:prstGeom prst="rect">
            <a:avLst/>
          </a:prstGeom>
          <a:solidFill>
            <a:schemeClr val="accent2">
              <a:lumMod val="60000"/>
              <a:lumOff val="40000"/>
            </a:schemeClr>
          </a:solidFill>
        </p:spPr>
        <p:txBody>
          <a:bodyPr vert="horz" wrap="square">
            <a:spAutoFit/>
          </a:bodyPr>
          <a:lstStyle/>
          <a:p>
            <a:pPr algn="ctr"/>
            <a:r>
              <a:rPr lang="fr-FR" sz="1000" i="1" dirty="0">
                <a:latin typeface="Arial" panose="020B0604020202020204" pitchFamily="34" charset="0"/>
                <a:ea typeface="Times New Roman" panose="02020603050405020304" pitchFamily="18" charset="0"/>
              </a:rPr>
              <a:t>L’activité de communication A5 est transversale à l’activité A1</a:t>
            </a:r>
            <a:endParaRPr lang="fr-FR" sz="1050" i="1" dirty="0">
              <a:latin typeface="Arial" panose="020B0604020202020204" pitchFamily="34" charset="0"/>
              <a:ea typeface="Times New Roman" panose="02020603050405020304" pitchFamily="18" charset="0"/>
            </a:endParaRPr>
          </a:p>
        </p:txBody>
      </p:sp>
      <p:sp>
        <p:nvSpPr>
          <p:cNvPr id="9" name="Espace réservé du numéro de diapositive 8"/>
          <p:cNvSpPr>
            <a:spLocks noGrp="1"/>
          </p:cNvSpPr>
          <p:nvPr>
            <p:ph type="sldNum" sz="quarter" idx="12"/>
          </p:nvPr>
        </p:nvSpPr>
        <p:spPr/>
        <p:txBody>
          <a:bodyPr/>
          <a:lstStyle/>
          <a:p>
            <a:fld id="{5071F484-E152-430A-A999-70E6C8F0DFC8}" type="slidenum">
              <a:rPr lang="fr-FR" smtClean="0"/>
              <a:t>13</a:t>
            </a:fld>
            <a:endParaRPr lang="fr-FR"/>
          </a:p>
        </p:txBody>
      </p:sp>
      <p:sp>
        <p:nvSpPr>
          <p:cNvPr id="10" name="Espace réservé de la date 9"/>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2425432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43275" y="2337538"/>
            <a:ext cx="1397931" cy="123425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effectLst>
                  <a:outerShdw blurRad="38100" dist="38100" dir="2700000" algn="tl">
                    <a:srgbClr val="000000">
                      <a:alpha val="43137"/>
                    </a:srgbClr>
                  </a:outerShdw>
                </a:effectLst>
              </a:rPr>
              <a:t>PROJET</a:t>
            </a:r>
          </a:p>
        </p:txBody>
      </p:sp>
      <p:sp>
        <p:nvSpPr>
          <p:cNvPr id="7" name="Espace réservé du texte 5"/>
          <p:cNvSpPr txBox="1">
            <a:spLocks/>
          </p:cNvSpPr>
          <p:nvPr/>
        </p:nvSpPr>
        <p:spPr>
          <a:xfrm>
            <a:off x="119939" y="1700940"/>
            <a:ext cx="1818787" cy="800821"/>
          </a:xfrm>
          <a:prstGeom prst="rect">
            <a:avLst/>
          </a:prstGeom>
        </p:spPr>
        <p:txBody>
          <a:bodyPr lIns="0" tIns="36000" rIns="0" b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a:t>Mise en situation professionnelle</a:t>
            </a:r>
          </a:p>
          <a:p>
            <a:pPr algn="ctr"/>
            <a:endParaRPr lang="fr-FR" sz="2000" dirty="0"/>
          </a:p>
        </p:txBody>
      </p:sp>
      <p:sp>
        <p:nvSpPr>
          <p:cNvPr id="13" name="Espace réservé du texte 5"/>
          <p:cNvSpPr txBox="1">
            <a:spLocks/>
          </p:cNvSpPr>
          <p:nvPr/>
        </p:nvSpPr>
        <p:spPr>
          <a:xfrm>
            <a:off x="2000058" y="505114"/>
            <a:ext cx="6957960" cy="28261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800" b="1" i="1" dirty="0"/>
              <a:t>Exemple</a:t>
            </a:r>
            <a:r>
              <a:rPr lang="fr-FR" sz="1800" i="1" dirty="0"/>
              <a:t> structurel de scénarisation des sujets l’épreuve E2</a:t>
            </a:r>
          </a:p>
          <a:p>
            <a:pPr algn="ctr"/>
            <a:endParaRPr lang="fr-FR" sz="1800" dirty="0"/>
          </a:p>
        </p:txBody>
      </p:sp>
      <p:sp>
        <p:nvSpPr>
          <p:cNvPr id="19" name="Flèche droite rayée 18"/>
          <p:cNvSpPr/>
          <p:nvPr/>
        </p:nvSpPr>
        <p:spPr>
          <a:xfrm rot="19352939">
            <a:off x="1479592" y="2770009"/>
            <a:ext cx="1645368" cy="490134"/>
          </a:xfrm>
          <a:prstGeom prst="stripedRightArrow">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rgbClr val="C00000"/>
                </a:solidFill>
              </a:rPr>
              <a:t>Problématique 1</a:t>
            </a:r>
          </a:p>
        </p:txBody>
      </p:sp>
      <p:graphicFrame>
        <p:nvGraphicFramePr>
          <p:cNvPr id="5" name="Tableau 4"/>
          <p:cNvGraphicFramePr>
            <a:graphicFrameLocks noGrp="1"/>
          </p:cNvGraphicFramePr>
          <p:nvPr>
            <p:extLst>
              <p:ext uri="{D42A27DB-BD31-4B8C-83A1-F6EECF244321}">
                <p14:modId xmlns:p14="http://schemas.microsoft.com/office/powerpoint/2010/main" val="2594778595"/>
              </p:ext>
            </p:extLst>
          </p:nvPr>
        </p:nvGraphicFramePr>
        <p:xfrm>
          <a:off x="5191315" y="1775003"/>
          <a:ext cx="2066635" cy="322126"/>
        </p:xfrm>
        <a:graphic>
          <a:graphicData uri="http://schemas.openxmlformats.org/drawingml/2006/table">
            <a:tbl>
              <a:tblPr firstRow="1" firstCol="1" lastRow="1" lastCol="1" bandRow="1" bandCol="1"/>
              <a:tblGrid>
                <a:gridCol w="271790">
                  <a:extLst>
                    <a:ext uri="{9D8B030D-6E8A-4147-A177-3AD203B41FA5}">
                      <a16:colId xmlns:a16="http://schemas.microsoft.com/office/drawing/2014/main" val="2377970649"/>
                    </a:ext>
                  </a:extLst>
                </a:gridCol>
                <a:gridCol w="1794845">
                  <a:extLst>
                    <a:ext uri="{9D8B030D-6E8A-4147-A177-3AD203B41FA5}">
                      <a16:colId xmlns:a16="http://schemas.microsoft.com/office/drawing/2014/main" val="3530839214"/>
                    </a:ext>
                  </a:extLst>
                </a:gridCol>
              </a:tblGrid>
              <a:tr h="322126">
                <a:tc>
                  <a:txBody>
                    <a:bodyPr/>
                    <a:lstStyle/>
                    <a:p>
                      <a:pPr algn="ctr">
                        <a:spcBef>
                          <a:spcPts val="600"/>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A1T1</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marL="0">
                        <a:spcBef>
                          <a:spcPts val="0"/>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Prendre connaissance des dossiers relatifs aux opérations à réaliser</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8476594"/>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944777518"/>
              </p:ext>
            </p:extLst>
          </p:nvPr>
        </p:nvGraphicFramePr>
        <p:xfrm>
          <a:off x="5234693" y="2743047"/>
          <a:ext cx="2080507" cy="322126"/>
        </p:xfrm>
        <a:graphic>
          <a:graphicData uri="http://schemas.openxmlformats.org/drawingml/2006/table">
            <a:tbl>
              <a:tblPr firstRow="1" firstCol="1" lastRow="1" lastCol="1" bandRow="1" bandCol="1"/>
              <a:tblGrid>
                <a:gridCol w="265355">
                  <a:extLst>
                    <a:ext uri="{9D8B030D-6E8A-4147-A177-3AD203B41FA5}">
                      <a16:colId xmlns:a16="http://schemas.microsoft.com/office/drawing/2014/main" val="1541815620"/>
                    </a:ext>
                  </a:extLst>
                </a:gridCol>
                <a:gridCol w="1815152">
                  <a:extLst>
                    <a:ext uri="{9D8B030D-6E8A-4147-A177-3AD203B41FA5}">
                      <a16:colId xmlns:a16="http://schemas.microsoft.com/office/drawing/2014/main" val="2081978347"/>
                    </a:ext>
                  </a:extLst>
                </a:gridCol>
              </a:tblGrid>
              <a:tr h="322126">
                <a:tc>
                  <a:txBody>
                    <a:bodyPr/>
                    <a:lstStyle/>
                    <a:p>
                      <a:pPr algn="ctr">
                        <a:spcBef>
                          <a:spcPts val="55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A1T2</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marL="71755">
                        <a:spcBef>
                          <a:spcPts val="55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Analyser et exploiter les données techniques d’une installation</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9981003"/>
                  </a:ext>
                </a:extLst>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1800751738"/>
              </p:ext>
            </p:extLst>
          </p:nvPr>
        </p:nvGraphicFramePr>
        <p:xfrm>
          <a:off x="5191314" y="3502863"/>
          <a:ext cx="2101563" cy="908759"/>
        </p:xfrm>
        <a:graphic>
          <a:graphicData uri="http://schemas.openxmlformats.org/drawingml/2006/table">
            <a:tbl>
              <a:tblPr firstRow="1" firstCol="1" lastRow="1" lastCol="1" bandRow="1" bandCol="1"/>
              <a:tblGrid>
                <a:gridCol w="281438">
                  <a:extLst>
                    <a:ext uri="{9D8B030D-6E8A-4147-A177-3AD203B41FA5}">
                      <a16:colId xmlns:a16="http://schemas.microsoft.com/office/drawing/2014/main" val="3689587421"/>
                    </a:ext>
                  </a:extLst>
                </a:gridCol>
                <a:gridCol w="1820125">
                  <a:extLst>
                    <a:ext uri="{9D8B030D-6E8A-4147-A177-3AD203B41FA5}">
                      <a16:colId xmlns:a16="http://schemas.microsoft.com/office/drawing/2014/main" val="4173923306"/>
                    </a:ext>
                  </a:extLst>
                </a:gridCol>
              </a:tblGrid>
              <a:tr h="908759">
                <a:tc>
                  <a:txBody>
                    <a:bodyPr/>
                    <a:lstStyle/>
                    <a:p>
                      <a:pPr algn="ctr">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A1T3</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marL="71755" indent="-371475">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Choisir et vérifier les matériels, les</a:t>
                      </a:r>
                      <a:endParaRPr lang="fr-FR" sz="1000" baseline="0" dirty="0">
                        <a:solidFill>
                          <a:srgbClr val="000000"/>
                        </a:solidFill>
                        <a:effectLst/>
                        <a:latin typeface="+mn-lt"/>
                        <a:ea typeface="Arial" panose="020B0604020202020204" pitchFamily="34" charset="0"/>
                        <a:cs typeface="Times New Roman" panose="02020603050405020304" pitchFamily="18" charset="0"/>
                      </a:endParaRPr>
                    </a:p>
                    <a:p>
                      <a:pPr marL="71755" indent="-371475">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matériaux, les équipements</a:t>
                      </a:r>
                    </a:p>
                    <a:p>
                      <a:pPr marL="71755" indent="-371475">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et l’outillage nécessaires aux</a:t>
                      </a:r>
                      <a:endParaRPr lang="fr-FR" sz="1000" baseline="0" dirty="0">
                        <a:solidFill>
                          <a:srgbClr val="000000"/>
                        </a:solidFill>
                        <a:effectLst/>
                        <a:latin typeface="+mn-lt"/>
                        <a:ea typeface="Arial" panose="020B0604020202020204" pitchFamily="34" charset="0"/>
                        <a:cs typeface="Times New Roman" panose="02020603050405020304" pitchFamily="18" charset="0"/>
                      </a:endParaRPr>
                    </a:p>
                    <a:p>
                      <a:pPr marL="71755" indent="-371475">
                        <a:spcBef>
                          <a:spcPts val="45"/>
                        </a:spcBef>
                        <a:spcAft>
                          <a:spcPts val="0"/>
                        </a:spcAft>
                      </a:pPr>
                      <a:r>
                        <a:rPr lang="fr-FR" sz="1000" baseline="0" dirty="0">
                          <a:solidFill>
                            <a:srgbClr val="000000"/>
                          </a:solidFill>
                          <a:effectLst/>
                          <a:latin typeface="+mn-lt"/>
                          <a:ea typeface="Arial" panose="020B0604020202020204" pitchFamily="34" charset="0"/>
                          <a:cs typeface="Times New Roman" panose="02020603050405020304" pitchFamily="18" charset="0"/>
                        </a:rPr>
                        <a:t>o</a:t>
                      </a:r>
                      <a:r>
                        <a:rPr lang="fr-FR" sz="1000" dirty="0">
                          <a:solidFill>
                            <a:srgbClr val="000000"/>
                          </a:solidFill>
                          <a:effectLst/>
                          <a:latin typeface="+mn-lt"/>
                          <a:ea typeface="Arial" panose="020B0604020202020204" pitchFamily="34" charset="0"/>
                          <a:cs typeface="Times New Roman" panose="02020603050405020304" pitchFamily="18" charset="0"/>
                        </a:rPr>
                        <a:t>pérations à réaliser</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6821394"/>
                  </a:ext>
                </a:extLst>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1376947873"/>
              </p:ext>
            </p:extLst>
          </p:nvPr>
        </p:nvGraphicFramePr>
        <p:xfrm>
          <a:off x="5191313" y="4781588"/>
          <a:ext cx="2101563" cy="322126"/>
        </p:xfrm>
        <a:graphic>
          <a:graphicData uri="http://schemas.openxmlformats.org/drawingml/2006/table">
            <a:tbl>
              <a:tblPr firstRow="1" firstCol="1" lastRow="1" lastCol="1" bandRow="1" bandCol="1"/>
              <a:tblGrid>
                <a:gridCol w="276384">
                  <a:extLst>
                    <a:ext uri="{9D8B030D-6E8A-4147-A177-3AD203B41FA5}">
                      <a16:colId xmlns:a16="http://schemas.microsoft.com/office/drawing/2014/main" val="2092621159"/>
                    </a:ext>
                  </a:extLst>
                </a:gridCol>
                <a:gridCol w="1825179">
                  <a:extLst>
                    <a:ext uri="{9D8B030D-6E8A-4147-A177-3AD203B41FA5}">
                      <a16:colId xmlns:a16="http://schemas.microsoft.com/office/drawing/2014/main" val="1686845175"/>
                    </a:ext>
                  </a:extLst>
                </a:gridCol>
              </a:tblGrid>
              <a:tr h="322126">
                <a:tc>
                  <a:txBody>
                    <a:bodyPr/>
                    <a:lstStyle/>
                    <a:p>
                      <a:pPr algn="ctr">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A1T4</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marL="0">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Analyser les risques relatifs aux opérations à réaliser</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3039206"/>
                  </a:ext>
                </a:extLst>
              </a:tr>
            </a:tbl>
          </a:graphicData>
        </a:graphic>
      </p:graphicFrame>
      <p:graphicFrame>
        <p:nvGraphicFramePr>
          <p:cNvPr id="23" name="Tableau 22"/>
          <p:cNvGraphicFramePr>
            <a:graphicFrameLocks noGrp="1"/>
          </p:cNvGraphicFramePr>
          <p:nvPr>
            <p:extLst>
              <p:ext uri="{D42A27DB-BD31-4B8C-83A1-F6EECF244321}">
                <p14:modId xmlns:p14="http://schemas.microsoft.com/office/powerpoint/2010/main" val="1709466619"/>
              </p:ext>
            </p:extLst>
          </p:nvPr>
        </p:nvGraphicFramePr>
        <p:xfrm>
          <a:off x="5191317" y="5473680"/>
          <a:ext cx="2123884" cy="711813"/>
        </p:xfrm>
        <a:graphic>
          <a:graphicData uri="http://schemas.openxmlformats.org/drawingml/2006/table">
            <a:tbl>
              <a:tblPr firstRow="1" firstCol="1" lastRow="1" lastCol="1" bandRow="1" bandCol="1"/>
              <a:tblGrid>
                <a:gridCol w="268930">
                  <a:extLst>
                    <a:ext uri="{9D8B030D-6E8A-4147-A177-3AD203B41FA5}">
                      <a16:colId xmlns:a16="http://schemas.microsoft.com/office/drawing/2014/main" val="3080531726"/>
                    </a:ext>
                  </a:extLst>
                </a:gridCol>
                <a:gridCol w="1854954">
                  <a:extLst>
                    <a:ext uri="{9D8B030D-6E8A-4147-A177-3AD203B41FA5}">
                      <a16:colId xmlns:a16="http://schemas.microsoft.com/office/drawing/2014/main" val="958757816"/>
                    </a:ext>
                  </a:extLst>
                </a:gridCol>
              </a:tblGrid>
              <a:tr h="711813">
                <a:tc>
                  <a:txBody>
                    <a:bodyPr/>
                    <a:lstStyle/>
                    <a:p>
                      <a:pPr algn="ctr">
                        <a:spcBef>
                          <a:spcPts val="0"/>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A1T5</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B7"/>
                    </a:solidFill>
                  </a:tcPr>
                </a:tc>
                <a:tc>
                  <a:txBody>
                    <a:bodyPr/>
                    <a:lstStyle/>
                    <a:p>
                      <a:pPr marL="407670" indent="-371475" algn="just">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Prendre connaissance des tâches</a:t>
                      </a:r>
                    </a:p>
                    <a:p>
                      <a:pPr marL="407670" indent="-371475" algn="just">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en fonction</a:t>
                      </a:r>
                      <a:r>
                        <a:rPr lang="fr-FR" sz="1000" baseline="0" dirty="0">
                          <a:solidFill>
                            <a:srgbClr val="000000"/>
                          </a:solidFill>
                          <a:effectLst/>
                          <a:latin typeface="+mn-lt"/>
                          <a:ea typeface="Arial" panose="020B0604020202020204" pitchFamily="34" charset="0"/>
                          <a:cs typeface="Times New Roman" panose="02020603050405020304" pitchFamily="18" charset="0"/>
                        </a:rPr>
                        <a:t> </a:t>
                      </a:r>
                      <a:r>
                        <a:rPr lang="fr-FR" sz="1000" dirty="0">
                          <a:solidFill>
                            <a:srgbClr val="000000"/>
                          </a:solidFill>
                          <a:effectLst/>
                          <a:latin typeface="+mn-lt"/>
                          <a:ea typeface="Arial" panose="020B0604020202020204" pitchFamily="34" charset="0"/>
                          <a:cs typeface="Times New Roman" panose="02020603050405020304" pitchFamily="18" charset="0"/>
                        </a:rPr>
                        <a:t>des habilitations, des  </a:t>
                      </a:r>
                      <a:r>
                        <a:rPr lang="fr-FR" sz="1000" baseline="0" dirty="0">
                          <a:solidFill>
                            <a:srgbClr val="000000"/>
                          </a:solidFill>
                          <a:effectLst/>
                          <a:latin typeface="+mn-lt"/>
                          <a:ea typeface="Arial" panose="020B0604020202020204" pitchFamily="34" charset="0"/>
                          <a:cs typeface="Times New Roman" panose="02020603050405020304" pitchFamily="18" charset="0"/>
                        </a:rPr>
                        <a:t> </a:t>
                      </a:r>
                    </a:p>
                    <a:p>
                      <a:pPr marL="407670" indent="-371475" algn="just">
                        <a:spcBef>
                          <a:spcPts val="45"/>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certifications des</a:t>
                      </a:r>
                      <a:r>
                        <a:rPr lang="fr-FR" sz="1000" baseline="0" dirty="0">
                          <a:solidFill>
                            <a:srgbClr val="000000"/>
                          </a:solidFill>
                          <a:effectLst/>
                          <a:latin typeface="+mn-lt"/>
                          <a:ea typeface="Arial" panose="020B0604020202020204" pitchFamily="34" charset="0"/>
                          <a:cs typeface="Times New Roman" panose="02020603050405020304" pitchFamily="18" charset="0"/>
                        </a:rPr>
                        <a:t> </a:t>
                      </a:r>
                      <a:r>
                        <a:rPr lang="fr-FR" sz="1000" dirty="0">
                          <a:solidFill>
                            <a:srgbClr val="000000"/>
                          </a:solidFill>
                          <a:effectLst/>
                          <a:latin typeface="+mn-lt"/>
                          <a:ea typeface="Arial" panose="020B0604020202020204" pitchFamily="34" charset="0"/>
                          <a:cs typeface="Times New Roman" panose="02020603050405020304" pitchFamily="18" charset="0"/>
                        </a:rPr>
                        <a:t>équipiers et du</a:t>
                      </a:r>
                      <a:endParaRPr lang="fr-FR" sz="1000" baseline="0" dirty="0">
                        <a:solidFill>
                          <a:srgbClr val="000000"/>
                        </a:solidFill>
                        <a:effectLst/>
                        <a:latin typeface="+mn-lt"/>
                        <a:ea typeface="Arial" panose="020B0604020202020204" pitchFamily="34" charset="0"/>
                        <a:cs typeface="Times New Roman" panose="02020603050405020304" pitchFamily="18" charset="0"/>
                      </a:endParaRPr>
                    </a:p>
                    <a:p>
                      <a:pPr marL="407670" indent="-371475" algn="just">
                        <a:spcBef>
                          <a:spcPts val="45"/>
                        </a:spcBef>
                        <a:spcAft>
                          <a:spcPts val="0"/>
                        </a:spcAft>
                      </a:pPr>
                      <a:r>
                        <a:rPr lang="fr-FR" sz="1000" baseline="0" dirty="0">
                          <a:solidFill>
                            <a:srgbClr val="000000"/>
                          </a:solidFill>
                          <a:effectLst/>
                          <a:latin typeface="+mn-lt"/>
                          <a:ea typeface="Arial" panose="020B0604020202020204" pitchFamily="34" charset="0"/>
                          <a:cs typeface="Times New Roman" panose="02020603050405020304" pitchFamily="18" charset="0"/>
                        </a:rPr>
                        <a:t>p</a:t>
                      </a:r>
                      <a:r>
                        <a:rPr lang="fr-FR" sz="1000" dirty="0">
                          <a:solidFill>
                            <a:srgbClr val="000000"/>
                          </a:solidFill>
                          <a:effectLst/>
                          <a:latin typeface="+mn-lt"/>
                          <a:ea typeface="Arial" panose="020B0604020202020204" pitchFamily="34" charset="0"/>
                          <a:cs typeface="Times New Roman" panose="02020603050405020304" pitchFamily="18" charset="0"/>
                        </a:rPr>
                        <a:t>lanning des autres intervenants</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758224"/>
                  </a:ext>
                </a:extLst>
              </a:tr>
            </a:tbl>
          </a:graphicData>
        </a:graphic>
      </p:graphicFrame>
      <p:sp>
        <p:nvSpPr>
          <p:cNvPr id="30" name="Ellipse 29"/>
          <p:cNvSpPr/>
          <p:nvPr/>
        </p:nvSpPr>
        <p:spPr>
          <a:xfrm>
            <a:off x="2955377" y="1692203"/>
            <a:ext cx="1080000" cy="10800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50" dirty="0">
                <a:solidFill>
                  <a:srgbClr val="FFFFFF"/>
                </a:solidFill>
                <a:latin typeface="Calibri" panose="020F0502020204030204" pitchFamily="34" charset="0"/>
                <a:ea typeface="Times New Roman" panose="02020603050405020304" pitchFamily="18" charset="0"/>
                <a:cs typeface="Calibri" panose="020F0502020204030204" pitchFamily="34" charset="0"/>
              </a:rPr>
              <a:t>R</a:t>
            </a:r>
            <a:r>
              <a:rPr lang="fr-FR" sz="105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éalisation des installations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Ellipse 30"/>
          <p:cNvSpPr/>
          <p:nvPr/>
        </p:nvSpPr>
        <p:spPr>
          <a:xfrm>
            <a:off x="2964370" y="2797789"/>
            <a:ext cx="1080000" cy="1080000"/>
          </a:xfrm>
          <a:prstGeom prst="ellipse">
            <a:avLst/>
          </a:prstGeom>
          <a:solidFill>
            <a:schemeClr val="accent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50" dirty="0">
                <a:solidFill>
                  <a:srgbClr val="FFFFFF"/>
                </a:solidFill>
                <a:latin typeface="Calibri" panose="020F0502020204030204" pitchFamily="34" charset="0"/>
                <a:ea typeface="Times New Roman" panose="02020603050405020304" pitchFamily="18" charset="0"/>
                <a:cs typeface="Calibri" panose="020F0502020204030204" pitchFamily="34" charset="0"/>
              </a:rPr>
              <a:t>Mise en service </a:t>
            </a:r>
            <a:r>
              <a:rPr lang="fr-FR" sz="105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d’une installation</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Ellipse 31"/>
          <p:cNvSpPr/>
          <p:nvPr/>
        </p:nvSpPr>
        <p:spPr>
          <a:xfrm>
            <a:off x="2967474" y="3957243"/>
            <a:ext cx="1080000" cy="1080000"/>
          </a:xfrm>
          <a:prstGeom prst="ellipse">
            <a:avLst/>
          </a:prstGeom>
          <a:solidFill>
            <a:schemeClr val="accent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00" dirty="0">
                <a:solidFill>
                  <a:srgbClr val="FFFFFF"/>
                </a:solidFill>
                <a:latin typeface="Calibri" panose="020F0502020204030204" pitchFamily="34" charset="0"/>
                <a:ea typeface="Times New Roman" panose="02020603050405020304" pitchFamily="18" charset="0"/>
                <a:cs typeface="Calibri" panose="020F0502020204030204" pitchFamily="34" charset="0"/>
              </a:rPr>
              <a:t>I</a:t>
            </a:r>
            <a:r>
              <a:rPr lang="fr-FR"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ntervention d’amélioration de l’efficacité énergétique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Ellipse 32"/>
          <p:cNvSpPr/>
          <p:nvPr/>
        </p:nvSpPr>
        <p:spPr>
          <a:xfrm>
            <a:off x="2952893" y="5086717"/>
            <a:ext cx="1080000" cy="1080000"/>
          </a:xfrm>
          <a:prstGeom prst="ellipse">
            <a:avLst/>
          </a:prstGeom>
          <a:solidFill>
            <a:schemeClr val="accent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00" dirty="0">
                <a:solidFill>
                  <a:srgbClr val="FFFFFF"/>
                </a:solidFill>
                <a:latin typeface="Calibri" panose="020F0502020204030204" pitchFamily="34" charset="0"/>
                <a:ea typeface="Times New Roman" panose="02020603050405020304" pitchFamily="18" charset="0"/>
                <a:cs typeface="Calibri" panose="020F0502020204030204" pitchFamily="34" charset="0"/>
              </a:rPr>
              <a:t>I</a:t>
            </a:r>
            <a:r>
              <a:rPr lang="fr-FR"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ntervention de dépannage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Ellipse 14"/>
          <p:cNvSpPr/>
          <p:nvPr/>
        </p:nvSpPr>
        <p:spPr>
          <a:xfrm>
            <a:off x="61520" y="3145891"/>
            <a:ext cx="1767458" cy="1794037"/>
          </a:xfrm>
          <a:prstGeom prst="ellipse">
            <a:avLst/>
          </a:prstGeom>
          <a:solidFill>
            <a:srgbClr val="FFFF99"/>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dirty="0">
                <a:solidFill>
                  <a:srgbClr val="C00000"/>
                </a:solidFill>
              </a:rPr>
              <a:t>SC</a:t>
            </a:r>
            <a:r>
              <a:rPr lang="fr-FR" sz="1400" dirty="0">
                <a:solidFill>
                  <a:srgbClr val="C00000"/>
                </a:solidFill>
                <a:latin typeface="Calibri Light" panose="020F0302020204030204" pitchFamily="34" charset="0"/>
                <a:cs typeface="Calibri Light" panose="020F0302020204030204" pitchFamily="34" charset="0"/>
              </a:rPr>
              <a:t>ÉNARIO «</a:t>
            </a:r>
            <a:r>
              <a:rPr lang="fr-FR" sz="1200" dirty="0">
                <a:solidFill>
                  <a:srgbClr val="C00000"/>
                </a:solidFill>
                <a:latin typeface="Calibri Light" panose="020F0302020204030204" pitchFamily="34" charset="0"/>
                <a:cs typeface="Calibri Light" panose="020F0302020204030204" pitchFamily="34" charset="0"/>
              </a:rPr>
              <a:t> préparatoire à » :</a:t>
            </a:r>
          </a:p>
        </p:txBody>
      </p:sp>
      <p:sp>
        <p:nvSpPr>
          <p:cNvPr id="34" name="Flèche droite rayée 33"/>
          <p:cNvSpPr/>
          <p:nvPr/>
        </p:nvSpPr>
        <p:spPr>
          <a:xfrm rot="20704575">
            <a:off x="1800982" y="3377409"/>
            <a:ext cx="1203801" cy="570069"/>
          </a:xfrm>
          <a:prstGeom prst="stripedRightArrow">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050" dirty="0">
                <a:solidFill>
                  <a:srgbClr val="C00000"/>
                </a:solidFill>
              </a:rPr>
              <a:t>Problématique 2</a:t>
            </a:r>
          </a:p>
        </p:txBody>
      </p:sp>
      <p:sp>
        <p:nvSpPr>
          <p:cNvPr id="35" name="Flèche droite rayée 34"/>
          <p:cNvSpPr/>
          <p:nvPr/>
        </p:nvSpPr>
        <p:spPr>
          <a:xfrm rot="491685">
            <a:off x="1802737" y="4061233"/>
            <a:ext cx="1170762" cy="490134"/>
          </a:xfrm>
          <a:prstGeom prst="stripedRightArrow">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050" dirty="0">
                <a:solidFill>
                  <a:srgbClr val="C00000"/>
                </a:solidFill>
              </a:rPr>
              <a:t>Problématique 3</a:t>
            </a:r>
          </a:p>
        </p:txBody>
      </p:sp>
      <p:sp>
        <p:nvSpPr>
          <p:cNvPr id="36" name="Flèche droite rayée 35"/>
          <p:cNvSpPr/>
          <p:nvPr/>
        </p:nvSpPr>
        <p:spPr>
          <a:xfrm rot="2160179">
            <a:off x="1531291" y="4754594"/>
            <a:ext cx="1541969" cy="490134"/>
          </a:xfrm>
          <a:prstGeom prst="stripedRightArrow">
            <a:avLst/>
          </a:prstGeom>
          <a:solidFill>
            <a:srgbClr val="FFFF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050" dirty="0">
                <a:solidFill>
                  <a:srgbClr val="C00000"/>
                </a:solidFill>
              </a:rPr>
              <a:t>Problématique 4</a:t>
            </a:r>
          </a:p>
        </p:txBody>
      </p:sp>
      <p:cxnSp>
        <p:nvCxnSpPr>
          <p:cNvPr id="12" name="Connecteur droit 11"/>
          <p:cNvCxnSpPr>
            <a:stCxn id="30" idx="6"/>
            <a:endCxn id="5" idx="1"/>
          </p:cNvCxnSpPr>
          <p:nvPr/>
        </p:nvCxnSpPr>
        <p:spPr>
          <a:xfrm flipV="1">
            <a:off x="4035377" y="1936066"/>
            <a:ext cx="1155938" cy="296137"/>
          </a:xfrm>
          <a:prstGeom prst="line">
            <a:avLst/>
          </a:prstGeom>
          <a:ln>
            <a:solidFill>
              <a:schemeClr val="accent6">
                <a:lumMod val="75000"/>
              </a:schemeClr>
            </a:solidFill>
            <a:headEnd type="oval"/>
          </a:ln>
        </p:spPr>
        <p:style>
          <a:lnRef idx="3">
            <a:schemeClr val="accent6"/>
          </a:lnRef>
          <a:fillRef idx="0">
            <a:schemeClr val="accent6"/>
          </a:fillRef>
          <a:effectRef idx="2">
            <a:schemeClr val="accent6"/>
          </a:effectRef>
          <a:fontRef idx="minor">
            <a:schemeClr val="tx1"/>
          </a:fontRef>
        </p:style>
      </p:cxnSp>
      <p:cxnSp>
        <p:nvCxnSpPr>
          <p:cNvPr id="37" name="Connecteur droit 36"/>
          <p:cNvCxnSpPr>
            <a:stCxn id="30" idx="6"/>
            <a:endCxn id="22" idx="1"/>
          </p:cNvCxnSpPr>
          <p:nvPr/>
        </p:nvCxnSpPr>
        <p:spPr>
          <a:xfrm>
            <a:off x="4035377" y="2232203"/>
            <a:ext cx="1155936" cy="2710448"/>
          </a:xfrm>
          <a:prstGeom prst="line">
            <a:avLst/>
          </a:prstGeom>
          <a:ln>
            <a:solidFill>
              <a:schemeClr val="accent6">
                <a:lumMod val="75000"/>
              </a:schemeClr>
            </a:solidFill>
          </a:ln>
        </p:spPr>
        <p:style>
          <a:lnRef idx="3">
            <a:schemeClr val="accent6"/>
          </a:lnRef>
          <a:fillRef idx="0">
            <a:schemeClr val="accent6"/>
          </a:fillRef>
          <a:effectRef idx="2">
            <a:schemeClr val="accent6"/>
          </a:effectRef>
          <a:fontRef idx="minor">
            <a:schemeClr val="tx1"/>
          </a:fontRef>
        </p:style>
      </p:cxnSp>
      <p:cxnSp>
        <p:nvCxnSpPr>
          <p:cNvPr id="38" name="Connecteur droit 37"/>
          <p:cNvCxnSpPr>
            <a:endCxn id="23" idx="1"/>
          </p:cNvCxnSpPr>
          <p:nvPr/>
        </p:nvCxnSpPr>
        <p:spPr>
          <a:xfrm>
            <a:off x="4035376" y="2289213"/>
            <a:ext cx="1155941" cy="3540373"/>
          </a:xfrm>
          <a:prstGeom prst="line">
            <a:avLst/>
          </a:prstGeom>
          <a:ln>
            <a:solidFill>
              <a:schemeClr val="accent6">
                <a:lumMod val="75000"/>
              </a:schemeClr>
            </a:solidFill>
          </a:ln>
        </p:spPr>
        <p:style>
          <a:lnRef idx="3">
            <a:schemeClr val="accent6"/>
          </a:lnRef>
          <a:fillRef idx="0">
            <a:schemeClr val="accent6"/>
          </a:fillRef>
          <a:effectRef idx="2">
            <a:schemeClr val="accent6"/>
          </a:effectRef>
          <a:fontRef idx="minor">
            <a:schemeClr val="tx1"/>
          </a:fontRef>
        </p:style>
      </p:cxnSp>
      <p:cxnSp>
        <p:nvCxnSpPr>
          <p:cNvPr id="40" name="Connecteur droit 39"/>
          <p:cNvCxnSpPr>
            <a:stCxn id="30" idx="6"/>
            <a:endCxn id="21" idx="1"/>
          </p:cNvCxnSpPr>
          <p:nvPr/>
        </p:nvCxnSpPr>
        <p:spPr>
          <a:xfrm>
            <a:off x="4035377" y="2232203"/>
            <a:ext cx="1155937" cy="1725039"/>
          </a:xfrm>
          <a:prstGeom prst="line">
            <a:avLst/>
          </a:prstGeom>
          <a:ln>
            <a:solidFill>
              <a:schemeClr val="accent6">
                <a:lumMod val="75000"/>
              </a:schemeClr>
            </a:solidFill>
            <a:headEnd type="oval"/>
          </a:ln>
        </p:spPr>
        <p:style>
          <a:lnRef idx="3">
            <a:schemeClr val="accent6"/>
          </a:lnRef>
          <a:fillRef idx="0">
            <a:schemeClr val="accent6"/>
          </a:fillRef>
          <a:effectRef idx="2">
            <a:schemeClr val="accent6"/>
          </a:effectRef>
          <a:fontRef idx="minor">
            <a:schemeClr val="tx1"/>
          </a:fontRef>
        </p:style>
      </p:cxnSp>
      <p:cxnSp>
        <p:nvCxnSpPr>
          <p:cNvPr id="43" name="Connecteur droit 42"/>
          <p:cNvCxnSpPr>
            <a:stCxn id="30" idx="6"/>
            <a:endCxn id="6" idx="1"/>
          </p:cNvCxnSpPr>
          <p:nvPr/>
        </p:nvCxnSpPr>
        <p:spPr>
          <a:xfrm>
            <a:off x="4035377" y="2232203"/>
            <a:ext cx="1199316" cy="671907"/>
          </a:xfrm>
          <a:prstGeom prst="line">
            <a:avLst/>
          </a:prstGeom>
          <a:ln>
            <a:solidFill>
              <a:schemeClr val="accent6">
                <a:lumMod val="75000"/>
              </a:schemeClr>
            </a:solidFill>
            <a:headEnd type="oval"/>
          </a:ln>
        </p:spPr>
        <p:style>
          <a:lnRef idx="3">
            <a:schemeClr val="accent6"/>
          </a:lnRef>
          <a:fillRef idx="0">
            <a:schemeClr val="accent6"/>
          </a:fillRef>
          <a:effectRef idx="2">
            <a:schemeClr val="accent6"/>
          </a:effectRef>
          <a:fontRef idx="minor">
            <a:schemeClr val="tx1"/>
          </a:fontRef>
        </p:style>
      </p:cxnSp>
      <p:cxnSp>
        <p:nvCxnSpPr>
          <p:cNvPr id="46" name="Connecteur droit 45"/>
          <p:cNvCxnSpPr>
            <a:endCxn id="23" idx="1"/>
          </p:cNvCxnSpPr>
          <p:nvPr/>
        </p:nvCxnSpPr>
        <p:spPr>
          <a:xfrm>
            <a:off x="4048414" y="3399655"/>
            <a:ext cx="1142903" cy="2429931"/>
          </a:xfrm>
          <a:prstGeom prst="line">
            <a:avLst/>
          </a:prstGeom>
          <a:ln>
            <a:prstDash val="dash"/>
            <a:headEnd type="oval"/>
          </a:ln>
        </p:spPr>
        <p:style>
          <a:lnRef idx="3">
            <a:schemeClr val="accent6"/>
          </a:lnRef>
          <a:fillRef idx="0">
            <a:schemeClr val="accent6"/>
          </a:fillRef>
          <a:effectRef idx="2">
            <a:schemeClr val="accent6"/>
          </a:effectRef>
          <a:fontRef idx="minor">
            <a:schemeClr val="tx1"/>
          </a:fontRef>
        </p:style>
      </p:cxnSp>
      <p:cxnSp>
        <p:nvCxnSpPr>
          <p:cNvPr id="49" name="Connecteur droit 48"/>
          <p:cNvCxnSpPr>
            <a:stCxn id="31" idx="6"/>
            <a:endCxn id="6" idx="1"/>
          </p:cNvCxnSpPr>
          <p:nvPr/>
        </p:nvCxnSpPr>
        <p:spPr>
          <a:xfrm flipV="1">
            <a:off x="4044370" y="2904110"/>
            <a:ext cx="1190323" cy="433679"/>
          </a:xfrm>
          <a:prstGeom prst="line">
            <a:avLst/>
          </a:prstGeom>
          <a:ln>
            <a:prstDash val="dash"/>
            <a:headEnd type="oval"/>
          </a:ln>
        </p:spPr>
        <p:style>
          <a:lnRef idx="3">
            <a:schemeClr val="accent6"/>
          </a:lnRef>
          <a:fillRef idx="0">
            <a:schemeClr val="accent6"/>
          </a:fillRef>
          <a:effectRef idx="2">
            <a:schemeClr val="accent6"/>
          </a:effectRef>
          <a:fontRef idx="minor">
            <a:schemeClr val="tx1"/>
          </a:fontRef>
        </p:style>
      </p:cxnSp>
      <p:cxnSp>
        <p:nvCxnSpPr>
          <p:cNvPr id="54" name="Connecteur droit 53"/>
          <p:cNvCxnSpPr>
            <a:stCxn id="31" idx="6"/>
            <a:endCxn id="21" idx="1"/>
          </p:cNvCxnSpPr>
          <p:nvPr/>
        </p:nvCxnSpPr>
        <p:spPr>
          <a:xfrm>
            <a:off x="4044370" y="3337789"/>
            <a:ext cx="1146944" cy="619453"/>
          </a:xfrm>
          <a:prstGeom prst="line">
            <a:avLst/>
          </a:prstGeom>
          <a:ln>
            <a:prstDash val="dash"/>
          </a:ln>
        </p:spPr>
        <p:style>
          <a:lnRef idx="3">
            <a:schemeClr val="accent6"/>
          </a:lnRef>
          <a:fillRef idx="0">
            <a:schemeClr val="accent6"/>
          </a:fillRef>
          <a:effectRef idx="2">
            <a:schemeClr val="accent6"/>
          </a:effectRef>
          <a:fontRef idx="minor">
            <a:schemeClr val="tx1"/>
          </a:fontRef>
        </p:style>
      </p:cxnSp>
      <p:cxnSp>
        <p:nvCxnSpPr>
          <p:cNvPr id="56" name="Connecteur droit 55"/>
          <p:cNvCxnSpPr>
            <a:stCxn id="32" idx="6"/>
            <a:endCxn id="21" idx="1"/>
          </p:cNvCxnSpPr>
          <p:nvPr/>
        </p:nvCxnSpPr>
        <p:spPr>
          <a:xfrm flipV="1">
            <a:off x="4047474" y="3957242"/>
            <a:ext cx="1143840" cy="540001"/>
          </a:xfrm>
          <a:prstGeom prst="line">
            <a:avLst/>
          </a:prstGeom>
          <a:ln w="28575">
            <a:solidFill>
              <a:schemeClr val="accent1"/>
            </a:solidFill>
            <a:prstDash val="sysDash"/>
          </a:ln>
        </p:spPr>
        <p:style>
          <a:lnRef idx="3">
            <a:schemeClr val="accent6"/>
          </a:lnRef>
          <a:fillRef idx="0">
            <a:schemeClr val="accent6"/>
          </a:fillRef>
          <a:effectRef idx="2">
            <a:schemeClr val="accent6"/>
          </a:effectRef>
          <a:fontRef idx="minor">
            <a:schemeClr val="tx1"/>
          </a:fontRef>
        </p:style>
      </p:cxnSp>
      <p:cxnSp>
        <p:nvCxnSpPr>
          <p:cNvPr id="60" name="Connecteur droit 59"/>
          <p:cNvCxnSpPr>
            <a:stCxn id="32" idx="6"/>
          </p:cNvCxnSpPr>
          <p:nvPr/>
        </p:nvCxnSpPr>
        <p:spPr>
          <a:xfrm flipV="1">
            <a:off x="4047474" y="2017768"/>
            <a:ext cx="1143839" cy="2479475"/>
          </a:xfrm>
          <a:prstGeom prst="line">
            <a:avLst/>
          </a:prstGeom>
          <a:ln w="28575">
            <a:solidFill>
              <a:schemeClr val="accent1"/>
            </a:solidFill>
            <a:prstDash val="sysDash"/>
            <a:headEnd type="diamond"/>
          </a:ln>
        </p:spPr>
        <p:style>
          <a:lnRef idx="3">
            <a:schemeClr val="accent6"/>
          </a:lnRef>
          <a:fillRef idx="0">
            <a:schemeClr val="accent6"/>
          </a:fillRef>
          <a:effectRef idx="2">
            <a:schemeClr val="accent6"/>
          </a:effectRef>
          <a:fontRef idx="minor">
            <a:schemeClr val="tx1"/>
          </a:fontRef>
        </p:style>
      </p:cxnSp>
      <p:cxnSp>
        <p:nvCxnSpPr>
          <p:cNvPr id="72" name="Connecteur droit 71"/>
          <p:cNvCxnSpPr>
            <a:stCxn id="32" idx="6"/>
          </p:cNvCxnSpPr>
          <p:nvPr/>
        </p:nvCxnSpPr>
        <p:spPr>
          <a:xfrm flipV="1">
            <a:off x="4047474" y="3069184"/>
            <a:ext cx="1138496" cy="1428059"/>
          </a:xfrm>
          <a:prstGeom prst="line">
            <a:avLst/>
          </a:prstGeom>
          <a:ln w="28575">
            <a:solidFill>
              <a:schemeClr val="accent1"/>
            </a:solidFill>
            <a:prstDash val="sysDash"/>
          </a:ln>
        </p:spPr>
        <p:style>
          <a:lnRef idx="3">
            <a:schemeClr val="accent6"/>
          </a:lnRef>
          <a:fillRef idx="0">
            <a:schemeClr val="accent6"/>
          </a:fillRef>
          <a:effectRef idx="2">
            <a:schemeClr val="accent6"/>
          </a:effectRef>
          <a:fontRef idx="minor">
            <a:schemeClr val="tx1"/>
          </a:fontRef>
        </p:style>
      </p:cxnSp>
      <p:graphicFrame>
        <p:nvGraphicFramePr>
          <p:cNvPr id="75" name="Tableau 74"/>
          <p:cNvGraphicFramePr>
            <a:graphicFrameLocks noGrp="1"/>
          </p:cNvGraphicFramePr>
          <p:nvPr>
            <p:extLst>
              <p:ext uri="{D42A27DB-BD31-4B8C-83A1-F6EECF244321}">
                <p14:modId xmlns:p14="http://schemas.microsoft.com/office/powerpoint/2010/main" val="2600074884"/>
              </p:ext>
            </p:extLst>
          </p:nvPr>
        </p:nvGraphicFramePr>
        <p:xfrm>
          <a:off x="7864669" y="1386702"/>
          <a:ext cx="309795" cy="1296000"/>
        </p:xfrm>
        <a:graphic>
          <a:graphicData uri="http://schemas.openxmlformats.org/drawingml/2006/table">
            <a:tbl>
              <a:tblPr firstRow="1" firstCol="1" lastRow="1" lastCol="1" bandRow="1" bandCol="1"/>
              <a:tblGrid>
                <a:gridCol w="309795">
                  <a:extLst>
                    <a:ext uri="{9D8B030D-6E8A-4147-A177-3AD203B41FA5}">
                      <a16:colId xmlns:a16="http://schemas.microsoft.com/office/drawing/2014/main" val="1139971837"/>
                    </a:ext>
                  </a:extLst>
                </a:gridCol>
              </a:tblGrid>
              <a:tr h="1296000">
                <a:tc>
                  <a:txBody>
                    <a:bodyPr/>
                    <a:lstStyle/>
                    <a:p>
                      <a:pPr lvl="0" algn="ctr">
                        <a:spcBef>
                          <a:spcPts val="0"/>
                        </a:spcBef>
                        <a:spcAft>
                          <a:spcPts val="0"/>
                        </a:spcAft>
                      </a:pPr>
                      <a:r>
                        <a:rPr lang="fr-FR" sz="1200" b="1" dirty="0">
                          <a:solidFill>
                            <a:srgbClr val="7030A0"/>
                          </a:solidFill>
                          <a:effectLst/>
                          <a:latin typeface="+mn-lt"/>
                          <a:ea typeface="Arial" panose="020B0604020202020204" pitchFamily="34" charset="0"/>
                          <a:cs typeface="Times New Roman" panose="02020603050405020304" pitchFamily="18" charset="0"/>
                        </a:rPr>
                        <a:t>C1</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graphicFrame>
        <p:nvGraphicFramePr>
          <p:cNvPr id="76" name="Tableau 75"/>
          <p:cNvGraphicFramePr>
            <a:graphicFrameLocks noGrp="1"/>
          </p:cNvGraphicFramePr>
          <p:nvPr>
            <p:extLst>
              <p:ext uri="{D42A27DB-BD31-4B8C-83A1-F6EECF244321}">
                <p14:modId xmlns:p14="http://schemas.microsoft.com/office/powerpoint/2010/main" val="220375716"/>
              </p:ext>
            </p:extLst>
          </p:nvPr>
        </p:nvGraphicFramePr>
        <p:xfrm>
          <a:off x="8234978" y="5261432"/>
          <a:ext cx="1282831" cy="660607"/>
        </p:xfrm>
        <a:graphic>
          <a:graphicData uri="http://schemas.openxmlformats.org/drawingml/2006/table">
            <a:tbl>
              <a:tblPr firstRow="1" firstCol="1" lastRow="1" lastCol="1" bandRow="1" bandCol="1"/>
              <a:tblGrid>
                <a:gridCol w="1282831">
                  <a:extLst>
                    <a:ext uri="{9D8B030D-6E8A-4147-A177-3AD203B41FA5}">
                      <a16:colId xmlns:a16="http://schemas.microsoft.com/office/drawing/2014/main" val="3718575863"/>
                    </a:ext>
                  </a:extLst>
                </a:gridCol>
              </a:tblGrid>
              <a:tr h="660607">
                <a:tc>
                  <a:txBody>
                    <a:bodyPr/>
                    <a:lstStyle/>
                    <a:p>
                      <a:pPr marL="36195">
                        <a:spcAft>
                          <a:spcPts val="0"/>
                        </a:spcAft>
                      </a:pPr>
                      <a:r>
                        <a:rPr lang="fr-FR" sz="1000" b="1" dirty="0">
                          <a:solidFill>
                            <a:srgbClr val="000000"/>
                          </a:solidFill>
                          <a:effectLst/>
                          <a:latin typeface="+mn-lt"/>
                          <a:ea typeface="Times New Roman" panose="02020603050405020304" pitchFamily="18" charset="0"/>
                          <a:cs typeface="Times New Roman" panose="02020603050405020304" pitchFamily="18" charset="0"/>
                        </a:rPr>
                        <a:t>Choisir les matériels, </a:t>
                      </a:r>
                    </a:p>
                    <a:p>
                      <a:pPr marL="36195">
                        <a:spcAft>
                          <a:spcPts val="0"/>
                        </a:spcAft>
                      </a:pPr>
                      <a:r>
                        <a:rPr lang="fr-FR" sz="1000" b="1" dirty="0">
                          <a:solidFill>
                            <a:srgbClr val="000000"/>
                          </a:solidFill>
                          <a:effectLst/>
                          <a:latin typeface="+mn-lt"/>
                          <a:ea typeface="Times New Roman" panose="02020603050405020304" pitchFamily="18" charset="0"/>
                          <a:cs typeface="Times New Roman" panose="02020603050405020304" pitchFamily="18" charset="0"/>
                        </a:rPr>
                        <a:t>les matériaux, les équipements et l’outillage</a:t>
                      </a:r>
                      <a:endParaRPr lang="fr-FR" sz="1000" b="1" dirty="0">
                        <a:effectLst/>
                        <a:latin typeface="+mn-lt"/>
                        <a:ea typeface="Times New Roman" panose="02020603050405020304" pitchFamily="18" charset="0"/>
                        <a:cs typeface="Times New Roman" panose="02020603050405020304" pitchFamily="18" charset="0"/>
                      </a:endParaRPr>
                    </a:p>
                  </a:txBody>
                  <a:tcPr marL="0" marR="0"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9380491"/>
                  </a:ext>
                </a:extLst>
              </a:tr>
            </a:tbl>
          </a:graphicData>
        </a:graphic>
      </p:graphicFrame>
      <p:sp>
        <p:nvSpPr>
          <p:cNvPr id="77" name="Rectangle 76"/>
          <p:cNvSpPr/>
          <p:nvPr/>
        </p:nvSpPr>
        <p:spPr>
          <a:xfrm>
            <a:off x="8168666" y="1745014"/>
            <a:ext cx="1310852" cy="461665"/>
          </a:xfrm>
          <a:prstGeom prst="rect">
            <a:avLst/>
          </a:prstGeom>
        </p:spPr>
        <p:txBody>
          <a:bodyPr wrap="square" lIns="0" tIns="0" rIns="0" bIns="0">
            <a:spAutoFit/>
          </a:bodyPr>
          <a:lstStyle/>
          <a:p>
            <a:pPr marL="36195">
              <a:spcBef>
                <a:spcPts val="1800"/>
              </a:spcBef>
              <a:spcAft>
                <a:spcPts val="0"/>
              </a:spcAft>
            </a:pPr>
            <a:r>
              <a:rPr lang="fr-FR" sz="1000" b="1" dirty="0">
                <a:solidFill>
                  <a:srgbClr val="000000"/>
                </a:solidFill>
                <a:ea typeface="Arial" panose="020B0604020202020204" pitchFamily="34" charset="0"/>
                <a:cs typeface="Times New Roman" panose="02020603050405020304" pitchFamily="18" charset="0"/>
              </a:rPr>
              <a:t>S’informer sur la nature et sur les contraintes de l’intervention</a:t>
            </a:r>
            <a:endParaRPr lang="fr-FR" sz="1000" b="1" dirty="0">
              <a:ea typeface="Times New Roman" panose="02020603050405020304" pitchFamily="18" charset="0"/>
              <a:cs typeface="Times New Roman" panose="02020603050405020304" pitchFamily="18" charset="0"/>
            </a:endParaRPr>
          </a:p>
        </p:txBody>
      </p:sp>
      <p:graphicFrame>
        <p:nvGraphicFramePr>
          <p:cNvPr id="78" name="Tableau 77"/>
          <p:cNvGraphicFramePr>
            <a:graphicFrameLocks noGrp="1"/>
          </p:cNvGraphicFramePr>
          <p:nvPr>
            <p:extLst>
              <p:ext uri="{D42A27DB-BD31-4B8C-83A1-F6EECF244321}">
                <p14:modId xmlns:p14="http://schemas.microsoft.com/office/powerpoint/2010/main" val="1371366585"/>
              </p:ext>
            </p:extLst>
          </p:nvPr>
        </p:nvGraphicFramePr>
        <p:xfrm>
          <a:off x="7886992" y="2806742"/>
          <a:ext cx="287473" cy="1790822"/>
        </p:xfrm>
        <a:graphic>
          <a:graphicData uri="http://schemas.openxmlformats.org/drawingml/2006/table">
            <a:tbl>
              <a:tblPr firstRow="1" firstCol="1" lastRow="1" lastCol="1" bandRow="1" bandCol="1"/>
              <a:tblGrid>
                <a:gridCol w="287473">
                  <a:extLst>
                    <a:ext uri="{9D8B030D-6E8A-4147-A177-3AD203B41FA5}">
                      <a16:colId xmlns:a16="http://schemas.microsoft.com/office/drawing/2014/main" val="1139971837"/>
                    </a:ext>
                  </a:extLst>
                </a:gridCol>
              </a:tblGrid>
              <a:tr h="1790822">
                <a:tc>
                  <a:txBody>
                    <a:bodyPr/>
                    <a:lstStyle/>
                    <a:p>
                      <a:pPr algn="ctr">
                        <a:spcBef>
                          <a:spcPts val="45"/>
                        </a:spcBef>
                        <a:spcAft>
                          <a:spcPts val="0"/>
                        </a:spcAft>
                      </a:pPr>
                      <a:r>
                        <a:rPr lang="fr-FR" sz="1200" b="1" dirty="0">
                          <a:solidFill>
                            <a:srgbClr val="7030A0"/>
                          </a:solidFill>
                          <a:effectLst/>
                          <a:latin typeface="+mn-lt"/>
                          <a:ea typeface="Arial" panose="020B0604020202020204" pitchFamily="34" charset="0"/>
                          <a:cs typeface="Times New Roman" panose="02020603050405020304" pitchFamily="18" charset="0"/>
                        </a:rPr>
                        <a:t>C2</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graphicFrame>
        <p:nvGraphicFramePr>
          <p:cNvPr id="79" name="Tableau 78"/>
          <p:cNvGraphicFramePr>
            <a:graphicFrameLocks noGrp="1"/>
          </p:cNvGraphicFramePr>
          <p:nvPr>
            <p:extLst>
              <p:ext uri="{D42A27DB-BD31-4B8C-83A1-F6EECF244321}">
                <p14:modId xmlns:p14="http://schemas.microsoft.com/office/powerpoint/2010/main" val="2316283151"/>
              </p:ext>
            </p:extLst>
          </p:nvPr>
        </p:nvGraphicFramePr>
        <p:xfrm>
          <a:off x="7887053" y="4860887"/>
          <a:ext cx="309796" cy="1652433"/>
        </p:xfrm>
        <a:graphic>
          <a:graphicData uri="http://schemas.openxmlformats.org/drawingml/2006/table">
            <a:tbl>
              <a:tblPr firstRow="1" firstCol="1" lastRow="1" lastCol="1" bandRow="1" bandCol="1"/>
              <a:tblGrid>
                <a:gridCol w="309796">
                  <a:extLst>
                    <a:ext uri="{9D8B030D-6E8A-4147-A177-3AD203B41FA5}">
                      <a16:colId xmlns:a16="http://schemas.microsoft.com/office/drawing/2014/main" val="1139971837"/>
                    </a:ext>
                  </a:extLst>
                </a:gridCol>
              </a:tblGrid>
              <a:tr h="1652433">
                <a:tc>
                  <a:txBody>
                    <a:bodyPr/>
                    <a:lstStyle/>
                    <a:p>
                      <a:pPr algn="ctr">
                        <a:spcBef>
                          <a:spcPts val="45"/>
                        </a:spcBef>
                        <a:spcAft>
                          <a:spcPts val="0"/>
                        </a:spcAft>
                      </a:pPr>
                      <a:r>
                        <a:rPr lang="fr-FR" sz="1200" b="1" dirty="0">
                          <a:solidFill>
                            <a:srgbClr val="7030A0"/>
                          </a:solidFill>
                          <a:effectLst/>
                          <a:latin typeface="+mn-lt"/>
                          <a:ea typeface="Arial" panose="020B0604020202020204" pitchFamily="34" charset="0"/>
                          <a:cs typeface="Times New Roman" panose="02020603050405020304" pitchFamily="18" charset="0"/>
                        </a:rPr>
                        <a:t>C3</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sp>
        <p:nvSpPr>
          <p:cNvPr id="80" name="Rectangle 79"/>
          <p:cNvSpPr/>
          <p:nvPr/>
        </p:nvSpPr>
        <p:spPr>
          <a:xfrm>
            <a:off x="8196788" y="3608695"/>
            <a:ext cx="1305276" cy="461665"/>
          </a:xfrm>
          <a:prstGeom prst="rect">
            <a:avLst/>
          </a:prstGeom>
        </p:spPr>
        <p:txBody>
          <a:bodyPr wrap="square" lIns="0" tIns="0" rIns="0" bIns="0">
            <a:spAutoFit/>
          </a:bodyPr>
          <a:lstStyle/>
          <a:p>
            <a:pPr marL="36195">
              <a:spcBef>
                <a:spcPts val="45"/>
              </a:spcBef>
              <a:spcAft>
                <a:spcPts val="0"/>
              </a:spcAft>
            </a:pPr>
            <a:r>
              <a:rPr lang="fr-FR" sz="1000" b="1" dirty="0">
                <a:solidFill>
                  <a:srgbClr val="000000"/>
                </a:solidFill>
                <a:ea typeface="Arial" panose="020B0604020202020204" pitchFamily="34" charset="0"/>
                <a:cs typeface="Times New Roman" panose="02020603050405020304" pitchFamily="18" charset="0"/>
              </a:rPr>
              <a:t>Analyser et exploiter les données techniques de l’intervention</a:t>
            </a:r>
            <a:endParaRPr lang="fr-FR" sz="1000" b="1" dirty="0">
              <a:ea typeface="Times New Roman" panose="02020603050405020304" pitchFamily="18" charset="0"/>
              <a:cs typeface="Times New Roman" panose="02020603050405020304" pitchFamily="18" charset="0"/>
            </a:endParaRPr>
          </a:p>
        </p:txBody>
      </p:sp>
      <p:cxnSp>
        <p:nvCxnSpPr>
          <p:cNvPr id="82" name="Connecteur droit 81"/>
          <p:cNvCxnSpPr>
            <a:stCxn id="33" idx="6"/>
            <a:endCxn id="22" idx="1"/>
          </p:cNvCxnSpPr>
          <p:nvPr/>
        </p:nvCxnSpPr>
        <p:spPr>
          <a:xfrm flipV="1">
            <a:off x="4032893" y="4942651"/>
            <a:ext cx="1158420" cy="684066"/>
          </a:xfrm>
          <a:prstGeom prst="line">
            <a:avLst/>
          </a:prstGeom>
          <a:ln w="28575">
            <a:solidFill>
              <a:schemeClr val="accent5">
                <a:lumMod val="50000"/>
              </a:schemeClr>
            </a:solidFill>
            <a:prstDash val="sysDot"/>
            <a:headEnd type="diamond"/>
          </a:ln>
        </p:spPr>
        <p:style>
          <a:lnRef idx="3">
            <a:schemeClr val="accent6"/>
          </a:lnRef>
          <a:fillRef idx="0">
            <a:schemeClr val="accent6"/>
          </a:fillRef>
          <a:effectRef idx="2">
            <a:schemeClr val="accent6"/>
          </a:effectRef>
          <a:fontRef idx="minor">
            <a:schemeClr val="tx1"/>
          </a:fontRef>
        </p:style>
      </p:cxnSp>
      <p:cxnSp>
        <p:nvCxnSpPr>
          <p:cNvPr id="85" name="Connecteur droit 84"/>
          <p:cNvCxnSpPr>
            <a:stCxn id="33" idx="6"/>
            <a:endCxn id="6" idx="1"/>
          </p:cNvCxnSpPr>
          <p:nvPr/>
        </p:nvCxnSpPr>
        <p:spPr>
          <a:xfrm flipV="1">
            <a:off x="4032893" y="2904110"/>
            <a:ext cx="1201800" cy="2722607"/>
          </a:xfrm>
          <a:prstGeom prst="line">
            <a:avLst/>
          </a:prstGeom>
          <a:ln w="28575">
            <a:solidFill>
              <a:schemeClr val="accent5">
                <a:lumMod val="50000"/>
              </a:schemeClr>
            </a:solidFill>
            <a:prstDash val="sysDot"/>
            <a:headEnd type="diamond"/>
          </a:ln>
        </p:spPr>
        <p:style>
          <a:lnRef idx="3">
            <a:schemeClr val="accent6"/>
          </a:lnRef>
          <a:fillRef idx="0">
            <a:schemeClr val="accent6"/>
          </a:fillRef>
          <a:effectRef idx="2">
            <a:schemeClr val="accent6"/>
          </a:effectRef>
          <a:fontRef idx="minor">
            <a:schemeClr val="tx1"/>
          </a:fontRef>
        </p:style>
      </p:cxnSp>
      <p:cxnSp>
        <p:nvCxnSpPr>
          <p:cNvPr id="88" name="Connecteur droit 87"/>
          <p:cNvCxnSpPr>
            <a:endCxn id="75" idx="1"/>
          </p:cNvCxnSpPr>
          <p:nvPr/>
        </p:nvCxnSpPr>
        <p:spPr>
          <a:xfrm>
            <a:off x="7235627" y="1754695"/>
            <a:ext cx="629042" cy="280007"/>
          </a:xfrm>
          <a:prstGeom prst="line">
            <a:avLst/>
          </a:prstGeom>
          <a:ln>
            <a:solidFill>
              <a:schemeClr val="accent6">
                <a:lumMod val="75000"/>
              </a:schemeClr>
            </a:solidFill>
            <a:headEnd type="oval"/>
          </a:ln>
        </p:spPr>
        <p:style>
          <a:lnRef idx="3">
            <a:schemeClr val="accent6"/>
          </a:lnRef>
          <a:fillRef idx="0">
            <a:schemeClr val="accent6"/>
          </a:fillRef>
          <a:effectRef idx="2">
            <a:schemeClr val="accent6"/>
          </a:effectRef>
          <a:fontRef idx="minor">
            <a:schemeClr val="tx1"/>
          </a:fontRef>
        </p:style>
      </p:cxnSp>
      <p:cxnSp>
        <p:nvCxnSpPr>
          <p:cNvPr id="91" name="Connecteur droit 90"/>
          <p:cNvCxnSpPr>
            <a:endCxn id="78" idx="1"/>
          </p:cNvCxnSpPr>
          <p:nvPr/>
        </p:nvCxnSpPr>
        <p:spPr>
          <a:xfrm>
            <a:off x="7319076" y="2738535"/>
            <a:ext cx="567916" cy="963618"/>
          </a:xfrm>
          <a:prstGeom prst="line">
            <a:avLst/>
          </a:prstGeom>
          <a:ln>
            <a:solidFill>
              <a:schemeClr val="accent6">
                <a:lumMod val="75000"/>
              </a:schemeClr>
            </a:solidFill>
            <a:headEnd type="oval"/>
          </a:ln>
        </p:spPr>
        <p:style>
          <a:lnRef idx="3">
            <a:schemeClr val="accent6"/>
          </a:lnRef>
          <a:fillRef idx="0">
            <a:schemeClr val="accent6"/>
          </a:fillRef>
          <a:effectRef idx="2">
            <a:schemeClr val="accent6"/>
          </a:effectRef>
          <a:fontRef idx="minor">
            <a:schemeClr val="tx1"/>
          </a:fontRef>
        </p:style>
      </p:cxnSp>
      <p:cxnSp>
        <p:nvCxnSpPr>
          <p:cNvPr id="94" name="Connecteur droit 93"/>
          <p:cNvCxnSpPr>
            <a:stCxn id="21" idx="3"/>
            <a:endCxn id="79" idx="1"/>
          </p:cNvCxnSpPr>
          <p:nvPr/>
        </p:nvCxnSpPr>
        <p:spPr>
          <a:xfrm>
            <a:off x="7292877" y="3957242"/>
            <a:ext cx="594176" cy="1729861"/>
          </a:xfrm>
          <a:prstGeom prst="line">
            <a:avLst/>
          </a:prstGeom>
          <a:ln>
            <a:solidFill>
              <a:schemeClr val="accent6">
                <a:lumMod val="75000"/>
              </a:schemeClr>
            </a:solidFill>
            <a:headEnd type="oval"/>
          </a:ln>
        </p:spPr>
        <p:style>
          <a:lnRef idx="3">
            <a:schemeClr val="accent6"/>
          </a:lnRef>
          <a:fillRef idx="0">
            <a:schemeClr val="accent6"/>
          </a:fillRef>
          <a:effectRef idx="2">
            <a:schemeClr val="accent6"/>
          </a:effectRef>
          <a:fontRef idx="minor">
            <a:schemeClr val="tx1"/>
          </a:fontRef>
        </p:style>
      </p:cxnSp>
      <p:cxnSp>
        <p:nvCxnSpPr>
          <p:cNvPr id="99" name="Connecteur droit 98"/>
          <p:cNvCxnSpPr>
            <a:stCxn id="22" idx="3"/>
            <a:endCxn id="75" idx="1"/>
          </p:cNvCxnSpPr>
          <p:nvPr/>
        </p:nvCxnSpPr>
        <p:spPr>
          <a:xfrm flipV="1">
            <a:off x="7292876" y="2034702"/>
            <a:ext cx="571793" cy="2907949"/>
          </a:xfrm>
          <a:prstGeom prst="line">
            <a:avLst/>
          </a:prstGeom>
          <a:ln>
            <a:solidFill>
              <a:schemeClr val="accent6">
                <a:lumMod val="75000"/>
              </a:schemeClr>
            </a:solidFill>
            <a:headEnd type="oval"/>
          </a:ln>
        </p:spPr>
        <p:style>
          <a:lnRef idx="3">
            <a:schemeClr val="accent6"/>
          </a:lnRef>
          <a:fillRef idx="0">
            <a:schemeClr val="accent6"/>
          </a:fillRef>
          <a:effectRef idx="2">
            <a:schemeClr val="accent6"/>
          </a:effectRef>
          <a:fontRef idx="minor">
            <a:schemeClr val="tx1"/>
          </a:fontRef>
        </p:style>
      </p:cxnSp>
      <p:cxnSp>
        <p:nvCxnSpPr>
          <p:cNvPr id="104" name="Connecteur droit 103"/>
          <p:cNvCxnSpPr>
            <a:stCxn id="23" idx="3"/>
            <a:endCxn id="75" idx="1"/>
          </p:cNvCxnSpPr>
          <p:nvPr/>
        </p:nvCxnSpPr>
        <p:spPr>
          <a:xfrm flipV="1">
            <a:off x="7315201" y="2034702"/>
            <a:ext cx="549468" cy="3794884"/>
          </a:xfrm>
          <a:prstGeom prst="line">
            <a:avLst/>
          </a:prstGeom>
          <a:ln>
            <a:solidFill>
              <a:schemeClr val="accent6">
                <a:lumMod val="75000"/>
              </a:schemeClr>
            </a:solidFill>
            <a:headEnd type="oval"/>
          </a:ln>
        </p:spPr>
        <p:style>
          <a:lnRef idx="3">
            <a:schemeClr val="accent6"/>
          </a:lnRef>
          <a:fillRef idx="0">
            <a:schemeClr val="accent6"/>
          </a:fillRef>
          <a:effectRef idx="2">
            <a:schemeClr val="accent6"/>
          </a:effectRef>
          <a:fontRef idx="minor">
            <a:schemeClr val="tx1"/>
          </a:fontRef>
        </p:style>
      </p:cxnSp>
      <p:cxnSp>
        <p:nvCxnSpPr>
          <p:cNvPr id="146" name="Connecteur droit 145"/>
          <p:cNvCxnSpPr>
            <a:stCxn id="6" idx="3"/>
            <a:endCxn id="78" idx="1"/>
          </p:cNvCxnSpPr>
          <p:nvPr/>
        </p:nvCxnSpPr>
        <p:spPr>
          <a:xfrm>
            <a:off x="7315200" y="2904110"/>
            <a:ext cx="571792" cy="798043"/>
          </a:xfrm>
          <a:prstGeom prst="line">
            <a:avLst/>
          </a:prstGeom>
          <a:ln>
            <a:prstDash val="dash"/>
            <a:headEnd type="oval"/>
          </a:ln>
        </p:spPr>
        <p:style>
          <a:lnRef idx="3">
            <a:schemeClr val="accent6"/>
          </a:lnRef>
          <a:fillRef idx="0">
            <a:schemeClr val="accent6"/>
          </a:fillRef>
          <a:effectRef idx="2">
            <a:schemeClr val="accent6"/>
          </a:effectRef>
          <a:fontRef idx="minor">
            <a:schemeClr val="tx1"/>
          </a:fontRef>
        </p:style>
      </p:cxnSp>
      <p:cxnSp>
        <p:nvCxnSpPr>
          <p:cNvPr id="154" name="Connecteur droit 153"/>
          <p:cNvCxnSpPr>
            <a:endCxn id="79" idx="1"/>
          </p:cNvCxnSpPr>
          <p:nvPr/>
        </p:nvCxnSpPr>
        <p:spPr>
          <a:xfrm>
            <a:off x="7292817" y="4267580"/>
            <a:ext cx="594236" cy="1419523"/>
          </a:xfrm>
          <a:prstGeom prst="line">
            <a:avLst/>
          </a:prstGeom>
          <a:ln>
            <a:prstDash val="dash"/>
            <a:headEnd type="oval"/>
          </a:ln>
        </p:spPr>
        <p:style>
          <a:lnRef idx="3">
            <a:schemeClr val="accent6"/>
          </a:lnRef>
          <a:fillRef idx="0">
            <a:schemeClr val="accent6"/>
          </a:fillRef>
          <a:effectRef idx="2">
            <a:schemeClr val="accent6"/>
          </a:effectRef>
          <a:fontRef idx="minor">
            <a:schemeClr val="tx1"/>
          </a:fontRef>
        </p:style>
      </p:cxnSp>
      <p:cxnSp>
        <p:nvCxnSpPr>
          <p:cNvPr id="159" name="Connecteur droit 158"/>
          <p:cNvCxnSpPr>
            <a:endCxn id="75" idx="1"/>
          </p:cNvCxnSpPr>
          <p:nvPr/>
        </p:nvCxnSpPr>
        <p:spPr>
          <a:xfrm flipV="1">
            <a:off x="7257950" y="2034702"/>
            <a:ext cx="606719" cy="70810"/>
          </a:xfrm>
          <a:prstGeom prst="line">
            <a:avLst/>
          </a:prstGeom>
          <a:ln w="28575">
            <a:solidFill>
              <a:schemeClr val="accent1"/>
            </a:solidFill>
            <a:prstDash val="sysDash"/>
            <a:headEnd type="diamond"/>
          </a:ln>
        </p:spPr>
        <p:style>
          <a:lnRef idx="3">
            <a:schemeClr val="accent6"/>
          </a:lnRef>
          <a:fillRef idx="0">
            <a:schemeClr val="accent6"/>
          </a:fillRef>
          <a:effectRef idx="2">
            <a:schemeClr val="accent6"/>
          </a:effectRef>
          <a:fontRef idx="minor">
            <a:schemeClr val="tx1"/>
          </a:fontRef>
        </p:style>
      </p:cxnSp>
      <p:cxnSp>
        <p:nvCxnSpPr>
          <p:cNvPr id="165" name="Connecteur droit 164"/>
          <p:cNvCxnSpPr>
            <a:endCxn id="79" idx="1"/>
          </p:cNvCxnSpPr>
          <p:nvPr/>
        </p:nvCxnSpPr>
        <p:spPr>
          <a:xfrm>
            <a:off x="7211547" y="4411622"/>
            <a:ext cx="675506" cy="1275481"/>
          </a:xfrm>
          <a:prstGeom prst="line">
            <a:avLst/>
          </a:prstGeom>
          <a:ln w="28575">
            <a:solidFill>
              <a:schemeClr val="accent1"/>
            </a:solidFill>
            <a:prstDash val="sysDash"/>
            <a:headEnd type="diamond"/>
          </a:ln>
        </p:spPr>
        <p:style>
          <a:lnRef idx="3">
            <a:schemeClr val="accent6"/>
          </a:lnRef>
          <a:fillRef idx="0">
            <a:schemeClr val="accent6"/>
          </a:fillRef>
          <a:effectRef idx="2">
            <a:schemeClr val="accent6"/>
          </a:effectRef>
          <a:fontRef idx="minor">
            <a:schemeClr val="tx1"/>
          </a:fontRef>
        </p:style>
      </p:cxnSp>
      <p:cxnSp>
        <p:nvCxnSpPr>
          <p:cNvPr id="173" name="Connecteur droit 172"/>
          <p:cNvCxnSpPr>
            <a:endCxn id="78" idx="1"/>
          </p:cNvCxnSpPr>
          <p:nvPr/>
        </p:nvCxnSpPr>
        <p:spPr>
          <a:xfrm>
            <a:off x="7315200" y="3081417"/>
            <a:ext cx="571792" cy="620736"/>
          </a:xfrm>
          <a:prstGeom prst="line">
            <a:avLst/>
          </a:prstGeom>
          <a:ln w="28575">
            <a:solidFill>
              <a:schemeClr val="accent1"/>
            </a:solidFill>
            <a:prstDash val="sysDash"/>
            <a:headEnd type="diamond"/>
          </a:ln>
        </p:spPr>
        <p:style>
          <a:lnRef idx="3">
            <a:schemeClr val="accent6"/>
          </a:lnRef>
          <a:fillRef idx="0">
            <a:schemeClr val="accent6"/>
          </a:fillRef>
          <a:effectRef idx="2">
            <a:schemeClr val="accent6"/>
          </a:effectRef>
          <a:fontRef idx="minor">
            <a:schemeClr val="tx1"/>
          </a:fontRef>
        </p:style>
      </p:cxnSp>
      <p:cxnSp>
        <p:nvCxnSpPr>
          <p:cNvPr id="195" name="Connecteur droit 194"/>
          <p:cNvCxnSpPr>
            <a:endCxn id="78" idx="1"/>
          </p:cNvCxnSpPr>
          <p:nvPr/>
        </p:nvCxnSpPr>
        <p:spPr>
          <a:xfrm>
            <a:off x="7025640" y="3081417"/>
            <a:ext cx="861352" cy="620736"/>
          </a:xfrm>
          <a:prstGeom prst="line">
            <a:avLst/>
          </a:prstGeom>
          <a:ln w="28575">
            <a:solidFill>
              <a:schemeClr val="accent5">
                <a:lumMod val="50000"/>
              </a:schemeClr>
            </a:solidFill>
            <a:prstDash val="sysDot"/>
            <a:headEnd type="diamond"/>
          </a:ln>
        </p:spPr>
        <p:style>
          <a:lnRef idx="3">
            <a:schemeClr val="accent6"/>
          </a:lnRef>
          <a:fillRef idx="0">
            <a:schemeClr val="accent6"/>
          </a:fillRef>
          <a:effectRef idx="2">
            <a:schemeClr val="accent6"/>
          </a:effectRef>
          <a:fontRef idx="minor">
            <a:schemeClr val="tx1"/>
          </a:fontRef>
        </p:style>
      </p:cxnSp>
      <p:cxnSp>
        <p:nvCxnSpPr>
          <p:cNvPr id="199" name="Connecteur droit 198"/>
          <p:cNvCxnSpPr>
            <a:endCxn id="79" idx="1"/>
          </p:cNvCxnSpPr>
          <p:nvPr/>
        </p:nvCxnSpPr>
        <p:spPr>
          <a:xfrm>
            <a:off x="7211547" y="5095954"/>
            <a:ext cx="675506" cy="591149"/>
          </a:xfrm>
          <a:prstGeom prst="line">
            <a:avLst/>
          </a:prstGeom>
          <a:ln w="28575">
            <a:solidFill>
              <a:schemeClr val="accent5">
                <a:lumMod val="50000"/>
              </a:schemeClr>
            </a:solidFill>
            <a:prstDash val="sysDot"/>
            <a:headEnd type="diamond"/>
          </a:ln>
        </p:spPr>
        <p:style>
          <a:lnRef idx="3">
            <a:schemeClr val="accent6"/>
          </a:lnRef>
          <a:fillRef idx="0">
            <a:schemeClr val="accent6"/>
          </a:fillRef>
          <a:effectRef idx="2">
            <a:schemeClr val="accent6"/>
          </a:effectRef>
          <a:fontRef idx="minor">
            <a:schemeClr val="tx1"/>
          </a:fontRef>
        </p:style>
      </p:cxnSp>
      <p:cxnSp>
        <p:nvCxnSpPr>
          <p:cNvPr id="202" name="Connecteur droit 201"/>
          <p:cNvCxnSpPr>
            <a:stCxn id="31" idx="6"/>
            <a:endCxn id="5" idx="1"/>
          </p:cNvCxnSpPr>
          <p:nvPr/>
        </p:nvCxnSpPr>
        <p:spPr>
          <a:xfrm flipV="1">
            <a:off x="4044370" y="1936066"/>
            <a:ext cx="1146945" cy="1401723"/>
          </a:xfrm>
          <a:prstGeom prst="line">
            <a:avLst/>
          </a:prstGeom>
          <a:ln>
            <a:prstDash val="dash"/>
            <a:headEnd type="oval"/>
          </a:ln>
        </p:spPr>
        <p:style>
          <a:lnRef idx="3">
            <a:schemeClr val="accent6"/>
          </a:lnRef>
          <a:fillRef idx="0">
            <a:schemeClr val="accent6"/>
          </a:fillRef>
          <a:effectRef idx="2">
            <a:schemeClr val="accent6"/>
          </a:effectRef>
          <a:fontRef idx="minor">
            <a:schemeClr val="tx1"/>
          </a:fontRef>
        </p:style>
      </p:cxnSp>
      <p:cxnSp>
        <p:nvCxnSpPr>
          <p:cNvPr id="205" name="Connecteur droit 204"/>
          <p:cNvCxnSpPr>
            <a:stCxn id="5" idx="3"/>
            <a:endCxn id="75" idx="1"/>
          </p:cNvCxnSpPr>
          <p:nvPr/>
        </p:nvCxnSpPr>
        <p:spPr>
          <a:xfrm>
            <a:off x="7257950" y="1936066"/>
            <a:ext cx="606719" cy="98636"/>
          </a:xfrm>
          <a:prstGeom prst="line">
            <a:avLst/>
          </a:prstGeom>
          <a:ln>
            <a:prstDash val="dash"/>
            <a:headEnd type="oval"/>
          </a:ln>
        </p:spPr>
        <p:style>
          <a:lnRef idx="3">
            <a:schemeClr val="accent6"/>
          </a:lnRef>
          <a:fillRef idx="0">
            <a:schemeClr val="accent6"/>
          </a:fillRef>
          <a:effectRef idx="2">
            <a:schemeClr val="accent6"/>
          </a:effectRef>
          <a:fontRef idx="minor">
            <a:schemeClr val="tx1"/>
          </a:fontRef>
        </p:style>
      </p:cxnSp>
      <p:graphicFrame>
        <p:nvGraphicFramePr>
          <p:cNvPr id="65" name="Tableau 64"/>
          <p:cNvGraphicFramePr>
            <a:graphicFrameLocks noGrp="1"/>
          </p:cNvGraphicFramePr>
          <p:nvPr>
            <p:extLst>
              <p:ext uri="{D42A27DB-BD31-4B8C-83A1-F6EECF244321}">
                <p14:modId xmlns:p14="http://schemas.microsoft.com/office/powerpoint/2010/main" val="2995732263"/>
              </p:ext>
            </p:extLst>
          </p:nvPr>
        </p:nvGraphicFramePr>
        <p:xfrm>
          <a:off x="8205041" y="2391598"/>
          <a:ext cx="1264624" cy="288868"/>
        </p:xfrm>
        <a:graphic>
          <a:graphicData uri="http://schemas.openxmlformats.org/drawingml/2006/table">
            <a:tbl>
              <a:tblPr firstRow="1" bandRow="1">
                <a:tableStyleId>{5C22544A-7EE6-4342-B048-85BDC9FD1C3A}</a:tableStyleId>
              </a:tblPr>
              <a:tblGrid>
                <a:gridCol w="158078">
                  <a:extLst>
                    <a:ext uri="{9D8B030D-6E8A-4147-A177-3AD203B41FA5}">
                      <a16:colId xmlns:a16="http://schemas.microsoft.com/office/drawing/2014/main" val="692267084"/>
                    </a:ext>
                  </a:extLst>
                </a:gridCol>
                <a:gridCol w="158078">
                  <a:extLst>
                    <a:ext uri="{9D8B030D-6E8A-4147-A177-3AD203B41FA5}">
                      <a16:colId xmlns:a16="http://schemas.microsoft.com/office/drawing/2014/main" val="1138903940"/>
                    </a:ext>
                  </a:extLst>
                </a:gridCol>
                <a:gridCol w="158078">
                  <a:extLst>
                    <a:ext uri="{9D8B030D-6E8A-4147-A177-3AD203B41FA5}">
                      <a16:colId xmlns:a16="http://schemas.microsoft.com/office/drawing/2014/main" val="1797610644"/>
                    </a:ext>
                  </a:extLst>
                </a:gridCol>
                <a:gridCol w="158078">
                  <a:extLst>
                    <a:ext uri="{9D8B030D-6E8A-4147-A177-3AD203B41FA5}">
                      <a16:colId xmlns:a16="http://schemas.microsoft.com/office/drawing/2014/main" val="2606451695"/>
                    </a:ext>
                  </a:extLst>
                </a:gridCol>
                <a:gridCol w="158078">
                  <a:extLst>
                    <a:ext uri="{9D8B030D-6E8A-4147-A177-3AD203B41FA5}">
                      <a16:colId xmlns:a16="http://schemas.microsoft.com/office/drawing/2014/main" val="1493815137"/>
                    </a:ext>
                  </a:extLst>
                </a:gridCol>
                <a:gridCol w="158078">
                  <a:extLst>
                    <a:ext uri="{9D8B030D-6E8A-4147-A177-3AD203B41FA5}">
                      <a16:colId xmlns:a16="http://schemas.microsoft.com/office/drawing/2014/main" val="22812293"/>
                    </a:ext>
                  </a:extLst>
                </a:gridCol>
                <a:gridCol w="158078">
                  <a:extLst>
                    <a:ext uri="{9D8B030D-6E8A-4147-A177-3AD203B41FA5}">
                      <a16:colId xmlns:a16="http://schemas.microsoft.com/office/drawing/2014/main" val="2152233646"/>
                    </a:ext>
                  </a:extLst>
                </a:gridCol>
                <a:gridCol w="158078">
                  <a:extLst>
                    <a:ext uri="{9D8B030D-6E8A-4147-A177-3AD203B41FA5}">
                      <a16:colId xmlns:a16="http://schemas.microsoft.com/office/drawing/2014/main" val="2824465429"/>
                    </a:ext>
                  </a:extLst>
                </a:gridCol>
              </a:tblGrid>
              <a:tr h="144434">
                <a:tc gridSpan="8">
                  <a:txBody>
                    <a:bodyPr/>
                    <a:lstStyle/>
                    <a:p>
                      <a:pPr algn="ctr"/>
                      <a:r>
                        <a:rPr lang="fr-FR" sz="800" dirty="0"/>
                        <a:t>SAVOIRS ASSOCI</a:t>
                      </a:r>
                      <a:r>
                        <a:rPr lang="fr-FR" sz="800" b="1" dirty="0">
                          <a:solidFill>
                            <a:schemeClr val="bg1"/>
                          </a:solidFill>
                          <a:latin typeface="Calibri Light" panose="020F0302020204030204" pitchFamily="34" charset="0"/>
                          <a:cs typeface="Calibri Light" panose="020F0302020204030204" pitchFamily="34" charset="0"/>
                        </a:rPr>
                        <a:t>É</a:t>
                      </a:r>
                      <a:r>
                        <a:rPr lang="fr-FR" sz="800" dirty="0"/>
                        <a:t>S</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7C80"/>
                    </a:solidFill>
                  </a:tcPr>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extLst>
                  <a:ext uri="{0D108BD9-81ED-4DB2-BD59-A6C34878D82A}">
                    <a16:rowId xmlns:a16="http://schemas.microsoft.com/office/drawing/2014/main" val="1902915730"/>
                  </a:ext>
                </a:extLst>
              </a:tr>
              <a:tr h="144434">
                <a:tc>
                  <a:txBody>
                    <a:bodyPr/>
                    <a:lstStyle/>
                    <a:p>
                      <a:pPr algn="ctr"/>
                      <a:r>
                        <a:rPr lang="fr-FR" sz="700" dirty="0"/>
                        <a:t>S1</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S2</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S3</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S4</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S5</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S6</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S7</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S8</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a16="http://schemas.microsoft.com/office/drawing/2014/main" val="1076414752"/>
                  </a:ext>
                </a:extLst>
              </a:tr>
            </a:tbl>
          </a:graphicData>
        </a:graphic>
      </p:graphicFrame>
      <p:graphicFrame>
        <p:nvGraphicFramePr>
          <p:cNvPr id="105" name="Tableau 104"/>
          <p:cNvGraphicFramePr>
            <a:graphicFrameLocks noGrp="1"/>
          </p:cNvGraphicFramePr>
          <p:nvPr>
            <p:extLst>
              <p:ext uri="{D42A27DB-BD31-4B8C-83A1-F6EECF244321}">
                <p14:modId xmlns:p14="http://schemas.microsoft.com/office/powerpoint/2010/main" val="3550728185"/>
              </p:ext>
            </p:extLst>
          </p:nvPr>
        </p:nvGraphicFramePr>
        <p:xfrm>
          <a:off x="8219233" y="4302804"/>
          <a:ext cx="1264624" cy="288868"/>
        </p:xfrm>
        <a:graphic>
          <a:graphicData uri="http://schemas.openxmlformats.org/drawingml/2006/table">
            <a:tbl>
              <a:tblPr firstRow="1" bandRow="1">
                <a:tableStyleId>{5C22544A-7EE6-4342-B048-85BDC9FD1C3A}</a:tableStyleId>
              </a:tblPr>
              <a:tblGrid>
                <a:gridCol w="158078">
                  <a:extLst>
                    <a:ext uri="{9D8B030D-6E8A-4147-A177-3AD203B41FA5}">
                      <a16:colId xmlns:a16="http://schemas.microsoft.com/office/drawing/2014/main" val="692267084"/>
                    </a:ext>
                  </a:extLst>
                </a:gridCol>
                <a:gridCol w="158078">
                  <a:extLst>
                    <a:ext uri="{9D8B030D-6E8A-4147-A177-3AD203B41FA5}">
                      <a16:colId xmlns:a16="http://schemas.microsoft.com/office/drawing/2014/main" val="1138903940"/>
                    </a:ext>
                  </a:extLst>
                </a:gridCol>
                <a:gridCol w="158078">
                  <a:extLst>
                    <a:ext uri="{9D8B030D-6E8A-4147-A177-3AD203B41FA5}">
                      <a16:colId xmlns:a16="http://schemas.microsoft.com/office/drawing/2014/main" val="1797610644"/>
                    </a:ext>
                  </a:extLst>
                </a:gridCol>
                <a:gridCol w="158078">
                  <a:extLst>
                    <a:ext uri="{9D8B030D-6E8A-4147-A177-3AD203B41FA5}">
                      <a16:colId xmlns:a16="http://schemas.microsoft.com/office/drawing/2014/main" val="2606451695"/>
                    </a:ext>
                  </a:extLst>
                </a:gridCol>
                <a:gridCol w="158078">
                  <a:extLst>
                    <a:ext uri="{9D8B030D-6E8A-4147-A177-3AD203B41FA5}">
                      <a16:colId xmlns:a16="http://schemas.microsoft.com/office/drawing/2014/main" val="1493815137"/>
                    </a:ext>
                  </a:extLst>
                </a:gridCol>
                <a:gridCol w="158078">
                  <a:extLst>
                    <a:ext uri="{9D8B030D-6E8A-4147-A177-3AD203B41FA5}">
                      <a16:colId xmlns:a16="http://schemas.microsoft.com/office/drawing/2014/main" val="22812293"/>
                    </a:ext>
                  </a:extLst>
                </a:gridCol>
                <a:gridCol w="158078">
                  <a:extLst>
                    <a:ext uri="{9D8B030D-6E8A-4147-A177-3AD203B41FA5}">
                      <a16:colId xmlns:a16="http://schemas.microsoft.com/office/drawing/2014/main" val="2152233646"/>
                    </a:ext>
                  </a:extLst>
                </a:gridCol>
                <a:gridCol w="158078">
                  <a:extLst>
                    <a:ext uri="{9D8B030D-6E8A-4147-A177-3AD203B41FA5}">
                      <a16:colId xmlns:a16="http://schemas.microsoft.com/office/drawing/2014/main" val="2824465429"/>
                    </a:ext>
                  </a:extLst>
                </a:gridCol>
              </a:tblGrid>
              <a:tr h="144434">
                <a:tc gridSpan="8">
                  <a:txBody>
                    <a:bodyPr/>
                    <a:lstStyle/>
                    <a:p>
                      <a:pPr algn="ctr"/>
                      <a:r>
                        <a:rPr lang="fr-FR" sz="800" dirty="0"/>
                        <a:t>SAVOIRS ASSOCI</a:t>
                      </a:r>
                      <a:r>
                        <a:rPr lang="fr-FR" sz="800" b="1" dirty="0">
                          <a:solidFill>
                            <a:schemeClr val="bg1"/>
                          </a:solidFill>
                          <a:latin typeface="Calibri Light" panose="020F0302020204030204" pitchFamily="34" charset="0"/>
                          <a:cs typeface="Calibri Light" panose="020F0302020204030204" pitchFamily="34" charset="0"/>
                        </a:rPr>
                        <a:t>É</a:t>
                      </a:r>
                      <a:r>
                        <a:rPr lang="fr-FR" sz="800" dirty="0"/>
                        <a:t>S</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7C80"/>
                    </a:solidFill>
                  </a:tcPr>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extLst>
                  <a:ext uri="{0D108BD9-81ED-4DB2-BD59-A6C34878D82A}">
                    <a16:rowId xmlns:a16="http://schemas.microsoft.com/office/drawing/2014/main" val="1902915730"/>
                  </a:ext>
                </a:extLst>
              </a:tr>
              <a:tr h="144434">
                <a:tc>
                  <a:txBody>
                    <a:bodyPr/>
                    <a:lstStyle/>
                    <a:p>
                      <a:pPr algn="ct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S2</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S3</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S4</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S5</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S6</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S8</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a16="http://schemas.microsoft.com/office/drawing/2014/main" val="1076414752"/>
                  </a:ext>
                </a:extLst>
              </a:tr>
            </a:tbl>
          </a:graphicData>
        </a:graphic>
      </p:graphicFrame>
      <p:graphicFrame>
        <p:nvGraphicFramePr>
          <p:cNvPr id="107" name="Tableau 106"/>
          <p:cNvGraphicFramePr>
            <a:graphicFrameLocks noGrp="1"/>
          </p:cNvGraphicFramePr>
          <p:nvPr>
            <p:extLst>
              <p:ext uri="{D42A27DB-BD31-4B8C-83A1-F6EECF244321}">
                <p14:modId xmlns:p14="http://schemas.microsoft.com/office/powerpoint/2010/main" val="1808300539"/>
              </p:ext>
            </p:extLst>
          </p:nvPr>
        </p:nvGraphicFramePr>
        <p:xfrm>
          <a:off x="8219233" y="6224452"/>
          <a:ext cx="1264624" cy="288868"/>
        </p:xfrm>
        <a:graphic>
          <a:graphicData uri="http://schemas.openxmlformats.org/drawingml/2006/table">
            <a:tbl>
              <a:tblPr firstRow="1" bandRow="1">
                <a:tableStyleId>{5C22544A-7EE6-4342-B048-85BDC9FD1C3A}</a:tableStyleId>
              </a:tblPr>
              <a:tblGrid>
                <a:gridCol w="158078">
                  <a:extLst>
                    <a:ext uri="{9D8B030D-6E8A-4147-A177-3AD203B41FA5}">
                      <a16:colId xmlns:a16="http://schemas.microsoft.com/office/drawing/2014/main" val="692267084"/>
                    </a:ext>
                  </a:extLst>
                </a:gridCol>
                <a:gridCol w="158078">
                  <a:extLst>
                    <a:ext uri="{9D8B030D-6E8A-4147-A177-3AD203B41FA5}">
                      <a16:colId xmlns:a16="http://schemas.microsoft.com/office/drawing/2014/main" val="1138903940"/>
                    </a:ext>
                  </a:extLst>
                </a:gridCol>
                <a:gridCol w="158078">
                  <a:extLst>
                    <a:ext uri="{9D8B030D-6E8A-4147-A177-3AD203B41FA5}">
                      <a16:colId xmlns:a16="http://schemas.microsoft.com/office/drawing/2014/main" val="1797610644"/>
                    </a:ext>
                  </a:extLst>
                </a:gridCol>
                <a:gridCol w="158078">
                  <a:extLst>
                    <a:ext uri="{9D8B030D-6E8A-4147-A177-3AD203B41FA5}">
                      <a16:colId xmlns:a16="http://schemas.microsoft.com/office/drawing/2014/main" val="2606451695"/>
                    </a:ext>
                  </a:extLst>
                </a:gridCol>
                <a:gridCol w="158078">
                  <a:extLst>
                    <a:ext uri="{9D8B030D-6E8A-4147-A177-3AD203B41FA5}">
                      <a16:colId xmlns:a16="http://schemas.microsoft.com/office/drawing/2014/main" val="1493815137"/>
                    </a:ext>
                  </a:extLst>
                </a:gridCol>
                <a:gridCol w="158078">
                  <a:extLst>
                    <a:ext uri="{9D8B030D-6E8A-4147-A177-3AD203B41FA5}">
                      <a16:colId xmlns:a16="http://schemas.microsoft.com/office/drawing/2014/main" val="22812293"/>
                    </a:ext>
                  </a:extLst>
                </a:gridCol>
                <a:gridCol w="158078">
                  <a:extLst>
                    <a:ext uri="{9D8B030D-6E8A-4147-A177-3AD203B41FA5}">
                      <a16:colId xmlns:a16="http://schemas.microsoft.com/office/drawing/2014/main" val="2152233646"/>
                    </a:ext>
                  </a:extLst>
                </a:gridCol>
                <a:gridCol w="158078">
                  <a:extLst>
                    <a:ext uri="{9D8B030D-6E8A-4147-A177-3AD203B41FA5}">
                      <a16:colId xmlns:a16="http://schemas.microsoft.com/office/drawing/2014/main" val="2824465429"/>
                    </a:ext>
                  </a:extLst>
                </a:gridCol>
              </a:tblGrid>
              <a:tr h="144434">
                <a:tc gridSpan="8">
                  <a:txBody>
                    <a:bodyPr/>
                    <a:lstStyle/>
                    <a:p>
                      <a:pPr algn="ctr"/>
                      <a:r>
                        <a:rPr lang="fr-FR" sz="800" dirty="0"/>
                        <a:t>SAVOIRS </a:t>
                      </a:r>
                      <a:r>
                        <a:rPr lang="fr-FR" sz="800" b="1" dirty="0"/>
                        <a:t>ASSOCI</a:t>
                      </a:r>
                      <a:r>
                        <a:rPr lang="fr-FR" sz="800" b="1" dirty="0">
                          <a:solidFill>
                            <a:schemeClr val="bg1"/>
                          </a:solidFill>
                          <a:latin typeface="Calibri Light" panose="020F0302020204030204" pitchFamily="34" charset="0"/>
                          <a:cs typeface="Calibri Light" panose="020F0302020204030204" pitchFamily="34" charset="0"/>
                        </a:rPr>
                        <a:t>É</a:t>
                      </a:r>
                      <a:r>
                        <a:rPr lang="fr-FR" sz="800" b="1" dirty="0"/>
                        <a:t>S</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7C80"/>
                    </a:solidFill>
                  </a:tcPr>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extLst>
                  <a:ext uri="{0D108BD9-81ED-4DB2-BD59-A6C34878D82A}">
                    <a16:rowId xmlns:a16="http://schemas.microsoft.com/office/drawing/2014/main" val="1902915730"/>
                  </a:ext>
                </a:extLst>
              </a:tr>
              <a:tr h="144434">
                <a:tc>
                  <a:txBody>
                    <a:bodyPr/>
                    <a:lstStyle/>
                    <a:p>
                      <a:pPr algn="ct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S3</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S5</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S6</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S7</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a:t>S8</a:t>
                      </a:r>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a16="http://schemas.microsoft.com/office/drawing/2014/main" val="1076414752"/>
                  </a:ext>
                </a:extLst>
              </a:tr>
            </a:tbl>
          </a:graphicData>
        </a:graphic>
      </p:graphicFrame>
      <p:sp>
        <p:nvSpPr>
          <p:cNvPr id="92" name="Rectangle 91"/>
          <p:cNvSpPr/>
          <p:nvPr/>
        </p:nvSpPr>
        <p:spPr>
          <a:xfrm>
            <a:off x="2000058" y="185129"/>
            <a:ext cx="6957960" cy="246221"/>
          </a:xfrm>
          <a:prstGeom prst="rect">
            <a:avLst/>
          </a:prstGeom>
          <a:solidFill>
            <a:srgbClr val="FFFF99"/>
          </a:solidFill>
          <a:ln>
            <a:solidFill>
              <a:srgbClr val="C00000"/>
            </a:solidFill>
          </a:ln>
          <a:scene3d>
            <a:camera prst="orthographicFront"/>
            <a:lightRig rig="threePt" dir="t"/>
          </a:scene3d>
          <a:sp3d>
            <a:bevelT/>
          </a:sp3d>
        </p:spPr>
        <p:txBody>
          <a:bodyPr wrap="square" lIns="0" tIns="0" rIns="0" bIns="0">
            <a:spAutoFit/>
          </a:bodyPr>
          <a:lstStyle/>
          <a:p>
            <a:pPr lvl="0" algn="ctr"/>
            <a:r>
              <a:rPr lang="fr-FR" sz="1600" b="1" dirty="0">
                <a:effectLst>
                  <a:outerShdw blurRad="38100" dist="38100" dir="2700000" algn="tl">
                    <a:srgbClr val="000000">
                      <a:alpha val="43137"/>
                    </a:srgbClr>
                  </a:outerShdw>
                </a:effectLst>
              </a:rPr>
              <a:t>E2 : Préparation d’une intervention</a:t>
            </a:r>
          </a:p>
        </p:txBody>
      </p:sp>
      <p:sp>
        <p:nvSpPr>
          <p:cNvPr id="93" name="Pentagone 92"/>
          <p:cNvSpPr/>
          <p:nvPr/>
        </p:nvSpPr>
        <p:spPr>
          <a:xfrm>
            <a:off x="2000059" y="895297"/>
            <a:ext cx="2937702" cy="432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lumMod val="75000"/>
                    <a:lumOff val="25000"/>
                  </a:schemeClr>
                </a:solidFill>
              </a:rPr>
              <a:t>Contextualisation</a:t>
            </a:r>
          </a:p>
        </p:txBody>
      </p:sp>
      <p:sp>
        <p:nvSpPr>
          <p:cNvPr id="127" name="Pentagone 126"/>
          <p:cNvSpPr/>
          <p:nvPr/>
        </p:nvSpPr>
        <p:spPr>
          <a:xfrm>
            <a:off x="4960043" y="905969"/>
            <a:ext cx="2893729" cy="432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fr-FR" sz="1400" dirty="0">
                <a:solidFill>
                  <a:schemeClr val="tx1">
                    <a:lumMod val="75000"/>
                    <a:lumOff val="25000"/>
                  </a:schemeClr>
                </a:solidFill>
              </a:rPr>
              <a:t>Activité/Tâches - Questionnement – Cheminement - Guidage</a:t>
            </a:r>
          </a:p>
        </p:txBody>
      </p:sp>
      <p:sp>
        <p:nvSpPr>
          <p:cNvPr id="128" name="Pentagone 127"/>
          <p:cNvSpPr/>
          <p:nvPr/>
        </p:nvSpPr>
        <p:spPr>
          <a:xfrm>
            <a:off x="7853772" y="918002"/>
            <a:ext cx="1739100" cy="432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chemeClr val="tx1"/>
                </a:solidFill>
              </a:rPr>
              <a:t>Compétences mobilisées et savoirs convoqués</a:t>
            </a:r>
            <a:endParaRPr lang="fr-FR" sz="1050" dirty="0">
              <a:solidFill>
                <a:schemeClr val="tx1">
                  <a:lumMod val="75000"/>
                  <a:lumOff val="25000"/>
                </a:schemeClr>
              </a:solidFill>
            </a:endParaRPr>
          </a:p>
        </p:txBody>
      </p:sp>
      <p:grpSp>
        <p:nvGrpSpPr>
          <p:cNvPr id="95" name="Groupe 94"/>
          <p:cNvGrpSpPr/>
          <p:nvPr/>
        </p:nvGrpSpPr>
        <p:grpSpPr>
          <a:xfrm>
            <a:off x="9555938" y="917570"/>
            <a:ext cx="2556512" cy="5592009"/>
            <a:chOff x="9555938" y="917570"/>
            <a:chExt cx="2556512" cy="5592009"/>
          </a:xfrm>
        </p:grpSpPr>
        <p:sp>
          <p:nvSpPr>
            <p:cNvPr id="138" name="Rectangle 137"/>
            <p:cNvSpPr/>
            <p:nvPr/>
          </p:nvSpPr>
          <p:spPr>
            <a:xfrm>
              <a:off x="9555939" y="2806742"/>
              <a:ext cx="2535976" cy="2769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C2.1</a:t>
              </a:r>
              <a:r>
                <a:rPr lang="fr-FR" sz="900" dirty="0">
                  <a:ea typeface="Times New Roman" panose="02020603050405020304" pitchFamily="18" charset="0"/>
                  <a:cs typeface="Times New Roman" panose="02020603050405020304" pitchFamily="18" charset="0"/>
                </a:rPr>
                <a:t> </a:t>
              </a:r>
              <a:r>
                <a:rPr lang="fr-FR" sz="900" dirty="0"/>
                <a:t>Identifier les éléments d’un réseau fluidique et d’un réseau électrique </a:t>
              </a:r>
            </a:p>
          </p:txBody>
        </p:sp>
        <p:sp>
          <p:nvSpPr>
            <p:cNvPr id="141" name="Rectangle 140"/>
            <p:cNvSpPr/>
            <p:nvPr/>
          </p:nvSpPr>
          <p:spPr>
            <a:xfrm>
              <a:off x="9555939" y="3081417"/>
              <a:ext cx="2535976" cy="2769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C2.2 </a:t>
              </a:r>
              <a:r>
                <a:rPr lang="fr-FR" sz="900" dirty="0">
                  <a:ea typeface="Times New Roman" panose="02020603050405020304" pitchFamily="18" charset="0"/>
                  <a:cs typeface="Times New Roman" panose="02020603050405020304" pitchFamily="18" charset="0"/>
                </a:rPr>
                <a:t>Déterminer les caractéristiques des différents éléments de l’installation  </a:t>
              </a:r>
              <a:endParaRPr lang="fr-FR" sz="900" dirty="0"/>
            </a:p>
          </p:txBody>
        </p:sp>
        <p:sp>
          <p:nvSpPr>
            <p:cNvPr id="142" name="Rectangle 141"/>
            <p:cNvSpPr/>
            <p:nvPr/>
          </p:nvSpPr>
          <p:spPr>
            <a:xfrm>
              <a:off x="9555939" y="3362290"/>
              <a:ext cx="2535976" cy="2769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C2.5 </a:t>
              </a:r>
              <a:r>
                <a:rPr lang="fr-FR" sz="900" dirty="0">
                  <a:ea typeface="Times New Roman" panose="02020603050405020304" pitchFamily="18" charset="0"/>
                  <a:cs typeface="Times New Roman" panose="02020603050405020304" pitchFamily="18" charset="0"/>
                </a:rPr>
                <a:t>Schématiser tout ou partie d’une installation, manuellement ou avec un outil numérique </a:t>
              </a:r>
              <a:endParaRPr lang="fr-FR" sz="900" dirty="0"/>
            </a:p>
          </p:txBody>
        </p:sp>
        <p:sp>
          <p:nvSpPr>
            <p:cNvPr id="143" name="Rectangle 142"/>
            <p:cNvSpPr/>
            <p:nvPr/>
          </p:nvSpPr>
          <p:spPr>
            <a:xfrm>
              <a:off x="9555939" y="4860887"/>
              <a:ext cx="2535976" cy="2769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C3.1 </a:t>
              </a:r>
              <a:r>
                <a:rPr lang="fr-FR" sz="900" dirty="0">
                  <a:ea typeface="Times New Roman" panose="02020603050405020304" pitchFamily="18" charset="0"/>
                  <a:cs typeface="Times New Roman" panose="02020603050405020304" pitchFamily="18" charset="0"/>
                </a:rPr>
                <a:t>Identifier les matériels et outillages nécessaires à la réalisation de l’intervention</a:t>
              </a:r>
              <a:endParaRPr lang="fr-FR" sz="900" dirty="0"/>
            </a:p>
          </p:txBody>
        </p:sp>
        <p:sp>
          <p:nvSpPr>
            <p:cNvPr id="145" name="Rectangle 144"/>
            <p:cNvSpPr/>
            <p:nvPr/>
          </p:nvSpPr>
          <p:spPr>
            <a:xfrm>
              <a:off x="9555939" y="5128148"/>
              <a:ext cx="2535976" cy="1384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C3.3 </a:t>
              </a:r>
              <a:r>
                <a:rPr lang="fr-FR" sz="900" dirty="0">
                  <a:ea typeface="Times New Roman" panose="02020603050405020304" pitchFamily="18" charset="0"/>
                  <a:cs typeface="Times New Roman" panose="02020603050405020304" pitchFamily="18" charset="0"/>
                </a:rPr>
                <a:t>Inventorier les EPI et EPC adaptés à l’intervention</a:t>
              </a:r>
              <a:endParaRPr lang="fr-FR" sz="900" dirty="0"/>
            </a:p>
          </p:txBody>
        </p:sp>
        <p:sp>
          <p:nvSpPr>
            <p:cNvPr id="156" name="Rectangle 155"/>
            <p:cNvSpPr/>
            <p:nvPr/>
          </p:nvSpPr>
          <p:spPr>
            <a:xfrm>
              <a:off x="9555938" y="3685513"/>
              <a:ext cx="2535976" cy="276999"/>
            </a:xfrm>
            <a:prstGeom prst="rect">
              <a:avLst/>
            </a:prstGeom>
            <a:solidFill>
              <a:schemeClr val="accent6"/>
            </a:solidFill>
            <a:ln>
              <a:solidFill>
                <a:srgbClr val="00B050"/>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C2.4 </a:t>
              </a:r>
              <a:r>
                <a:rPr lang="fr-FR" sz="900" dirty="0"/>
                <a:t>Identifier les consignes de régulation et de sécurité spécifiques à l’installation</a:t>
              </a:r>
            </a:p>
          </p:txBody>
        </p:sp>
        <p:sp>
          <p:nvSpPr>
            <p:cNvPr id="158" name="Rectangle 157"/>
            <p:cNvSpPr/>
            <p:nvPr/>
          </p:nvSpPr>
          <p:spPr>
            <a:xfrm>
              <a:off x="9555939" y="5300822"/>
              <a:ext cx="2535976" cy="415498"/>
            </a:xfrm>
            <a:prstGeom prst="rect">
              <a:avLst/>
            </a:prstGeom>
            <a:solidFill>
              <a:schemeClr val="accent6"/>
            </a:solidFill>
            <a:ln>
              <a:solidFill>
                <a:srgbClr val="00B050"/>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C3.2 </a:t>
              </a:r>
              <a:r>
                <a:rPr lang="fr-FR" sz="900" dirty="0">
                  <a:ea typeface="Times New Roman" panose="02020603050405020304" pitchFamily="18" charset="0"/>
                  <a:cs typeface="Times New Roman" panose="02020603050405020304" pitchFamily="18" charset="0"/>
                </a:rPr>
                <a:t>Identifier les équipements spécifiques (engin de manutention, échafaudage …) nécessaires à l’intervention </a:t>
              </a:r>
              <a:endParaRPr lang="fr-FR" sz="900" dirty="0"/>
            </a:p>
          </p:txBody>
        </p:sp>
        <p:sp>
          <p:nvSpPr>
            <p:cNvPr id="171" name="Rectangle 170"/>
            <p:cNvSpPr/>
            <p:nvPr/>
          </p:nvSpPr>
          <p:spPr>
            <a:xfrm>
              <a:off x="9555939" y="5764898"/>
              <a:ext cx="2535976" cy="276999"/>
            </a:xfrm>
            <a:prstGeom prst="rect">
              <a:avLst/>
            </a:prstGeom>
            <a:solidFill>
              <a:schemeClr val="accent1"/>
            </a:solidFill>
            <a:ln>
              <a:solidFill>
                <a:srgbClr val="00B0F0"/>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C3.1 </a:t>
              </a:r>
              <a:r>
                <a:rPr lang="fr-FR" sz="900" dirty="0">
                  <a:ea typeface="Times New Roman" panose="02020603050405020304" pitchFamily="18" charset="0"/>
                  <a:cs typeface="Times New Roman" panose="02020603050405020304" pitchFamily="18" charset="0"/>
                </a:rPr>
                <a:t>Identifier les matériels et outillages nécessaires à la réalisation de l’intervention</a:t>
              </a:r>
              <a:endParaRPr lang="fr-FR" sz="900" dirty="0"/>
            </a:p>
          </p:txBody>
        </p:sp>
        <p:sp>
          <p:nvSpPr>
            <p:cNvPr id="178" name="Rectangle 177"/>
            <p:cNvSpPr/>
            <p:nvPr/>
          </p:nvSpPr>
          <p:spPr>
            <a:xfrm>
              <a:off x="9555938" y="3996661"/>
              <a:ext cx="2535976" cy="276999"/>
            </a:xfrm>
            <a:prstGeom prst="rect">
              <a:avLst/>
            </a:prstGeom>
            <a:solidFill>
              <a:schemeClr val="accent1"/>
            </a:solidFill>
            <a:ln>
              <a:solidFill>
                <a:srgbClr val="00B0F0"/>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C2.7 </a:t>
              </a:r>
              <a:r>
                <a:rPr lang="fr-FR" sz="900" dirty="0">
                  <a:ea typeface="Times New Roman" panose="02020603050405020304" pitchFamily="18" charset="0"/>
                  <a:cs typeface="Times New Roman" panose="02020603050405020304" pitchFamily="18" charset="0"/>
                </a:rPr>
                <a:t>Proposer une modification technique en fonction des contraintes repérées</a:t>
              </a:r>
              <a:endParaRPr lang="fr-FR" sz="900" dirty="0"/>
            </a:p>
          </p:txBody>
        </p:sp>
        <p:sp>
          <p:nvSpPr>
            <p:cNvPr id="198" name="Rectangle 197"/>
            <p:cNvSpPr/>
            <p:nvPr/>
          </p:nvSpPr>
          <p:spPr>
            <a:xfrm>
              <a:off x="9555938" y="4309852"/>
              <a:ext cx="2535976" cy="276999"/>
            </a:xfrm>
            <a:prstGeom prst="rect">
              <a:avLst/>
            </a:prstGeom>
            <a:solidFill>
              <a:schemeClr val="accent1"/>
            </a:solidFill>
            <a:ln>
              <a:solidFill>
                <a:schemeClr val="accent5">
                  <a:lumMod val="50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C2.6 </a:t>
              </a:r>
              <a:r>
                <a:rPr lang="fr-FR" sz="900" dirty="0">
                  <a:ea typeface="Times New Roman" panose="02020603050405020304" pitchFamily="18" charset="0"/>
                  <a:cs typeface="Times New Roman" panose="02020603050405020304" pitchFamily="18" charset="0"/>
                </a:rPr>
                <a:t>Repérer, identifier la connectique des schémas électriques d’une installation </a:t>
              </a:r>
              <a:endParaRPr lang="fr-FR" sz="900" dirty="0"/>
            </a:p>
          </p:txBody>
        </p:sp>
        <p:sp>
          <p:nvSpPr>
            <p:cNvPr id="201" name="Rectangle 200"/>
            <p:cNvSpPr/>
            <p:nvPr/>
          </p:nvSpPr>
          <p:spPr>
            <a:xfrm>
              <a:off x="9563275" y="6094081"/>
              <a:ext cx="2535976" cy="415498"/>
            </a:xfrm>
            <a:prstGeom prst="rect">
              <a:avLst/>
            </a:prstGeom>
            <a:solidFill>
              <a:schemeClr val="accent1"/>
            </a:solidFill>
            <a:ln>
              <a:solidFill>
                <a:schemeClr val="accent5">
                  <a:lumMod val="50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C3.2 </a:t>
              </a:r>
              <a:r>
                <a:rPr lang="fr-FR" sz="900" dirty="0">
                  <a:ea typeface="Times New Roman" panose="02020603050405020304" pitchFamily="18" charset="0"/>
                  <a:cs typeface="Times New Roman" panose="02020603050405020304" pitchFamily="18" charset="0"/>
                </a:rPr>
                <a:t>Identifier les équipements spécifiques (engin de manutention, échafaudage …) nécessaires à l’intervention </a:t>
              </a:r>
              <a:endParaRPr lang="fr-FR" sz="900" dirty="0"/>
            </a:p>
          </p:txBody>
        </p:sp>
        <p:grpSp>
          <p:nvGrpSpPr>
            <p:cNvPr id="66" name="Groupe 65"/>
            <p:cNvGrpSpPr/>
            <p:nvPr/>
          </p:nvGrpSpPr>
          <p:grpSpPr>
            <a:xfrm>
              <a:off x="9563273" y="1380786"/>
              <a:ext cx="2549177" cy="1296560"/>
              <a:chOff x="9563273" y="1380786"/>
              <a:chExt cx="2549177" cy="1296560"/>
            </a:xfrm>
          </p:grpSpPr>
          <p:sp>
            <p:nvSpPr>
              <p:cNvPr id="81" name="Rectangle 80"/>
              <p:cNvSpPr/>
              <p:nvPr/>
            </p:nvSpPr>
            <p:spPr>
              <a:xfrm>
                <a:off x="9563273" y="1380786"/>
                <a:ext cx="2535977" cy="142744"/>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C1.1</a:t>
                </a:r>
                <a:r>
                  <a:rPr lang="fr-FR" sz="900" dirty="0">
                    <a:ea typeface="Times New Roman" panose="02020603050405020304" pitchFamily="18" charset="0"/>
                    <a:cs typeface="Times New Roman" panose="02020603050405020304" pitchFamily="18" charset="0"/>
                  </a:rPr>
                  <a:t> Collecter les données nécessaires à l’intervention</a:t>
                </a:r>
                <a:endParaRPr lang="fr-FR" sz="900" dirty="0"/>
              </a:p>
            </p:txBody>
          </p:sp>
          <p:sp>
            <p:nvSpPr>
              <p:cNvPr id="136" name="Rectangle 135"/>
              <p:cNvSpPr/>
              <p:nvPr/>
            </p:nvSpPr>
            <p:spPr>
              <a:xfrm>
                <a:off x="9563274" y="1527404"/>
                <a:ext cx="2535977" cy="2769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rPr>
                  <a:t>C1.3</a:t>
                </a:r>
                <a:r>
                  <a:rPr lang="fr-FR" sz="900" dirty="0"/>
                  <a:t> Repérer les contraintes techniques liées à l’intervention</a:t>
                </a:r>
              </a:p>
            </p:txBody>
          </p:sp>
          <p:sp>
            <p:nvSpPr>
              <p:cNvPr id="137" name="Rectangle 136"/>
              <p:cNvSpPr/>
              <p:nvPr/>
            </p:nvSpPr>
            <p:spPr>
              <a:xfrm>
                <a:off x="9563274" y="1800862"/>
                <a:ext cx="2535977" cy="1384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C1.5</a:t>
                </a:r>
                <a:r>
                  <a:rPr lang="fr-FR" sz="900" dirty="0">
                    <a:ea typeface="Times New Roman" panose="02020603050405020304" pitchFamily="18" charset="0"/>
                    <a:cs typeface="Times New Roman" panose="02020603050405020304" pitchFamily="18" charset="0"/>
                  </a:rPr>
                  <a:t> S’assurer de la planification de l’intervention</a:t>
                </a:r>
                <a:endParaRPr lang="fr-FR" sz="900" dirty="0"/>
              </a:p>
            </p:txBody>
          </p:sp>
          <p:sp>
            <p:nvSpPr>
              <p:cNvPr id="164" name="Rectangle 163"/>
              <p:cNvSpPr/>
              <p:nvPr/>
            </p:nvSpPr>
            <p:spPr>
              <a:xfrm>
                <a:off x="9563408" y="2400347"/>
                <a:ext cx="2549042" cy="276999"/>
              </a:xfrm>
              <a:prstGeom prst="rect">
                <a:avLst/>
              </a:prstGeom>
              <a:solidFill>
                <a:schemeClr val="accent1"/>
              </a:solidFill>
              <a:ln>
                <a:solidFill>
                  <a:srgbClr val="00B0F0"/>
                </a:solidFill>
              </a:ln>
            </p:spPr>
            <p:txBody>
              <a:bodyPr wrap="square" lIns="0" tIns="0" rIns="0" bIns="0">
                <a:spAutoFit/>
              </a:bodyPr>
              <a:lstStyle/>
              <a:p>
                <a:r>
                  <a:rPr lang="fr-FR" sz="900" dirty="0">
                    <a:solidFill>
                      <a:srgbClr val="7030A0"/>
                    </a:solidFill>
                  </a:rPr>
                  <a:t>C1.3</a:t>
                </a:r>
                <a:r>
                  <a:rPr lang="fr-FR" sz="900" dirty="0"/>
                  <a:t> Repérer les contraintes techniques liées à l’intervention</a:t>
                </a:r>
              </a:p>
            </p:txBody>
          </p:sp>
          <p:sp>
            <p:nvSpPr>
              <p:cNvPr id="83" name="Rectangle 82"/>
              <p:cNvSpPr/>
              <p:nvPr/>
            </p:nvSpPr>
            <p:spPr>
              <a:xfrm>
                <a:off x="9563887" y="2105512"/>
                <a:ext cx="2535977" cy="276999"/>
              </a:xfrm>
              <a:prstGeom prst="rect">
                <a:avLst/>
              </a:prstGeom>
              <a:solidFill>
                <a:schemeClr val="accent6"/>
              </a:solidFill>
              <a:ln>
                <a:solidFill>
                  <a:srgbClr val="00B050"/>
                </a:solidFill>
              </a:ln>
            </p:spPr>
            <p:txBody>
              <a:bodyPr wrap="square" lIns="0" tIns="0" rIns="0" bIns="0">
                <a:spAutoFit/>
              </a:bodyPr>
              <a:lstStyle/>
              <a:p>
                <a:r>
                  <a:rPr lang="fr-FR" sz="900" dirty="0">
                    <a:solidFill>
                      <a:srgbClr val="7030A0"/>
                    </a:solidFill>
                  </a:rPr>
                  <a:t>C1.6</a:t>
                </a:r>
                <a:r>
                  <a:rPr lang="fr-FR" sz="900" dirty="0"/>
                  <a:t> Identifier les habilitations et les certifications nécessaires aux opérations</a:t>
                </a:r>
              </a:p>
            </p:txBody>
          </p:sp>
        </p:grpSp>
        <p:sp>
          <p:nvSpPr>
            <p:cNvPr id="129" name="Pentagone 128"/>
            <p:cNvSpPr/>
            <p:nvPr/>
          </p:nvSpPr>
          <p:spPr>
            <a:xfrm>
              <a:off x="9592872" y="917570"/>
              <a:ext cx="2484000" cy="360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i="1" dirty="0">
                  <a:solidFill>
                    <a:schemeClr val="tx1"/>
                  </a:solidFill>
                </a:rPr>
                <a:t>Actions à mener</a:t>
              </a:r>
            </a:p>
          </p:txBody>
        </p:sp>
      </p:grpSp>
      <p:sp>
        <p:nvSpPr>
          <p:cNvPr id="84" name="Rectangle 83"/>
          <p:cNvSpPr/>
          <p:nvPr/>
        </p:nvSpPr>
        <p:spPr>
          <a:xfrm>
            <a:off x="9563888" y="1961749"/>
            <a:ext cx="2535977" cy="138499"/>
          </a:xfrm>
          <a:prstGeom prst="rect">
            <a:avLst/>
          </a:prstGeom>
          <a:solidFill>
            <a:schemeClr val="accent6"/>
          </a:solidFill>
          <a:ln>
            <a:solidFill>
              <a:srgbClr val="00B050"/>
            </a:solidFill>
          </a:ln>
        </p:spPr>
        <p:txBody>
          <a:bodyPr wrap="square" lIns="0" tIns="0" rIns="0" bIns="0">
            <a:spAutoFit/>
          </a:bodyPr>
          <a:lstStyle/>
          <a:p>
            <a:r>
              <a:rPr lang="fr-FR" sz="900" dirty="0">
                <a:solidFill>
                  <a:srgbClr val="7030A0"/>
                </a:solidFill>
              </a:rPr>
              <a:t>C1.1 </a:t>
            </a:r>
            <a:r>
              <a:rPr lang="fr-FR" sz="900" dirty="0"/>
              <a:t>Collecter les données nécessaires à l’intervention</a:t>
            </a:r>
          </a:p>
        </p:txBody>
      </p:sp>
      <p:pic>
        <p:nvPicPr>
          <p:cNvPr id="86" name="Image 85"/>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87"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4" name="Espace réservé du numéro de diapositive 3"/>
          <p:cNvSpPr>
            <a:spLocks noGrp="1"/>
          </p:cNvSpPr>
          <p:nvPr>
            <p:ph type="sldNum" sz="quarter" idx="12"/>
          </p:nvPr>
        </p:nvSpPr>
        <p:spPr/>
        <p:txBody>
          <a:bodyPr/>
          <a:lstStyle/>
          <a:p>
            <a:fld id="{5071F484-E152-430A-A999-70E6C8F0DFC8}" type="slidenum">
              <a:rPr lang="fr-FR" smtClean="0"/>
              <a:t>14</a:t>
            </a:fld>
            <a:endParaRPr lang="fr-FR"/>
          </a:p>
        </p:txBody>
      </p:sp>
      <p:sp>
        <p:nvSpPr>
          <p:cNvPr id="8" name="Espace réservé de la date 7"/>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3960045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13" name="Espace réservé du texte 5"/>
          <p:cNvSpPr txBox="1">
            <a:spLocks/>
          </p:cNvSpPr>
          <p:nvPr/>
        </p:nvSpPr>
        <p:spPr>
          <a:xfrm>
            <a:off x="2000058" y="375079"/>
            <a:ext cx="6957960" cy="4565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300"/>
              </a:spcBef>
              <a:buNone/>
            </a:pPr>
            <a:r>
              <a:rPr lang="fr-FR" sz="1200" b="1" dirty="0"/>
              <a:t>Exemple</a:t>
            </a:r>
            <a:r>
              <a:rPr lang="fr-FR" sz="1200" dirty="0"/>
              <a:t> structurel des sujets de l’épreuve E2, « </a:t>
            </a:r>
            <a:r>
              <a:rPr lang="fr-FR" sz="1200" b="1" dirty="0"/>
              <a:t>simulation 1 » :</a:t>
            </a:r>
          </a:p>
          <a:p>
            <a:pPr marL="0" indent="0" algn="ctr">
              <a:lnSpc>
                <a:spcPct val="100000"/>
              </a:lnSpc>
              <a:spcBef>
                <a:spcPts val="300"/>
              </a:spcBef>
              <a:buNone/>
            </a:pPr>
            <a:r>
              <a:rPr lang="fr-FR" sz="1200" dirty="0"/>
              <a:t>« linéaire par compétence à partir de l’activité, les tâches confiées conduisent les actions à mener »</a:t>
            </a:r>
          </a:p>
        </p:txBody>
      </p:sp>
      <p:grpSp>
        <p:nvGrpSpPr>
          <p:cNvPr id="6" name="Groupe 5"/>
          <p:cNvGrpSpPr/>
          <p:nvPr/>
        </p:nvGrpSpPr>
        <p:grpSpPr>
          <a:xfrm>
            <a:off x="3342880" y="1002122"/>
            <a:ext cx="3551951" cy="5462225"/>
            <a:chOff x="3342880" y="1002122"/>
            <a:chExt cx="3551951" cy="5462225"/>
          </a:xfrm>
        </p:grpSpPr>
        <p:grpSp>
          <p:nvGrpSpPr>
            <p:cNvPr id="2" name="Groupe 1"/>
            <p:cNvGrpSpPr/>
            <p:nvPr/>
          </p:nvGrpSpPr>
          <p:grpSpPr>
            <a:xfrm>
              <a:off x="3342880" y="1503722"/>
              <a:ext cx="3551951" cy="4960625"/>
              <a:chOff x="3342880" y="1503722"/>
              <a:chExt cx="3551951" cy="4960625"/>
            </a:xfrm>
          </p:grpSpPr>
          <p:sp>
            <p:nvSpPr>
              <p:cNvPr id="120" name="Rectangle 119"/>
              <p:cNvSpPr/>
              <p:nvPr/>
            </p:nvSpPr>
            <p:spPr>
              <a:xfrm>
                <a:off x="3344444" y="1503722"/>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La collecte des informations nécessaires à l’intervention est complète et exploitable</a:t>
                </a:r>
              </a:p>
            </p:txBody>
          </p:sp>
          <p:sp>
            <p:nvSpPr>
              <p:cNvPr id="122" name="Rectangle 121"/>
              <p:cNvSpPr/>
              <p:nvPr/>
            </p:nvSpPr>
            <p:spPr>
              <a:xfrm>
                <a:off x="3344444" y="1659730"/>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contraintes techniques et d’exécution sont repérées</a:t>
                </a:r>
              </a:p>
            </p:txBody>
          </p:sp>
          <p:sp>
            <p:nvSpPr>
              <p:cNvPr id="123" name="Rectangle 122"/>
              <p:cNvSpPr/>
              <p:nvPr/>
            </p:nvSpPr>
            <p:spPr>
              <a:xfrm>
                <a:off x="3344444" y="1936406"/>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interactions avec les autres intervenants sont repérées</a:t>
                </a:r>
              </a:p>
            </p:txBody>
          </p:sp>
          <p:sp>
            <p:nvSpPr>
              <p:cNvPr id="124" name="Rectangle 123"/>
              <p:cNvSpPr/>
              <p:nvPr/>
            </p:nvSpPr>
            <p:spPr>
              <a:xfrm>
                <a:off x="3344444" y="1789743"/>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risques professionnels sont évalués</a:t>
                </a:r>
              </a:p>
            </p:txBody>
          </p:sp>
          <p:sp>
            <p:nvSpPr>
              <p:cNvPr id="132" name="Rectangle 131"/>
              <p:cNvSpPr/>
              <p:nvPr/>
            </p:nvSpPr>
            <p:spPr>
              <a:xfrm>
                <a:off x="3342880" y="2594395"/>
                <a:ext cx="3549600" cy="123111"/>
              </a:xfrm>
              <a:prstGeom prst="rect">
                <a:avLst/>
              </a:prstGeom>
              <a:solidFill>
                <a:schemeClr val="accent1"/>
              </a:solidFill>
              <a:ln>
                <a:solidFill>
                  <a:schemeClr val="accent1"/>
                </a:solidFill>
              </a:ln>
            </p:spPr>
            <p:txBody>
              <a:bodyPr wrap="square" lIns="36000" tIns="0" rIns="0" bIns="0">
                <a:spAutoFit/>
              </a:bodyPr>
              <a:lstStyle/>
              <a:p>
                <a:r>
                  <a:rPr lang="fr-FR" sz="800" dirty="0">
                    <a:solidFill>
                      <a:schemeClr val="bg1"/>
                    </a:solidFill>
                  </a:rPr>
                  <a:t>Les contraintes liées à l’efficacité énergétique sont repérées</a:t>
                </a:r>
              </a:p>
            </p:txBody>
          </p:sp>
          <p:sp>
            <p:nvSpPr>
              <p:cNvPr id="133" name="Rectangle 132"/>
              <p:cNvSpPr/>
              <p:nvPr/>
            </p:nvSpPr>
            <p:spPr>
              <a:xfrm>
                <a:off x="3344443" y="2106267"/>
                <a:ext cx="3548973" cy="123111"/>
              </a:xfrm>
              <a:prstGeom prst="rect">
                <a:avLst/>
              </a:prstGeom>
              <a:solidFill>
                <a:schemeClr val="accent6"/>
              </a:solidFill>
              <a:ln>
                <a:solidFill>
                  <a:srgbClr val="00B050"/>
                </a:solidFill>
              </a:ln>
            </p:spPr>
            <p:txBody>
              <a:bodyPr wrap="square" lIns="36000" tIns="0" rIns="0" bIns="0">
                <a:spAutoFit/>
              </a:bodyPr>
              <a:lstStyle/>
              <a:p>
                <a:r>
                  <a:rPr lang="fr-FR" sz="800" dirty="0">
                    <a:solidFill>
                      <a:schemeClr val="bg1"/>
                    </a:solidFill>
                  </a:rPr>
                  <a:t>Les données techniques nécessaires à son intervention sont identifiées </a:t>
                </a:r>
              </a:p>
            </p:txBody>
          </p:sp>
          <p:sp>
            <p:nvSpPr>
              <p:cNvPr id="134" name="Rectangle 133"/>
              <p:cNvSpPr/>
              <p:nvPr/>
            </p:nvSpPr>
            <p:spPr>
              <a:xfrm>
                <a:off x="3344443" y="2897962"/>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L’identification des éléments permet de déterminer leurs caractéristiques</a:t>
                </a:r>
              </a:p>
            </p:txBody>
          </p:sp>
          <p:sp>
            <p:nvSpPr>
              <p:cNvPr id="135" name="Rectangle 134"/>
              <p:cNvSpPr/>
              <p:nvPr/>
            </p:nvSpPr>
            <p:spPr>
              <a:xfrm>
                <a:off x="3344443" y="3025359"/>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fonctions principales de chaque élément sont identifiées</a:t>
                </a:r>
              </a:p>
            </p:txBody>
          </p:sp>
          <p:sp>
            <p:nvSpPr>
              <p:cNvPr id="140" name="Rectangle 139"/>
              <p:cNvSpPr/>
              <p:nvPr/>
            </p:nvSpPr>
            <p:spPr>
              <a:xfrm>
                <a:off x="3344442" y="3223164"/>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caractéristiques sont identifiées et conformes aux normes en vigueur</a:t>
                </a:r>
              </a:p>
            </p:txBody>
          </p:sp>
          <p:sp>
            <p:nvSpPr>
              <p:cNvPr id="144" name="Rectangle 143"/>
              <p:cNvSpPr/>
              <p:nvPr/>
            </p:nvSpPr>
            <p:spPr>
              <a:xfrm>
                <a:off x="3344442" y="3496123"/>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schémas et/ou les croquis sont exploitables</a:t>
                </a:r>
              </a:p>
            </p:txBody>
          </p:sp>
          <p:sp>
            <p:nvSpPr>
              <p:cNvPr id="147" name="Rectangle 146"/>
              <p:cNvSpPr/>
              <p:nvPr/>
            </p:nvSpPr>
            <p:spPr>
              <a:xfrm>
                <a:off x="3344442" y="3780846"/>
                <a:ext cx="3548973" cy="123111"/>
              </a:xfrm>
              <a:prstGeom prst="rect">
                <a:avLst/>
              </a:prstGeom>
              <a:solidFill>
                <a:schemeClr val="accent6"/>
              </a:solidFill>
              <a:ln>
                <a:solidFill>
                  <a:srgbClr val="00B050"/>
                </a:solidFill>
              </a:ln>
            </p:spPr>
            <p:txBody>
              <a:bodyPr wrap="square" lIns="36000" tIns="0" rIns="0" bIns="0">
                <a:spAutoFit/>
              </a:bodyPr>
              <a:lstStyle/>
              <a:p>
                <a:r>
                  <a:rPr lang="fr-FR" sz="800" dirty="0">
                    <a:solidFill>
                      <a:schemeClr val="bg1"/>
                    </a:solidFill>
                  </a:rPr>
                  <a:t>Les valeurs identifiées permettent de prévoir le réglage des appareils de l’installation</a:t>
                </a:r>
              </a:p>
            </p:txBody>
          </p:sp>
          <p:sp>
            <p:nvSpPr>
              <p:cNvPr id="148" name="Rectangle 147"/>
              <p:cNvSpPr/>
              <p:nvPr/>
            </p:nvSpPr>
            <p:spPr>
              <a:xfrm>
                <a:off x="3344441" y="3621285"/>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conventions de représentation sont respectées</a:t>
                </a:r>
              </a:p>
            </p:txBody>
          </p:sp>
          <p:sp>
            <p:nvSpPr>
              <p:cNvPr id="150" name="Rectangle 149"/>
              <p:cNvSpPr/>
              <p:nvPr/>
            </p:nvSpPr>
            <p:spPr>
              <a:xfrm>
                <a:off x="3344440" y="4114514"/>
                <a:ext cx="3548973" cy="123111"/>
              </a:xfrm>
              <a:prstGeom prst="rect">
                <a:avLst/>
              </a:prstGeom>
              <a:solidFill>
                <a:schemeClr val="accent1"/>
              </a:solidFill>
              <a:ln>
                <a:solidFill>
                  <a:schemeClr val="accent1"/>
                </a:solidFill>
              </a:ln>
            </p:spPr>
            <p:txBody>
              <a:bodyPr wrap="square" lIns="36000" tIns="0" rIns="0" bIns="0">
                <a:spAutoFit/>
              </a:bodyPr>
              <a:lstStyle/>
              <a:p>
                <a:r>
                  <a:rPr lang="fr-FR" sz="800" dirty="0">
                    <a:solidFill>
                      <a:schemeClr val="bg1"/>
                    </a:solidFill>
                  </a:rPr>
                  <a:t>La solution technique proposée intègre les enjeux d’efficacité énergétique</a:t>
                </a:r>
              </a:p>
            </p:txBody>
          </p:sp>
          <p:sp>
            <p:nvSpPr>
              <p:cNvPr id="151" name="Rectangle 150"/>
              <p:cNvSpPr/>
              <p:nvPr/>
            </p:nvSpPr>
            <p:spPr>
              <a:xfrm>
                <a:off x="3344441" y="4405555"/>
                <a:ext cx="3548973" cy="123111"/>
              </a:xfrm>
              <a:prstGeom prst="rect">
                <a:avLst/>
              </a:prstGeom>
              <a:solidFill>
                <a:schemeClr val="accent1"/>
              </a:solidFill>
              <a:ln>
                <a:solidFill>
                  <a:schemeClr val="accent5">
                    <a:lumMod val="50000"/>
                  </a:schemeClr>
                </a:solidFill>
              </a:ln>
            </p:spPr>
            <p:txBody>
              <a:bodyPr wrap="square" lIns="36000" tIns="0" rIns="0" bIns="0">
                <a:spAutoFit/>
              </a:bodyPr>
              <a:lstStyle/>
              <a:p>
                <a:r>
                  <a:rPr lang="fr-FR" sz="800" dirty="0">
                    <a:solidFill>
                      <a:schemeClr val="bg1"/>
                    </a:solidFill>
                  </a:rPr>
                  <a:t>Les éléments à raccorder, le type et la section des conducteurs sont identifiés</a:t>
                </a:r>
              </a:p>
            </p:txBody>
          </p:sp>
          <p:sp>
            <p:nvSpPr>
              <p:cNvPr id="152" name="Rectangle 151"/>
              <p:cNvSpPr/>
              <p:nvPr/>
            </p:nvSpPr>
            <p:spPr>
              <a:xfrm>
                <a:off x="3344440" y="4950571"/>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matériels et outillages choisis sont adaptés à l’intervention</a:t>
                </a:r>
              </a:p>
            </p:txBody>
          </p:sp>
          <p:sp>
            <p:nvSpPr>
              <p:cNvPr id="153" name="Rectangle 152"/>
              <p:cNvSpPr/>
              <p:nvPr/>
            </p:nvSpPr>
            <p:spPr>
              <a:xfrm>
                <a:off x="3344440" y="5396155"/>
                <a:ext cx="3548973" cy="123111"/>
              </a:xfrm>
              <a:prstGeom prst="rect">
                <a:avLst/>
              </a:prstGeom>
              <a:solidFill>
                <a:schemeClr val="accent6"/>
              </a:solidFill>
              <a:ln>
                <a:solidFill>
                  <a:srgbClr val="00B050"/>
                </a:solidFill>
              </a:ln>
            </p:spPr>
            <p:txBody>
              <a:bodyPr wrap="square" lIns="36000" tIns="0" rIns="0" bIns="0">
                <a:spAutoFit/>
              </a:bodyPr>
              <a:lstStyle/>
              <a:p>
                <a:r>
                  <a:rPr lang="fr-FR" sz="800" dirty="0">
                    <a:solidFill>
                      <a:schemeClr val="bg1"/>
                    </a:solidFill>
                  </a:rPr>
                  <a:t>Les équipements nécessaires à l’intervention sont listés</a:t>
                </a:r>
              </a:p>
            </p:txBody>
          </p:sp>
          <p:sp>
            <p:nvSpPr>
              <p:cNvPr id="155" name="Rectangle 154"/>
              <p:cNvSpPr/>
              <p:nvPr/>
            </p:nvSpPr>
            <p:spPr>
              <a:xfrm>
                <a:off x="3344439" y="5859271"/>
                <a:ext cx="3548973" cy="123111"/>
              </a:xfrm>
              <a:prstGeom prst="rect">
                <a:avLst/>
              </a:prstGeom>
              <a:solidFill>
                <a:schemeClr val="accent1"/>
              </a:solidFill>
              <a:ln>
                <a:solidFill>
                  <a:schemeClr val="accent1"/>
                </a:solidFill>
              </a:ln>
            </p:spPr>
            <p:txBody>
              <a:bodyPr wrap="square" lIns="36000" tIns="0" rIns="0" bIns="0">
                <a:spAutoFit/>
              </a:bodyPr>
              <a:lstStyle/>
              <a:p>
                <a:r>
                  <a:rPr lang="fr-FR" sz="800" dirty="0">
                    <a:solidFill>
                      <a:schemeClr val="bg1"/>
                    </a:solidFill>
                  </a:rPr>
                  <a:t>Les matériels et outillages choisis sont adaptés à l’intervention</a:t>
                </a:r>
              </a:p>
            </p:txBody>
          </p:sp>
          <p:sp>
            <p:nvSpPr>
              <p:cNvPr id="157" name="Rectangle 156"/>
              <p:cNvSpPr/>
              <p:nvPr/>
            </p:nvSpPr>
            <p:spPr>
              <a:xfrm>
                <a:off x="3344439" y="6195127"/>
                <a:ext cx="3548973" cy="123111"/>
              </a:xfrm>
              <a:prstGeom prst="rect">
                <a:avLst/>
              </a:prstGeom>
              <a:solidFill>
                <a:schemeClr val="accent1"/>
              </a:solidFill>
              <a:ln>
                <a:solidFill>
                  <a:schemeClr val="accent5">
                    <a:lumMod val="50000"/>
                  </a:schemeClr>
                </a:solidFill>
              </a:ln>
            </p:spPr>
            <p:txBody>
              <a:bodyPr wrap="square" lIns="36000" tIns="0" rIns="0" bIns="0">
                <a:spAutoFit/>
              </a:bodyPr>
              <a:lstStyle/>
              <a:p>
                <a:r>
                  <a:rPr lang="fr-FR" sz="800" dirty="0">
                    <a:solidFill>
                      <a:schemeClr val="bg1"/>
                    </a:solidFill>
                  </a:rPr>
                  <a:t>Les équipements nécessaires à l’intervention sont listés</a:t>
                </a:r>
              </a:p>
            </p:txBody>
          </p:sp>
          <p:sp>
            <p:nvSpPr>
              <p:cNvPr id="160" name="Rectangle 159"/>
              <p:cNvSpPr/>
              <p:nvPr/>
            </p:nvSpPr>
            <p:spPr>
              <a:xfrm>
                <a:off x="3344438" y="5237722"/>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L’inventaire des EPI et EPC est complet et adapté à l’intervention</a:t>
                </a:r>
              </a:p>
            </p:txBody>
          </p:sp>
          <p:sp>
            <p:nvSpPr>
              <p:cNvPr id="163" name="Rectangle 162"/>
              <p:cNvSpPr/>
              <p:nvPr/>
            </p:nvSpPr>
            <p:spPr>
              <a:xfrm>
                <a:off x="3344438" y="6341236"/>
                <a:ext cx="3548973" cy="123111"/>
              </a:xfrm>
              <a:prstGeom prst="rect">
                <a:avLst/>
              </a:prstGeom>
              <a:solidFill>
                <a:schemeClr val="accent1"/>
              </a:solidFill>
              <a:ln>
                <a:solidFill>
                  <a:schemeClr val="accent5">
                    <a:lumMod val="50000"/>
                  </a:schemeClr>
                </a:solidFill>
              </a:ln>
            </p:spPr>
            <p:txBody>
              <a:bodyPr wrap="square" lIns="36000" tIns="0" rIns="0" bIns="0">
                <a:spAutoFit/>
              </a:bodyPr>
              <a:lstStyle/>
              <a:p>
                <a:r>
                  <a:rPr lang="fr-FR" sz="800" dirty="0">
                    <a:solidFill>
                      <a:schemeClr val="bg1"/>
                    </a:solidFill>
                  </a:rPr>
                  <a:t>Les mesures de prévention choisies répondent aux risques professionnels identifiés</a:t>
                </a:r>
              </a:p>
            </p:txBody>
          </p:sp>
          <p:sp>
            <p:nvSpPr>
              <p:cNvPr id="138" name="Rectangle 137"/>
              <p:cNvSpPr/>
              <p:nvPr/>
            </p:nvSpPr>
            <p:spPr>
              <a:xfrm>
                <a:off x="3345858" y="2269602"/>
                <a:ext cx="3548973" cy="123111"/>
              </a:xfrm>
              <a:prstGeom prst="rect">
                <a:avLst/>
              </a:prstGeom>
              <a:solidFill>
                <a:schemeClr val="accent6"/>
              </a:solidFill>
              <a:ln>
                <a:solidFill>
                  <a:srgbClr val="00B050"/>
                </a:solidFill>
              </a:ln>
            </p:spPr>
            <p:txBody>
              <a:bodyPr wrap="square" lIns="36000" tIns="0" rIns="0" bIns="0">
                <a:spAutoFit/>
              </a:bodyPr>
              <a:lstStyle/>
              <a:p>
                <a:r>
                  <a:rPr lang="fr-FR" sz="800" dirty="0">
                    <a:solidFill>
                      <a:schemeClr val="bg1"/>
                    </a:solidFill>
                  </a:rPr>
                  <a:t>Les habilitations et certifications nécessaires à l’opération sont identifiées</a:t>
                </a:r>
              </a:p>
            </p:txBody>
          </p:sp>
        </p:grpSp>
        <p:sp>
          <p:nvSpPr>
            <p:cNvPr id="116" name="Pentagone 115"/>
            <p:cNvSpPr/>
            <p:nvPr/>
          </p:nvSpPr>
          <p:spPr>
            <a:xfrm>
              <a:off x="3344438" y="1002122"/>
              <a:ext cx="3548973" cy="432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Indicateurs d’évaluation - performance attendue</a:t>
              </a:r>
            </a:p>
          </p:txBody>
        </p:sp>
      </p:grpSp>
      <p:sp>
        <p:nvSpPr>
          <p:cNvPr id="117" name="Pentagone 116"/>
          <p:cNvSpPr/>
          <p:nvPr/>
        </p:nvSpPr>
        <p:spPr>
          <a:xfrm>
            <a:off x="6913266" y="866898"/>
            <a:ext cx="1225899" cy="471301"/>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200" b="1">
                <a:solidFill>
                  <a:schemeClr val="tx1"/>
                </a:solidFill>
                <a:latin typeface="Calibri Light" panose="020F0302020204030204" pitchFamily="34" charset="0"/>
                <a:cs typeface="Calibri Light" panose="020F0302020204030204" pitchFamily="34" charset="0"/>
              </a:rPr>
              <a:t>   ÉVALUATION</a:t>
            </a:r>
            <a:endParaRPr lang="fr-FR" sz="1200" b="1" dirty="0">
              <a:solidFill>
                <a:schemeClr val="tx1"/>
              </a:solidFill>
              <a:latin typeface="Calibri Light" panose="020F0302020204030204" pitchFamily="34" charset="0"/>
              <a:cs typeface="Calibri Light" panose="020F0302020204030204" pitchFamily="34" charset="0"/>
            </a:endParaRPr>
          </a:p>
        </p:txBody>
      </p:sp>
      <p:sp>
        <p:nvSpPr>
          <p:cNvPr id="115" name="Rectangle 114"/>
          <p:cNvSpPr/>
          <p:nvPr/>
        </p:nvSpPr>
        <p:spPr>
          <a:xfrm>
            <a:off x="2000058" y="156101"/>
            <a:ext cx="6957960" cy="246221"/>
          </a:xfrm>
          <a:prstGeom prst="rect">
            <a:avLst/>
          </a:prstGeom>
          <a:solidFill>
            <a:srgbClr val="FFFF99"/>
          </a:solidFill>
          <a:ln>
            <a:solidFill>
              <a:srgbClr val="C00000"/>
            </a:solidFill>
          </a:ln>
          <a:scene3d>
            <a:camera prst="orthographicFront"/>
            <a:lightRig rig="threePt" dir="t"/>
          </a:scene3d>
          <a:sp3d>
            <a:bevelT/>
          </a:sp3d>
        </p:spPr>
        <p:txBody>
          <a:bodyPr wrap="square" lIns="0" tIns="0" rIns="0" bIns="0">
            <a:spAutoFit/>
          </a:bodyPr>
          <a:lstStyle/>
          <a:p>
            <a:pPr lvl="0" algn="ctr"/>
            <a:r>
              <a:rPr lang="fr-FR" sz="1600" b="1" dirty="0">
                <a:effectLst>
                  <a:outerShdw blurRad="38100" dist="38100" dir="2700000" algn="tl">
                    <a:srgbClr val="000000">
                      <a:alpha val="43137"/>
                    </a:srgbClr>
                  </a:outerShdw>
                </a:effectLst>
              </a:rPr>
              <a:t>E2 : Préparation d’une intervention</a:t>
            </a:r>
          </a:p>
        </p:txBody>
      </p:sp>
      <p:sp>
        <p:nvSpPr>
          <p:cNvPr id="119" name="Espace réservé du texte 5"/>
          <p:cNvSpPr txBox="1">
            <a:spLocks/>
          </p:cNvSpPr>
          <p:nvPr/>
        </p:nvSpPr>
        <p:spPr>
          <a:xfrm>
            <a:off x="8401050" y="827688"/>
            <a:ext cx="3646656" cy="60347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200" dirty="0"/>
              <a:t>CERTIFICATION</a:t>
            </a:r>
          </a:p>
          <a:p>
            <a:pPr marL="0" indent="0" algn="ctr">
              <a:buNone/>
            </a:pPr>
            <a:r>
              <a:rPr lang="fr-FR" sz="1100" dirty="0"/>
              <a:t>« Extrait de la grille nationale d’évaluation :  épreuve E2 »</a:t>
            </a:r>
          </a:p>
        </p:txBody>
      </p:sp>
      <p:graphicFrame>
        <p:nvGraphicFramePr>
          <p:cNvPr id="121" name="Tableau 120"/>
          <p:cNvGraphicFramePr>
            <a:graphicFrameLocks noGrp="1"/>
          </p:cNvGraphicFramePr>
          <p:nvPr>
            <p:extLst>
              <p:ext uri="{D42A27DB-BD31-4B8C-83A1-F6EECF244321}">
                <p14:modId xmlns:p14="http://schemas.microsoft.com/office/powerpoint/2010/main" val="2938755408"/>
              </p:ext>
            </p:extLst>
          </p:nvPr>
        </p:nvGraphicFramePr>
        <p:xfrm>
          <a:off x="7118192" y="1078367"/>
          <a:ext cx="773064" cy="125928"/>
        </p:xfrm>
        <a:graphic>
          <a:graphicData uri="http://schemas.openxmlformats.org/drawingml/2006/table">
            <a:tbl>
              <a:tblPr firstRow="1" bandRow="1">
                <a:tableStyleId>{5C22544A-7EE6-4342-B048-85BDC9FD1C3A}</a:tableStyleId>
              </a:tblPr>
              <a:tblGrid>
                <a:gridCol w="773064">
                  <a:extLst>
                    <a:ext uri="{9D8B030D-6E8A-4147-A177-3AD203B41FA5}">
                      <a16:colId xmlns:a16="http://schemas.microsoft.com/office/drawing/2014/main" val="692267084"/>
                    </a:ext>
                  </a:extLst>
                </a:gridCol>
              </a:tblGrid>
              <a:tr h="125928">
                <a:tc>
                  <a:txBody>
                    <a:bodyPr/>
                    <a:lstStyle/>
                    <a:p>
                      <a:pPr algn="ctr"/>
                      <a:r>
                        <a:rPr lang="fr-FR" sz="700" dirty="0"/>
                        <a:t>Niveau de maîtrise</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902915730"/>
                  </a:ext>
                </a:extLst>
              </a:tr>
            </a:tbl>
          </a:graphicData>
        </a:graphic>
      </p:graphicFrame>
      <p:graphicFrame>
        <p:nvGraphicFramePr>
          <p:cNvPr id="125" name="Tableau 124"/>
          <p:cNvGraphicFramePr>
            <a:graphicFrameLocks noGrp="1"/>
          </p:cNvGraphicFramePr>
          <p:nvPr>
            <p:extLst>
              <p:ext uri="{D42A27DB-BD31-4B8C-83A1-F6EECF244321}">
                <p14:modId xmlns:p14="http://schemas.microsoft.com/office/powerpoint/2010/main" val="310074076"/>
              </p:ext>
            </p:extLst>
          </p:nvPr>
        </p:nvGraphicFramePr>
        <p:xfrm>
          <a:off x="7118192" y="1207761"/>
          <a:ext cx="773064" cy="108000"/>
        </p:xfrm>
        <a:graphic>
          <a:graphicData uri="http://schemas.openxmlformats.org/drawingml/2006/table">
            <a:tbl>
              <a:tblPr firstRow="1" bandRow="1">
                <a:tableStyleId>{5C22544A-7EE6-4342-B048-85BDC9FD1C3A}</a:tableStyleId>
              </a:tblPr>
              <a:tblGrid>
                <a:gridCol w="193266">
                  <a:extLst>
                    <a:ext uri="{9D8B030D-6E8A-4147-A177-3AD203B41FA5}">
                      <a16:colId xmlns:a16="http://schemas.microsoft.com/office/drawing/2014/main" val="692267084"/>
                    </a:ext>
                  </a:extLst>
                </a:gridCol>
                <a:gridCol w="193266">
                  <a:extLst>
                    <a:ext uri="{9D8B030D-6E8A-4147-A177-3AD203B41FA5}">
                      <a16:colId xmlns:a16="http://schemas.microsoft.com/office/drawing/2014/main" val="1138903940"/>
                    </a:ext>
                  </a:extLst>
                </a:gridCol>
                <a:gridCol w="193266">
                  <a:extLst>
                    <a:ext uri="{9D8B030D-6E8A-4147-A177-3AD203B41FA5}">
                      <a16:colId xmlns:a16="http://schemas.microsoft.com/office/drawing/2014/main" val="1797610644"/>
                    </a:ext>
                  </a:extLst>
                </a:gridCol>
                <a:gridCol w="193266">
                  <a:extLst>
                    <a:ext uri="{9D8B030D-6E8A-4147-A177-3AD203B41FA5}">
                      <a16:colId xmlns:a16="http://schemas.microsoft.com/office/drawing/2014/main" val="2606451695"/>
                    </a:ext>
                  </a:extLst>
                </a:gridCol>
              </a:tblGrid>
              <a:tr h="108000">
                <a:tc>
                  <a:txBody>
                    <a:bodyPr/>
                    <a:lstStyle/>
                    <a:p>
                      <a:pPr algn="ctr"/>
                      <a:r>
                        <a:rPr lang="fr-FR" sz="700" dirty="0"/>
                        <a:t>NM</a:t>
                      </a:r>
                    </a:p>
                  </a:txBody>
                  <a:tcPr marL="0" marR="0" marT="0" marB="0">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700" dirty="0"/>
                        <a:t>IM</a:t>
                      </a:r>
                    </a:p>
                  </a:txBody>
                  <a:tcPr marL="0" marR="0" marT="0" marB="0">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700" dirty="0"/>
                        <a:t>M</a:t>
                      </a:r>
                    </a:p>
                  </a:txBody>
                  <a:tcPr marL="0" marR="0" marT="0" marB="0">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700" dirty="0"/>
                        <a:t>BM</a:t>
                      </a:r>
                    </a:p>
                  </a:txBody>
                  <a:tcPr marL="0" marR="0" marT="0" marB="0">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29" name="Tableau 128"/>
          <p:cNvGraphicFramePr>
            <a:graphicFrameLocks noGrp="1"/>
          </p:cNvGraphicFramePr>
          <p:nvPr>
            <p:extLst>
              <p:ext uri="{D42A27DB-BD31-4B8C-83A1-F6EECF244321}">
                <p14:modId xmlns:p14="http://schemas.microsoft.com/office/powerpoint/2010/main" val="4273090094"/>
              </p:ext>
            </p:extLst>
          </p:nvPr>
        </p:nvGraphicFramePr>
        <p:xfrm>
          <a:off x="6947782" y="1500177"/>
          <a:ext cx="943475" cy="126656"/>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6656">
                <a:tc>
                  <a:txBody>
                    <a:bodyPr/>
                    <a:lstStyle/>
                    <a:p>
                      <a:pPr algn="ctr"/>
                      <a:r>
                        <a:rPr lang="fr-FR" sz="700" dirty="0"/>
                        <a:t>NT</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r>
                        <a:rPr lang="fr-FR" sz="700" dirty="0"/>
                        <a:t>1</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700" dirty="0"/>
                        <a:t>2</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700" dirty="0"/>
                        <a:t>3</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700" dirty="0"/>
                        <a:t>4</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89" name="Tableau 188"/>
          <p:cNvGraphicFramePr>
            <a:graphicFrameLocks noGrp="1"/>
          </p:cNvGraphicFramePr>
          <p:nvPr>
            <p:extLst>
              <p:ext uri="{D42A27DB-BD31-4B8C-83A1-F6EECF244321}">
                <p14:modId xmlns:p14="http://schemas.microsoft.com/office/powerpoint/2010/main" val="306851174"/>
              </p:ext>
            </p:extLst>
          </p:nvPr>
        </p:nvGraphicFramePr>
        <p:xfrm>
          <a:off x="6947782" y="1655745"/>
          <a:ext cx="943475" cy="126656"/>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6656">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0" name="Tableau 189"/>
          <p:cNvGraphicFramePr>
            <a:graphicFrameLocks noGrp="1"/>
          </p:cNvGraphicFramePr>
          <p:nvPr>
            <p:extLst>
              <p:ext uri="{D42A27DB-BD31-4B8C-83A1-F6EECF244321}">
                <p14:modId xmlns:p14="http://schemas.microsoft.com/office/powerpoint/2010/main" val="633309044"/>
              </p:ext>
            </p:extLst>
          </p:nvPr>
        </p:nvGraphicFramePr>
        <p:xfrm>
          <a:off x="6947782" y="1787425"/>
          <a:ext cx="943475" cy="126656"/>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6656">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3" name="Tableau 192"/>
          <p:cNvGraphicFramePr>
            <a:graphicFrameLocks noGrp="1"/>
          </p:cNvGraphicFramePr>
          <p:nvPr>
            <p:extLst>
              <p:ext uri="{D42A27DB-BD31-4B8C-83A1-F6EECF244321}">
                <p14:modId xmlns:p14="http://schemas.microsoft.com/office/powerpoint/2010/main" val="654599610"/>
              </p:ext>
            </p:extLst>
          </p:nvPr>
        </p:nvGraphicFramePr>
        <p:xfrm>
          <a:off x="6947781" y="2102722"/>
          <a:ext cx="943475" cy="126656"/>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6656">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4" name="Tableau 193"/>
          <p:cNvGraphicFramePr>
            <a:graphicFrameLocks noGrp="1"/>
          </p:cNvGraphicFramePr>
          <p:nvPr>
            <p:extLst>
              <p:ext uri="{D42A27DB-BD31-4B8C-83A1-F6EECF244321}">
                <p14:modId xmlns:p14="http://schemas.microsoft.com/office/powerpoint/2010/main" val="2394911385"/>
              </p:ext>
            </p:extLst>
          </p:nvPr>
        </p:nvGraphicFramePr>
        <p:xfrm>
          <a:off x="6947781" y="2895149"/>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6" name="Tableau 195"/>
          <p:cNvGraphicFramePr>
            <a:graphicFrameLocks noGrp="1"/>
          </p:cNvGraphicFramePr>
          <p:nvPr>
            <p:extLst>
              <p:ext uri="{D42A27DB-BD31-4B8C-83A1-F6EECF244321}">
                <p14:modId xmlns:p14="http://schemas.microsoft.com/office/powerpoint/2010/main" val="686542166"/>
              </p:ext>
            </p:extLst>
          </p:nvPr>
        </p:nvGraphicFramePr>
        <p:xfrm>
          <a:off x="6947781" y="3025502"/>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0" name="Tableau 199"/>
          <p:cNvGraphicFramePr>
            <a:graphicFrameLocks noGrp="1"/>
          </p:cNvGraphicFramePr>
          <p:nvPr>
            <p:extLst>
              <p:ext uri="{D42A27DB-BD31-4B8C-83A1-F6EECF244321}">
                <p14:modId xmlns:p14="http://schemas.microsoft.com/office/powerpoint/2010/main" val="1589584212"/>
              </p:ext>
            </p:extLst>
          </p:nvPr>
        </p:nvGraphicFramePr>
        <p:xfrm>
          <a:off x="6947781" y="3227697"/>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3" name="Tableau 202"/>
          <p:cNvGraphicFramePr>
            <a:graphicFrameLocks noGrp="1"/>
          </p:cNvGraphicFramePr>
          <p:nvPr>
            <p:extLst>
              <p:ext uri="{D42A27DB-BD31-4B8C-83A1-F6EECF244321}">
                <p14:modId xmlns:p14="http://schemas.microsoft.com/office/powerpoint/2010/main" val="4079724357"/>
              </p:ext>
            </p:extLst>
          </p:nvPr>
        </p:nvGraphicFramePr>
        <p:xfrm>
          <a:off x="6947781" y="3489907"/>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4" name="Tableau 203"/>
          <p:cNvGraphicFramePr>
            <a:graphicFrameLocks noGrp="1"/>
          </p:cNvGraphicFramePr>
          <p:nvPr>
            <p:extLst>
              <p:ext uri="{D42A27DB-BD31-4B8C-83A1-F6EECF244321}">
                <p14:modId xmlns:p14="http://schemas.microsoft.com/office/powerpoint/2010/main" val="3616018805"/>
              </p:ext>
            </p:extLst>
          </p:nvPr>
        </p:nvGraphicFramePr>
        <p:xfrm>
          <a:off x="6947780" y="3618437"/>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6" name="Tableau 205"/>
          <p:cNvGraphicFramePr>
            <a:graphicFrameLocks noGrp="1"/>
          </p:cNvGraphicFramePr>
          <p:nvPr>
            <p:extLst>
              <p:ext uri="{D42A27DB-BD31-4B8C-83A1-F6EECF244321}">
                <p14:modId xmlns:p14="http://schemas.microsoft.com/office/powerpoint/2010/main" val="1422005347"/>
              </p:ext>
            </p:extLst>
          </p:nvPr>
        </p:nvGraphicFramePr>
        <p:xfrm>
          <a:off x="6947780" y="3778070"/>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7" name="Tableau 206"/>
          <p:cNvGraphicFramePr>
            <a:graphicFrameLocks noGrp="1"/>
          </p:cNvGraphicFramePr>
          <p:nvPr>
            <p:extLst>
              <p:ext uri="{D42A27DB-BD31-4B8C-83A1-F6EECF244321}">
                <p14:modId xmlns:p14="http://schemas.microsoft.com/office/powerpoint/2010/main" val="1885539395"/>
              </p:ext>
            </p:extLst>
          </p:nvPr>
        </p:nvGraphicFramePr>
        <p:xfrm>
          <a:off x="6947779" y="4094455"/>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9" name="Tableau 208"/>
          <p:cNvGraphicFramePr>
            <a:graphicFrameLocks noGrp="1"/>
          </p:cNvGraphicFramePr>
          <p:nvPr>
            <p:extLst>
              <p:ext uri="{D42A27DB-BD31-4B8C-83A1-F6EECF244321}">
                <p14:modId xmlns:p14="http://schemas.microsoft.com/office/powerpoint/2010/main" val="2179212057"/>
              </p:ext>
            </p:extLst>
          </p:nvPr>
        </p:nvGraphicFramePr>
        <p:xfrm>
          <a:off x="6947779" y="4406005"/>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1" name="Tableau 210"/>
          <p:cNvGraphicFramePr>
            <a:graphicFrameLocks noGrp="1"/>
          </p:cNvGraphicFramePr>
          <p:nvPr>
            <p:extLst>
              <p:ext uri="{D42A27DB-BD31-4B8C-83A1-F6EECF244321}">
                <p14:modId xmlns:p14="http://schemas.microsoft.com/office/powerpoint/2010/main" val="370925924"/>
              </p:ext>
            </p:extLst>
          </p:nvPr>
        </p:nvGraphicFramePr>
        <p:xfrm>
          <a:off x="6947779" y="4949380"/>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2" name="Tableau 211"/>
          <p:cNvGraphicFramePr>
            <a:graphicFrameLocks noGrp="1"/>
          </p:cNvGraphicFramePr>
          <p:nvPr>
            <p:extLst>
              <p:ext uri="{D42A27DB-BD31-4B8C-83A1-F6EECF244321}">
                <p14:modId xmlns:p14="http://schemas.microsoft.com/office/powerpoint/2010/main" val="1449735681"/>
              </p:ext>
            </p:extLst>
          </p:nvPr>
        </p:nvGraphicFramePr>
        <p:xfrm>
          <a:off x="6947779" y="5395045"/>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4" name="Tableau 213"/>
          <p:cNvGraphicFramePr>
            <a:graphicFrameLocks noGrp="1"/>
          </p:cNvGraphicFramePr>
          <p:nvPr>
            <p:extLst>
              <p:ext uri="{D42A27DB-BD31-4B8C-83A1-F6EECF244321}">
                <p14:modId xmlns:p14="http://schemas.microsoft.com/office/powerpoint/2010/main" val="1650347691"/>
              </p:ext>
            </p:extLst>
          </p:nvPr>
        </p:nvGraphicFramePr>
        <p:xfrm>
          <a:off x="6947778" y="5238077"/>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6" name="Tableau 215"/>
          <p:cNvGraphicFramePr>
            <a:graphicFrameLocks noGrp="1"/>
          </p:cNvGraphicFramePr>
          <p:nvPr>
            <p:extLst>
              <p:ext uri="{D42A27DB-BD31-4B8C-83A1-F6EECF244321}">
                <p14:modId xmlns:p14="http://schemas.microsoft.com/office/powerpoint/2010/main" val="2935997970"/>
              </p:ext>
            </p:extLst>
          </p:nvPr>
        </p:nvGraphicFramePr>
        <p:xfrm>
          <a:off x="6947778" y="6349606"/>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lumMod val="75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lumMod val="75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7" name="Tableau 216"/>
          <p:cNvGraphicFramePr>
            <a:graphicFrameLocks noGrp="1"/>
          </p:cNvGraphicFramePr>
          <p:nvPr>
            <p:extLst>
              <p:ext uri="{D42A27DB-BD31-4B8C-83A1-F6EECF244321}">
                <p14:modId xmlns:p14="http://schemas.microsoft.com/office/powerpoint/2010/main" val="3742043835"/>
              </p:ext>
            </p:extLst>
          </p:nvPr>
        </p:nvGraphicFramePr>
        <p:xfrm>
          <a:off x="6947777" y="6193647"/>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8" name="Tableau 217"/>
          <p:cNvGraphicFramePr>
            <a:graphicFrameLocks noGrp="1"/>
          </p:cNvGraphicFramePr>
          <p:nvPr>
            <p:extLst>
              <p:ext uri="{D42A27DB-BD31-4B8C-83A1-F6EECF244321}">
                <p14:modId xmlns:p14="http://schemas.microsoft.com/office/powerpoint/2010/main" val="2405511062"/>
              </p:ext>
            </p:extLst>
          </p:nvPr>
        </p:nvGraphicFramePr>
        <p:xfrm>
          <a:off x="499479" y="1504006"/>
          <a:ext cx="252000" cy="1350490"/>
        </p:xfrm>
        <a:graphic>
          <a:graphicData uri="http://schemas.openxmlformats.org/drawingml/2006/table">
            <a:tbl>
              <a:tblPr firstRow="1" firstCol="1" lastRow="1" lastCol="1" bandRow="1" bandCol="1"/>
              <a:tblGrid>
                <a:gridCol w="252000">
                  <a:extLst>
                    <a:ext uri="{9D8B030D-6E8A-4147-A177-3AD203B41FA5}">
                      <a16:colId xmlns:a16="http://schemas.microsoft.com/office/drawing/2014/main" val="1139971837"/>
                    </a:ext>
                  </a:extLst>
                </a:gridCol>
              </a:tblGrid>
              <a:tr h="1350490">
                <a:tc>
                  <a:txBody>
                    <a:bodyPr/>
                    <a:lstStyle/>
                    <a:p>
                      <a:pPr lvl="0" algn="ctr">
                        <a:spcBef>
                          <a:spcPts val="0"/>
                        </a:spcBef>
                        <a:spcAft>
                          <a:spcPts val="0"/>
                        </a:spcAft>
                      </a:pPr>
                      <a:r>
                        <a:rPr lang="fr-FR" sz="1200" b="1" dirty="0">
                          <a:solidFill>
                            <a:srgbClr val="7030A0"/>
                          </a:solidFill>
                          <a:effectLst/>
                          <a:latin typeface="+mn-lt"/>
                          <a:ea typeface="Arial" panose="020B0604020202020204" pitchFamily="34" charset="0"/>
                          <a:cs typeface="Times New Roman" panose="02020603050405020304" pitchFamily="18" charset="0"/>
                        </a:rPr>
                        <a:t>C1</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graphicFrame>
        <p:nvGraphicFramePr>
          <p:cNvPr id="219" name="Tableau 218"/>
          <p:cNvGraphicFramePr>
            <a:graphicFrameLocks noGrp="1"/>
          </p:cNvGraphicFramePr>
          <p:nvPr>
            <p:extLst>
              <p:ext uri="{D42A27DB-BD31-4B8C-83A1-F6EECF244321}">
                <p14:modId xmlns:p14="http://schemas.microsoft.com/office/powerpoint/2010/main" val="3493669896"/>
              </p:ext>
            </p:extLst>
          </p:nvPr>
        </p:nvGraphicFramePr>
        <p:xfrm>
          <a:off x="499479" y="2902075"/>
          <a:ext cx="252000" cy="1790822"/>
        </p:xfrm>
        <a:graphic>
          <a:graphicData uri="http://schemas.openxmlformats.org/drawingml/2006/table">
            <a:tbl>
              <a:tblPr firstRow="1" firstCol="1" lastRow="1" lastCol="1" bandRow="1" bandCol="1"/>
              <a:tblGrid>
                <a:gridCol w="252000">
                  <a:extLst>
                    <a:ext uri="{9D8B030D-6E8A-4147-A177-3AD203B41FA5}">
                      <a16:colId xmlns:a16="http://schemas.microsoft.com/office/drawing/2014/main" val="1139971837"/>
                    </a:ext>
                  </a:extLst>
                </a:gridCol>
              </a:tblGrid>
              <a:tr h="1790822">
                <a:tc>
                  <a:txBody>
                    <a:bodyPr/>
                    <a:lstStyle/>
                    <a:p>
                      <a:pPr algn="ctr">
                        <a:spcBef>
                          <a:spcPts val="45"/>
                        </a:spcBef>
                        <a:spcAft>
                          <a:spcPts val="0"/>
                        </a:spcAft>
                      </a:pPr>
                      <a:r>
                        <a:rPr lang="fr-FR" sz="1200" b="1" dirty="0">
                          <a:solidFill>
                            <a:srgbClr val="7030A0"/>
                          </a:solidFill>
                          <a:effectLst/>
                          <a:latin typeface="+mn-lt"/>
                          <a:ea typeface="Arial" panose="020B0604020202020204" pitchFamily="34" charset="0"/>
                          <a:cs typeface="Times New Roman" panose="02020603050405020304" pitchFamily="18" charset="0"/>
                        </a:rPr>
                        <a:t>C2</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graphicFrame>
        <p:nvGraphicFramePr>
          <p:cNvPr id="220" name="Tableau 219"/>
          <p:cNvGraphicFramePr>
            <a:graphicFrameLocks noGrp="1"/>
          </p:cNvGraphicFramePr>
          <p:nvPr>
            <p:extLst>
              <p:ext uri="{D42A27DB-BD31-4B8C-83A1-F6EECF244321}">
                <p14:modId xmlns:p14="http://schemas.microsoft.com/office/powerpoint/2010/main" val="2710489743"/>
              </p:ext>
            </p:extLst>
          </p:nvPr>
        </p:nvGraphicFramePr>
        <p:xfrm>
          <a:off x="499479" y="4952479"/>
          <a:ext cx="252000" cy="1652433"/>
        </p:xfrm>
        <a:graphic>
          <a:graphicData uri="http://schemas.openxmlformats.org/drawingml/2006/table">
            <a:tbl>
              <a:tblPr firstRow="1" firstCol="1" lastRow="1" lastCol="1" bandRow="1" bandCol="1"/>
              <a:tblGrid>
                <a:gridCol w="252000">
                  <a:extLst>
                    <a:ext uri="{9D8B030D-6E8A-4147-A177-3AD203B41FA5}">
                      <a16:colId xmlns:a16="http://schemas.microsoft.com/office/drawing/2014/main" val="1139971837"/>
                    </a:ext>
                  </a:extLst>
                </a:gridCol>
              </a:tblGrid>
              <a:tr h="1652433">
                <a:tc>
                  <a:txBody>
                    <a:bodyPr/>
                    <a:lstStyle/>
                    <a:p>
                      <a:pPr algn="ctr">
                        <a:spcBef>
                          <a:spcPts val="45"/>
                        </a:spcBef>
                        <a:spcAft>
                          <a:spcPts val="0"/>
                        </a:spcAft>
                      </a:pPr>
                      <a:r>
                        <a:rPr lang="fr-FR" sz="1200" b="1" dirty="0">
                          <a:solidFill>
                            <a:srgbClr val="7030A0"/>
                          </a:solidFill>
                          <a:effectLst/>
                          <a:latin typeface="+mn-lt"/>
                          <a:ea typeface="Arial" panose="020B0604020202020204" pitchFamily="34" charset="0"/>
                          <a:cs typeface="Times New Roman" panose="02020603050405020304" pitchFamily="18" charset="0"/>
                        </a:rPr>
                        <a:t>C3</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graphicFrame>
        <p:nvGraphicFramePr>
          <p:cNvPr id="221" name="Tableau 220"/>
          <p:cNvGraphicFramePr>
            <a:graphicFrameLocks noGrp="1"/>
          </p:cNvGraphicFramePr>
          <p:nvPr>
            <p:extLst>
              <p:ext uri="{D42A27DB-BD31-4B8C-83A1-F6EECF244321}">
                <p14:modId xmlns:p14="http://schemas.microsoft.com/office/powerpoint/2010/main" val="3892932957"/>
              </p:ext>
            </p:extLst>
          </p:nvPr>
        </p:nvGraphicFramePr>
        <p:xfrm>
          <a:off x="8401049" y="1478368"/>
          <a:ext cx="309795" cy="1190770"/>
        </p:xfrm>
        <a:graphic>
          <a:graphicData uri="http://schemas.openxmlformats.org/drawingml/2006/table">
            <a:tbl>
              <a:tblPr firstRow="1" firstCol="1" lastRow="1" lastCol="1" bandRow="1" bandCol="1"/>
              <a:tblGrid>
                <a:gridCol w="309795">
                  <a:extLst>
                    <a:ext uri="{9D8B030D-6E8A-4147-A177-3AD203B41FA5}">
                      <a16:colId xmlns:a16="http://schemas.microsoft.com/office/drawing/2014/main" val="1139971837"/>
                    </a:ext>
                  </a:extLst>
                </a:gridCol>
              </a:tblGrid>
              <a:tr h="1190770">
                <a:tc>
                  <a:txBody>
                    <a:bodyPr/>
                    <a:lstStyle/>
                    <a:p>
                      <a:pPr lvl="0" algn="ctr">
                        <a:spcBef>
                          <a:spcPts val="0"/>
                        </a:spcBef>
                        <a:spcAft>
                          <a:spcPts val="0"/>
                        </a:spcAft>
                      </a:pPr>
                      <a:r>
                        <a:rPr lang="fr-FR" sz="1200" b="1" dirty="0">
                          <a:solidFill>
                            <a:srgbClr val="7030A0"/>
                          </a:solidFill>
                          <a:effectLst/>
                          <a:latin typeface="+mn-lt"/>
                          <a:ea typeface="Arial" panose="020B0604020202020204" pitchFamily="34" charset="0"/>
                          <a:cs typeface="Times New Roman" panose="02020603050405020304" pitchFamily="18" charset="0"/>
                        </a:rPr>
                        <a:t>C1</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graphicFrame>
        <p:nvGraphicFramePr>
          <p:cNvPr id="222" name="Tableau 221"/>
          <p:cNvGraphicFramePr>
            <a:graphicFrameLocks noGrp="1"/>
          </p:cNvGraphicFramePr>
          <p:nvPr>
            <p:extLst>
              <p:ext uri="{D42A27DB-BD31-4B8C-83A1-F6EECF244321}">
                <p14:modId xmlns:p14="http://schemas.microsoft.com/office/powerpoint/2010/main" val="2448893702"/>
              </p:ext>
            </p:extLst>
          </p:nvPr>
        </p:nvGraphicFramePr>
        <p:xfrm>
          <a:off x="8423371" y="2902075"/>
          <a:ext cx="287473" cy="1626330"/>
        </p:xfrm>
        <a:graphic>
          <a:graphicData uri="http://schemas.openxmlformats.org/drawingml/2006/table">
            <a:tbl>
              <a:tblPr firstRow="1" firstCol="1" lastRow="1" lastCol="1" bandRow="1" bandCol="1"/>
              <a:tblGrid>
                <a:gridCol w="287473">
                  <a:extLst>
                    <a:ext uri="{9D8B030D-6E8A-4147-A177-3AD203B41FA5}">
                      <a16:colId xmlns:a16="http://schemas.microsoft.com/office/drawing/2014/main" val="1139971837"/>
                    </a:ext>
                  </a:extLst>
                </a:gridCol>
              </a:tblGrid>
              <a:tr h="1626330">
                <a:tc>
                  <a:txBody>
                    <a:bodyPr/>
                    <a:lstStyle/>
                    <a:p>
                      <a:pPr algn="ctr">
                        <a:spcBef>
                          <a:spcPts val="45"/>
                        </a:spcBef>
                        <a:spcAft>
                          <a:spcPts val="0"/>
                        </a:spcAft>
                      </a:pPr>
                      <a:r>
                        <a:rPr lang="fr-FR" sz="1200" b="1" dirty="0">
                          <a:solidFill>
                            <a:srgbClr val="7030A0"/>
                          </a:solidFill>
                          <a:effectLst/>
                          <a:latin typeface="+mn-lt"/>
                          <a:ea typeface="Arial" panose="020B0604020202020204" pitchFamily="34" charset="0"/>
                          <a:cs typeface="Times New Roman" panose="02020603050405020304" pitchFamily="18" charset="0"/>
                        </a:rPr>
                        <a:t>C2</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graphicFrame>
        <p:nvGraphicFramePr>
          <p:cNvPr id="223" name="Tableau 222"/>
          <p:cNvGraphicFramePr>
            <a:graphicFrameLocks noGrp="1"/>
          </p:cNvGraphicFramePr>
          <p:nvPr>
            <p:extLst>
              <p:ext uri="{D42A27DB-BD31-4B8C-83A1-F6EECF244321}">
                <p14:modId xmlns:p14="http://schemas.microsoft.com/office/powerpoint/2010/main" val="1350067198"/>
              </p:ext>
            </p:extLst>
          </p:nvPr>
        </p:nvGraphicFramePr>
        <p:xfrm>
          <a:off x="8423371" y="4952479"/>
          <a:ext cx="309796" cy="1652431"/>
        </p:xfrm>
        <a:graphic>
          <a:graphicData uri="http://schemas.openxmlformats.org/drawingml/2006/table">
            <a:tbl>
              <a:tblPr firstRow="1" firstCol="1" lastRow="1" lastCol="1" bandRow="1" bandCol="1"/>
              <a:tblGrid>
                <a:gridCol w="309796">
                  <a:extLst>
                    <a:ext uri="{9D8B030D-6E8A-4147-A177-3AD203B41FA5}">
                      <a16:colId xmlns:a16="http://schemas.microsoft.com/office/drawing/2014/main" val="1139971837"/>
                    </a:ext>
                  </a:extLst>
                </a:gridCol>
              </a:tblGrid>
              <a:tr h="1652431">
                <a:tc>
                  <a:txBody>
                    <a:bodyPr/>
                    <a:lstStyle/>
                    <a:p>
                      <a:pPr algn="ctr">
                        <a:spcBef>
                          <a:spcPts val="45"/>
                        </a:spcBef>
                        <a:spcAft>
                          <a:spcPts val="0"/>
                        </a:spcAft>
                      </a:pPr>
                      <a:r>
                        <a:rPr lang="fr-FR" sz="1200" b="1" dirty="0">
                          <a:solidFill>
                            <a:srgbClr val="7030A0"/>
                          </a:solidFill>
                          <a:effectLst/>
                          <a:latin typeface="+mn-lt"/>
                          <a:ea typeface="Arial" panose="020B0604020202020204" pitchFamily="34" charset="0"/>
                          <a:cs typeface="Times New Roman" panose="02020603050405020304" pitchFamily="18" charset="0"/>
                        </a:rPr>
                        <a:t>C3</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graphicFrame>
        <p:nvGraphicFramePr>
          <p:cNvPr id="224" name="Tableau 223"/>
          <p:cNvGraphicFramePr>
            <a:graphicFrameLocks noGrp="1"/>
          </p:cNvGraphicFramePr>
          <p:nvPr>
            <p:extLst>
              <p:ext uri="{D42A27DB-BD31-4B8C-83A1-F6EECF244321}">
                <p14:modId xmlns:p14="http://schemas.microsoft.com/office/powerpoint/2010/main" val="3296336451"/>
              </p:ext>
            </p:extLst>
          </p:nvPr>
        </p:nvGraphicFramePr>
        <p:xfrm>
          <a:off x="6947776" y="5862676"/>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cxnSp>
        <p:nvCxnSpPr>
          <p:cNvPr id="14" name="Connecteur droit 13"/>
          <p:cNvCxnSpPr/>
          <p:nvPr/>
        </p:nvCxnSpPr>
        <p:spPr>
          <a:xfrm>
            <a:off x="7891251" y="1541281"/>
            <a:ext cx="210885" cy="190643"/>
          </a:xfrm>
          <a:prstGeom prst="line">
            <a:avLst/>
          </a:prstGeom>
          <a:ln w="63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0" name="Connecteur droit 229"/>
          <p:cNvCxnSpPr>
            <a:stCxn id="126" idx="3"/>
          </p:cNvCxnSpPr>
          <p:nvPr/>
        </p:nvCxnSpPr>
        <p:spPr>
          <a:xfrm flipV="1">
            <a:off x="7891251" y="1949106"/>
            <a:ext cx="240743" cy="7088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Connecteur droit 230"/>
          <p:cNvCxnSpPr/>
          <p:nvPr/>
        </p:nvCxnSpPr>
        <p:spPr>
          <a:xfrm>
            <a:off x="7884266" y="1855961"/>
            <a:ext cx="254899" cy="63962"/>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3" name="Connecteur droit 242"/>
          <p:cNvCxnSpPr/>
          <p:nvPr/>
        </p:nvCxnSpPr>
        <p:spPr>
          <a:xfrm>
            <a:off x="7884266" y="1731924"/>
            <a:ext cx="254899" cy="180009"/>
          </a:xfrm>
          <a:prstGeom prst="line">
            <a:avLst/>
          </a:prstGeom>
          <a:ln w="63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6" name="Connecteur droit 245"/>
          <p:cNvCxnSpPr>
            <a:endCxn id="221" idx="1"/>
          </p:cNvCxnSpPr>
          <p:nvPr/>
        </p:nvCxnSpPr>
        <p:spPr>
          <a:xfrm>
            <a:off x="7884266" y="1999450"/>
            <a:ext cx="516783" cy="74303"/>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8" name="Connecteur droit 247"/>
          <p:cNvCxnSpPr>
            <a:stCxn id="209" idx="3"/>
            <a:endCxn id="222" idx="1"/>
          </p:cNvCxnSpPr>
          <p:nvPr/>
        </p:nvCxnSpPr>
        <p:spPr>
          <a:xfrm flipV="1">
            <a:off x="7891254" y="3715240"/>
            <a:ext cx="532117" cy="751965"/>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aphicFrame>
        <p:nvGraphicFramePr>
          <p:cNvPr id="41" name="Tableau 40"/>
          <p:cNvGraphicFramePr>
            <a:graphicFrameLocks noGrp="1"/>
          </p:cNvGraphicFramePr>
          <p:nvPr>
            <p:extLst>
              <p:ext uri="{D42A27DB-BD31-4B8C-83A1-F6EECF244321}">
                <p14:modId xmlns:p14="http://schemas.microsoft.com/office/powerpoint/2010/main" val="2795353733"/>
              </p:ext>
            </p:extLst>
          </p:nvPr>
        </p:nvGraphicFramePr>
        <p:xfrm>
          <a:off x="8733167" y="1478962"/>
          <a:ext cx="3646127" cy="1190178"/>
        </p:xfrm>
        <a:graphic>
          <a:graphicData uri="http://schemas.openxmlformats.org/drawingml/2006/table">
            <a:tbl>
              <a:tblPr/>
              <a:tblGrid>
                <a:gridCol w="2343255">
                  <a:extLst>
                    <a:ext uri="{9D8B030D-6E8A-4147-A177-3AD203B41FA5}">
                      <a16:colId xmlns:a16="http://schemas.microsoft.com/office/drawing/2014/main" val="575661635"/>
                    </a:ext>
                  </a:extLst>
                </a:gridCol>
                <a:gridCol w="149841">
                  <a:extLst>
                    <a:ext uri="{9D8B030D-6E8A-4147-A177-3AD203B41FA5}">
                      <a16:colId xmlns:a16="http://schemas.microsoft.com/office/drawing/2014/main" val="1924476447"/>
                    </a:ext>
                  </a:extLst>
                </a:gridCol>
                <a:gridCol w="149841">
                  <a:extLst>
                    <a:ext uri="{9D8B030D-6E8A-4147-A177-3AD203B41FA5}">
                      <a16:colId xmlns:a16="http://schemas.microsoft.com/office/drawing/2014/main" val="2417154453"/>
                    </a:ext>
                  </a:extLst>
                </a:gridCol>
                <a:gridCol w="149841">
                  <a:extLst>
                    <a:ext uri="{9D8B030D-6E8A-4147-A177-3AD203B41FA5}">
                      <a16:colId xmlns:a16="http://schemas.microsoft.com/office/drawing/2014/main" val="9222679"/>
                    </a:ext>
                  </a:extLst>
                </a:gridCol>
                <a:gridCol w="149841">
                  <a:extLst>
                    <a:ext uri="{9D8B030D-6E8A-4147-A177-3AD203B41FA5}">
                      <a16:colId xmlns:a16="http://schemas.microsoft.com/office/drawing/2014/main" val="1670883290"/>
                    </a:ext>
                  </a:extLst>
                </a:gridCol>
                <a:gridCol w="149841">
                  <a:extLst>
                    <a:ext uri="{9D8B030D-6E8A-4147-A177-3AD203B41FA5}">
                      <a16:colId xmlns:a16="http://schemas.microsoft.com/office/drawing/2014/main" val="3923599826"/>
                    </a:ext>
                  </a:extLst>
                </a:gridCol>
                <a:gridCol w="239108">
                  <a:extLst>
                    <a:ext uri="{9D8B030D-6E8A-4147-A177-3AD203B41FA5}">
                      <a16:colId xmlns:a16="http://schemas.microsoft.com/office/drawing/2014/main" val="1054350998"/>
                    </a:ext>
                  </a:extLst>
                </a:gridCol>
                <a:gridCol w="314559">
                  <a:extLst>
                    <a:ext uri="{9D8B030D-6E8A-4147-A177-3AD203B41FA5}">
                      <a16:colId xmlns:a16="http://schemas.microsoft.com/office/drawing/2014/main" val="3456604031"/>
                    </a:ext>
                  </a:extLst>
                </a:gridCol>
              </a:tblGrid>
              <a:tr h="146976">
                <a:tc>
                  <a:txBody>
                    <a:bodyPr/>
                    <a:lstStyle/>
                    <a:p>
                      <a:pPr algn="l" fontAlgn="ctr"/>
                      <a:r>
                        <a:rPr lang="fr-FR" sz="400" b="0" i="0" u="none" strike="noStrike" dirty="0">
                          <a:effectLst/>
                          <a:latin typeface="Arial" panose="020B0604020202020204" pitchFamily="34" charset="0"/>
                        </a:rPr>
                        <a:t>Les données techniques nécessaires à son intervention sont identifiées. La collecte des informations nécessaires à l’intervention est complète et exploitable.</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dirty="0">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85297500"/>
                  </a:ext>
                </a:extLst>
              </a:tr>
              <a:tr h="173867">
                <a:tc>
                  <a:txBody>
                    <a:bodyPr/>
                    <a:lstStyle/>
                    <a:p>
                      <a:pPr algn="l" fontAlgn="ctr"/>
                      <a:r>
                        <a:rPr lang="fr-FR" sz="400" b="0" i="0" u="none" strike="noStrike" dirty="0">
                          <a:effectLst/>
                          <a:latin typeface="Arial" panose="020B0604020202020204" pitchFamily="34" charset="0"/>
                        </a:rPr>
                        <a:t>Le classement des données est exploitable et respecte les règles de l’entreprise.</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dirty="0">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68691648"/>
                  </a:ext>
                </a:extLst>
              </a:tr>
              <a:tr h="173867">
                <a:tc>
                  <a:txBody>
                    <a:bodyPr/>
                    <a:lstStyle/>
                    <a:p>
                      <a:pPr algn="l" fontAlgn="ctr"/>
                      <a:r>
                        <a:rPr lang="fr-FR" sz="400" b="0" i="0" u="none" strike="noStrike" dirty="0">
                          <a:effectLst/>
                          <a:latin typeface="Arial" panose="020B0604020202020204" pitchFamily="34" charset="0"/>
                        </a:rPr>
                        <a:t>Les contraintes techniques et d’exécution sont repérées. Les contraintes liées à l’efficacité énergétique sont repérées. Les risques professionnels sont évalués.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dirty="0">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15232349"/>
                  </a:ext>
                </a:extLst>
              </a:tr>
              <a:tr h="173867">
                <a:tc>
                  <a:txBody>
                    <a:bodyPr/>
                    <a:lstStyle/>
                    <a:p>
                      <a:pPr algn="l" fontAlgn="ctr"/>
                      <a:r>
                        <a:rPr lang="fr-FR" sz="400" b="0" i="0" u="none" strike="noStrike" dirty="0">
                          <a:effectLst/>
                          <a:latin typeface="Arial" panose="020B0604020202020204" pitchFamily="34" charset="0"/>
                        </a:rPr>
                        <a:t>Les contraintes environnementales sont recensées. Les mesures de prévention de santé et sécurité au travail sont proposées.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dirty="0">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43328928"/>
                  </a:ext>
                </a:extLst>
              </a:tr>
              <a:tr h="173867">
                <a:tc>
                  <a:txBody>
                    <a:bodyPr/>
                    <a:lstStyle/>
                    <a:p>
                      <a:pPr algn="l" fontAlgn="ctr"/>
                      <a:r>
                        <a:rPr lang="fr-FR" sz="400" b="0" i="0" u="none" strike="noStrike" dirty="0">
                          <a:effectLst/>
                          <a:latin typeface="Arial" panose="020B0604020202020204" pitchFamily="34" charset="0"/>
                        </a:rPr>
                        <a:t>Les interactions avec les autres intervenants sont repérées.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dirty="0">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04659147"/>
                  </a:ext>
                </a:extLst>
              </a:tr>
              <a:tr h="173867">
                <a:tc>
                  <a:txBody>
                    <a:bodyPr/>
                    <a:lstStyle/>
                    <a:p>
                      <a:pPr algn="l" fontAlgn="ctr"/>
                      <a:r>
                        <a:rPr lang="fr-FR" sz="400" b="0" i="0" u="none" strike="noStrike" dirty="0">
                          <a:effectLst/>
                          <a:latin typeface="Arial" panose="020B0604020202020204" pitchFamily="34" charset="0"/>
                        </a:rPr>
                        <a:t>Les habilitations et certifications nécessaires à l’opération sont identifiées.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dirty="0">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14265209"/>
                  </a:ext>
                </a:extLst>
              </a:tr>
              <a:tr h="173867">
                <a:tc>
                  <a:txBody>
                    <a:bodyPr/>
                    <a:lstStyle/>
                    <a:p>
                      <a:pPr algn="l" fontAlgn="ctr"/>
                      <a:r>
                        <a:rPr lang="fr-FR" sz="400" b="0" i="0" u="none" strike="noStrike" dirty="0">
                          <a:effectLst/>
                          <a:latin typeface="Arial" panose="020B0604020202020204" pitchFamily="34" charset="0"/>
                        </a:rPr>
                        <a:t>Les contraintes sont prises en compte et donnent lieu à une solution.</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dirty="0">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83569295"/>
                  </a:ext>
                </a:extLst>
              </a:tr>
            </a:tbl>
          </a:graphicData>
        </a:graphic>
      </p:graphicFrame>
      <p:graphicFrame>
        <p:nvGraphicFramePr>
          <p:cNvPr id="42" name="Tableau 41"/>
          <p:cNvGraphicFramePr>
            <a:graphicFrameLocks noGrp="1"/>
          </p:cNvGraphicFramePr>
          <p:nvPr>
            <p:extLst>
              <p:ext uri="{D42A27DB-BD31-4B8C-83A1-F6EECF244321}">
                <p14:modId xmlns:p14="http://schemas.microsoft.com/office/powerpoint/2010/main" val="3406081458"/>
              </p:ext>
            </p:extLst>
          </p:nvPr>
        </p:nvGraphicFramePr>
        <p:xfrm>
          <a:off x="8733167" y="2910577"/>
          <a:ext cx="3646127" cy="1617827"/>
        </p:xfrm>
        <a:graphic>
          <a:graphicData uri="http://schemas.openxmlformats.org/drawingml/2006/table">
            <a:tbl>
              <a:tblPr/>
              <a:tblGrid>
                <a:gridCol w="2343258">
                  <a:extLst>
                    <a:ext uri="{9D8B030D-6E8A-4147-A177-3AD203B41FA5}">
                      <a16:colId xmlns:a16="http://schemas.microsoft.com/office/drawing/2014/main" val="3163937890"/>
                    </a:ext>
                  </a:extLst>
                </a:gridCol>
                <a:gridCol w="149840">
                  <a:extLst>
                    <a:ext uri="{9D8B030D-6E8A-4147-A177-3AD203B41FA5}">
                      <a16:colId xmlns:a16="http://schemas.microsoft.com/office/drawing/2014/main" val="2103574899"/>
                    </a:ext>
                  </a:extLst>
                </a:gridCol>
                <a:gridCol w="149840">
                  <a:extLst>
                    <a:ext uri="{9D8B030D-6E8A-4147-A177-3AD203B41FA5}">
                      <a16:colId xmlns:a16="http://schemas.microsoft.com/office/drawing/2014/main" val="942347271"/>
                    </a:ext>
                  </a:extLst>
                </a:gridCol>
                <a:gridCol w="149840">
                  <a:extLst>
                    <a:ext uri="{9D8B030D-6E8A-4147-A177-3AD203B41FA5}">
                      <a16:colId xmlns:a16="http://schemas.microsoft.com/office/drawing/2014/main" val="1977570638"/>
                    </a:ext>
                  </a:extLst>
                </a:gridCol>
                <a:gridCol w="149840">
                  <a:extLst>
                    <a:ext uri="{9D8B030D-6E8A-4147-A177-3AD203B41FA5}">
                      <a16:colId xmlns:a16="http://schemas.microsoft.com/office/drawing/2014/main" val="3399532512"/>
                    </a:ext>
                  </a:extLst>
                </a:gridCol>
                <a:gridCol w="149840">
                  <a:extLst>
                    <a:ext uri="{9D8B030D-6E8A-4147-A177-3AD203B41FA5}">
                      <a16:colId xmlns:a16="http://schemas.microsoft.com/office/drawing/2014/main" val="3029139528"/>
                    </a:ext>
                  </a:extLst>
                </a:gridCol>
                <a:gridCol w="239109">
                  <a:extLst>
                    <a:ext uri="{9D8B030D-6E8A-4147-A177-3AD203B41FA5}">
                      <a16:colId xmlns:a16="http://schemas.microsoft.com/office/drawing/2014/main" val="528889759"/>
                    </a:ext>
                  </a:extLst>
                </a:gridCol>
                <a:gridCol w="314560">
                  <a:extLst>
                    <a:ext uri="{9D8B030D-6E8A-4147-A177-3AD203B41FA5}">
                      <a16:colId xmlns:a16="http://schemas.microsoft.com/office/drawing/2014/main" val="865538676"/>
                    </a:ext>
                  </a:extLst>
                </a:gridCol>
              </a:tblGrid>
              <a:tr h="304311">
                <a:tc>
                  <a:txBody>
                    <a:bodyPr/>
                    <a:lstStyle/>
                    <a:p>
                      <a:pPr algn="l" fontAlgn="ctr"/>
                      <a:r>
                        <a:rPr lang="fr-FR" sz="400" b="0" i="0" u="none" strike="noStrike" dirty="0">
                          <a:effectLst/>
                          <a:latin typeface="Arial" panose="020B0604020202020204" pitchFamily="34" charset="0"/>
                        </a:rPr>
                        <a:t>L’identification des éléments permet de déterminer leurs caractéristiques. Les fonctions principales de chaque élément sont identifiées. Les différents éléments sont repérés sur les différents schémas.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05542913"/>
                  </a:ext>
                </a:extLst>
              </a:tr>
              <a:tr h="197909">
                <a:tc>
                  <a:txBody>
                    <a:bodyPr/>
                    <a:lstStyle/>
                    <a:p>
                      <a:pPr algn="l" fontAlgn="ctr"/>
                      <a:r>
                        <a:rPr lang="fr-FR" sz="400" b="0" i="0" u="none" strike="noStrike">
                          <a:effectLst/>
                          <a:latin typeface="Arial" panose="020B0604020202020204" pitchFamily="34" charset="0"/>
                        </a:rPr>
                        <a:t>Les caractéristiques sont identifiées et conformes aux normes en vigueur.</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92164480"/>
                  </a:ext>
                </a:extLst>
              </a:tr>
              <a:tr h="304311">
                <a:tc>
                  <a:txBody>
                    <a:bodyPr/>
                    <a:lstStyle/>
                    <a:p>
                      <a:pPr algn="l" fontAlgn="ctr"/>
                      <a:r>
                        <a:rPr lang="fr-FR" sz="400" b="0" i="0" u="none" strike="noStrike">
                          <a:effectLst/>
                          <a:latin typeface="Arial" panose="020B0604020202020204" pitchFamily="34" charset="0"/>
                        </a:rPr>
                        <a:t>Les grandeurs physiques sont déterminées, interprétées et associées à des moyens de mesure, de capteurs et de protection. Le dimensionnement des matériels est vérifié et justifié.</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74600984"/>
                  </a:ext>
                </a:extLst>
              </a:tr>
              <a:tr h="197909">
                <a:tc>
                  <a:txBody>
                    <a:bodyPr/>
                    <a:lstStyle/>
                    <a:p>
                      <a:pPr algn="l" fontAlgn="ctr"/>
                      <a:r>
                        <a:rPr lang="fr-FR" sz="400" b="0" i="0" u="none" strike="noStrike">
                          <a:effectLst/>
                          <a:latin typeface="Arial" panose="020B0604020202020204" pitchFamily="34" charset="0"/>
                        </a:rPr>
                        <a:t>Les valeurs identifiées permettent de prévoir le réglage des appareils de l’installation.</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45339280"/>
                  </a:ext>
                </a:extLst>
              </a:tr>
              <a:tr h="207739">
                <a:tc>
                  <a:txBody>
                    <a:bodyPr/>
                    <a:lstStyle/>
                    <a:p>
                      <a:pPr algn="l" fontAlgn="ctr"/>
                      <a:r>
                        <a:rPr lang="fr-FR" sz="400" b="0" i="0" u="none" strike="noStrike">
                          <a:effectLst/>
                          <a:latin typeface="Arial" panose="020B0604020202020204" pitchFamily="34" charset="0"/>
                        </a:rPr>
                        <a:t>Les schémas et/ou les croquis sont exploitables. Les conventions de représentation sont respectées.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20%</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8570643"/>
                  </a:ext>
                </a:extLst>
              </a:tr>
              <a:tr h="197909">
                <a:tc>
                  <a:txBody>
                    <a:bodyPr/>
                    <a:lstStyle/>
                    <a:p>
                      <a:pPr algn="l" fontAlgn="ctr"/>
                      <a:r>
                        <a:rPr lang="fr-FR" sz="400" b="0" i="0" u="none" strike="noStrike">
                          <a:effectLst/>
                          <a:latin typeface="Arial" panose="020B0604020202020204" pitchFamily="34" charset="0"/>
                        </a:rPr>
                        <a:t>Les éléments à raccorder, le type et la section des conducteurs sont identifiés.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20%</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59348135"/>
                  </a:ext>
                </a:extLst>
              </a:tr>
              <a:tr h="207739">
                <a:tc>
                  <a:txBody>
                    <a:bodyPr/>
                    <a:lstStyle/>
                    <a:p>
                      <a:pPr algn="l" fontAlgn="ctr"/>
                      <a:r>
                        <a:rPr lang="fr-FR" sz="400" b="0" i="0" u="none" strike="noStrike" dirty="0">
                          <a:effectLst/>
                          <a:latin typeface="Arial" panose="020B0604020202020204" pitchFamily="34" charset="0"/>
                        </a:rPr>
                        <a:t>La modification est approuvée et portée au dossier technique. La solution technique proposée intègre les enjeux d’efficacité énergétique.</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tc>
                  <a:txBody>
                    <a:bodyPr/>
                    <a:lstStyle/>
                    <a:p>
                      <a:pPr algn="l" fontAlgn="ctr"/>
                      <a:r>
                        <a:rPr lang="fr-FR" sz="400" b="1" i="0" u="none" strike="noStrike" dirty="0">
                          <a:solidFill>
                            <a:srgbClr val="FF0000"/>
                          </a:solidFill>
                          <a:effectLst/>
                          <a:latin typeface="Arial" panose="020B0604020202020204" pitchFamily="34" charset="0"/>
                        </a:rPr>
                        <a:t>◄</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90541749"/>
                  </a:ext>
                </a:extLst>
              </a:tr>
            </a:tbl>
          </a:graphicData>
        </a:graphic>
      </p:graphicFrame>
      <p:graphicFrame>
        <p:nvGraphicFramePr>
          <p:cNvPr id="51" name="Tableau 50"/>
          <p:cNvGraphicFramePr>
            <a:graphicFrameLocks noGrp="1"/>
          </p:cNvGraphicFramePr>
          <p:nvPr>
            <p:extLst>
              <p:ext uri="{D42A27DB-BD31-4B8C-83A1-F6EECF244321}">
                <p14:modId xmlns:p14="http://schemas.microsoft.com/office/powerpoint/2010/main" val="3304636318"/>
              </p:ext>
            </p:extLst>
          </p:nvPr>
        </p:nvGraphicFramePr>
        <p:xfrm>
          <a:off x="8733167" y="4956219"/>
          <a:ext cx="3646126" cy="1648692"/>
        </p:xfrm>
        <a:graphic>
          <a:graphicData uri="http://schemas.openxmlformats.org/drawingml/2006/table">
            <a:tbl>
              <a:tblPr/>
              <a:tblGrid>
                <a:gridCol w="2343255">
                  <a:extLst>
                    <a:ext uri="{9D8B030D-6E8A-4147-A177-3AD203B41FA5}">
                      <a16:colId xmlns:a16="http://schemas.microsoft.com/office/drawing/2014/main" val="3735827781"/>
                    </a:ext>
                  </a:extLst>
                </a:gridCol>
                <a:gridCol w="149841">
                  <a:extLst>
                    <a:ext uri="{9D8B030D-6E8A-4147-A177-3AD203B41FA5}">
                      <a16:colId xmlns:a16="http://schemas.microsoft.com/office/drawing/2014/main" val="2475917956"/>
                    </a:ext>
                  </a:extLst>
                </a:gridCol>
                <a:gridCol w="149841">
                  <a:extLst>
                    <a:ext uri="{9D8B030D-6E8A-4147-A177-3AD203B41FA5}">
                      <a16:colId xmlns:a16="http://schemas.microsoft.com/office/drawing/2014/main" val="2335757675"/>
                    </a:ext>
                  </a:extLst>
                </a:gridCol>
                <a:gridCol w="149841">
                  <a:extLst>
                    <a:ext uri="{9D8B030D-6E8A-4147-A177-3AD203B41FA5}">
                      <a16:colId xmlns:a16="http://schemas.microsoft.com/office/drawing/2014/main" val="3592973397"/>
                    </a:ext>
                  </a:extLst>
                </a:gridCol>
                <a:gridCol w="149841">
                  <a:extLst>
                    <a:ext uri="{9D8B030D-6E8A-4147-A177-3AD203B41FA5}">
                      <a16:colId xmlns:a16="http://schemas.microsoft.com/office/drawing/2014/main" val="1134826454"/>
                    </a:ext>
                  </a:extLst>
                </a:gridCol>
                <a:gridCol w="149841">
                  <a:extLst>
                    <a:ext uri="{9D8B030D-6E8A-4147-A177-3AD203B41FA5}">
                      <a16:colId xmlns:a16="http://schemas.microsoft.com/office/drawing/2014/main" val="1287424297"/>
                    </a:ext>
                  </a:extLst>
                </a:gridCol>
                <a:gridCol w="239107">
                  <a:extLst>
                    <a:ext uri="{9D8B030D-6E8A-4147-A177-3AD203B41FA5}">
                      <a16:colId xmlns:a16="http://schemas.microsoft.com/office/drawing/2014/main" val="749418075"/>
                    </a:ext>
                  </a:extLst>
                </a:gridCol>
                <a:gridCol w="314559">
                  <a:extLst>
                    <a:ext uri="{9D8B030D-6E8A-4147-A177-3AD203B41FA5}">
                      <a16:colId xmlns:a16="http://schemas.microsoft.com/office/drawing/2014/main" val="3605996457"/>
                    </a:ext>
                  </a:extLst>
                </a:gridCol>
              </a:tblGrid>
              <a:tr h="412173">
                <a:tc>
                  <a:txBody>
                    <a:bodyPr/>
                    <a:lstStyle/>
                    <a:p>
                      <a:pPr algn="l" fontAlgn="ctr"/>
                      <a:r>
                        <a:rPr lang="fr-FR" sz="400" b="0" i="0" u="none" strike="noStrike">
                          <a:effectLst/>
                          <a:latin typeface="Arial" panose="020B0604020202020204" pitchFamily="34" charset="0"/>
                        </a:rPr>
                        <a:t>Les matériels et outillages choisis sont adaptés à l’intervention. Les règles et limites d’utilisation des matériels et outillages sont recensées.</a:t>
                      </a:r>
                    </a:p>
                  </a:txBody>
                  <a:tcPr marL="9213" marR="9213" marT="921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30%</a:t>
                      </a:r>
                    </a:p>
                  </a:txBody>
                  <a:tcPr marL="9213" marR="9213" marT="92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400" b="1" i="0" u="none" strike="noStrike">
                          <a:solidFill>
                            <a:srgbClr val="FF0000"/>
                          </a:solidFill>
                          <a:effectLst/>
                          <a:latin typeface="Arial" panose="020B0604020202020204" pitchFamily="34" charset="0"/>
                        </a:rPr>
                        <a:t>◄</a:t>
                      </a:r>
                    </a:p>
                  </a:txBody>
                  <a:tcPr marL="9213" marR="9213" marT="9213"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71900448"/>
                  </a:ext>
                </a:extLst>
              </a:tr>
              <a:tr h="412173">
                <a:tc>
                  <a:txBody>
                    <a:bodyPr/>
                    <a:lstStyle/>
                    <a:p>
                      <a:pPr algn="l" fontAlgn="ctr"/>
                      <a:r>
                        <a:rPr lang="fr-FR" sz="400" b="0" i="0" u="none" strike="noStrike">
                          <a:effectLst/>
                          <a:latin typeface="Arial" panose="020B0604020202020204" pitchFamily="34" charset="0"/>
                        </a:rPr>
                        <a:t>L’inventaire des EPI et EPC est complet et adapté à l’’intervention.</a:t>
                      </a:r>
                    </a:p>
                  </a:txBody>
                  <a:tcPr marL="9213" marR="9213" marT="921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30%</a:t>
                      </a:r>
                    </a:p>
                  </a:txBody>
                  <a:tcPr marL="9213" marR="9213" marT="92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400" b="1" i="0" u="none" strike="noStrike">
                          <a:solidFill>
                            <a:srgbClr val="FF0000"/>
                          </a:solidFill>
                          <a:effectLst/>
                          <a:latin typeface="Arial" panose="020B0604020202020204" pitchFamily="34" charset="0"/>
                        </a:rPr>
                        <a:t>◄</a:t>
                      </a:r>
                    </a:p>
                  </a:txBody>
                  <a:tcPr marL="9213" marR="9213" marT="9213"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88152083"/>
                  </a:ext>
                </a:extLst>
              </a:tr>
              <a:tr h="412173">
                <a:tc>
                  <a:txBody>
                    <a:bodyPr/>
                    <a:lstStyle/>
                    <a:p>
                      <a:pPr algn="l" fontAlgn="ctr"/>
                      <a:r>
                        <a:rPr lang="fr-FR" sz="400" b="0" i="0" u="none" strike="noStrike">
                          <a:effectLst/>
                          <a:latin typeface="Arial" panose="020B0604020202020204" pitchFamily="34" charset="0"/>
                        </a:rPr>
                        <a:t>Les risques professionnels sont évalués. Les équipements nécessaires à l’intervention sont listés. Les mesures de prévention de santé et sécurité au travail sont recensées. Les habilitations et certifications nécessaires sont identifiées.</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9213" marR="9213" marT="92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400" b="1" i="0" u="none" strike="noStrike" dirty="0">
                          <a:solidFill>
                            <a:srgbClr val="FF0000"/>
                          </a:solidFill>
                          <a:effectLst/>
                          <a:latin typeface="Arial" panose="020B0604020202020204" pitchFamily="34" charset="0"/>
                        </a:rPr>
                        <a:t>◄</a:t>
                      </a:r>
                    </a:p>
                  </a:txBody>
                  <a:tcPr marL="9213" marR="9213" marT="9213"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61253811"/>
                  </a:ext>
                </a:extLst>
              </a:tr>
              <a:tr h="412173">
                <a:tc>
                  <a:txBody>
                    <a:bodyPr/>
                    <a:lstStyle/>
                    <a:p>
                      <a:pPr algn="l" fontAlgn="ctr"/>
                      <a:r>
                        <a:rPr lang="fr-FR" sz="400" b="0" i="0" u="none" strike="noStrike">
                          <a:effectLst/>
                          <a:latin typeface="Arial" panose="020B0604020202020204" pitchFamily="34" charset="0"/>
                        </a:rPr>
                        <a:t>La liste des équipements spécifiques est communiquée à l’interne et à l’externe.</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9213" marR="9213" marT="92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400" b="1" i="0" u="none" strike="noStrike" dirty="0">
                          <a:solidFill>
                            <a:srgbClr val="FF0000"/>
                          </a:solidFill>
                          <a:effectLst/>
                          <a:latin typeface="Arial" panose="020B0604020202020204" pitchFamily="34" charset="0"/>
                        </a:rPr>
                        <a:t>◄</a:t>
                      </a:r>
                    </a:p>
                  </a:txBody>
                  <a:tcPr marL="9213" marR="9213" marT="9213"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46820570"/>
                  </a:ext>
                </a:extLst>
              </a:tr>
            </a:tbl>
          </a:graphicData>
        </a:graphic>
      </p:graphicFrame>
      <p:graphicFrame>
        <p:nvGraphicFramePr>
          <p:cNvPr id="257" name="Tableau 256"/>
          <p:cNvGraphicFramePr>
            <a:graphicFrameLocks noGrp="1"/>
          </p:cNvGraphicFramePr>
          <p:nvPr>
            <p:extLst>
              <p:ext uri="{D42A27DB-BD31-4B8C-83A1-F6EECF244321}">
                <p14:modId xmlns:p14="http://schemas.microsoft.com/office/powerpoint/2010/main" val="960601345"/>
              </p:ext>
            </p:extLst>
          </p:nvPr>
        </p:nvGraphicFramePr>
        <p:xfrm>
          <a:off x="11079804" y="1371688"/>
          <a:ext cx="758757" cy="96897"/>
        </p:xfrm>
        <a:graphic>
          <a:graphicData uri="http://schemas.openxmlformats.org/drawingml/2006/table">
            <a:tbl>
              <a:tblPr firstRow="1" bandRow="1">
                <a:tableStyleId>{5C22544A-7EE6-4342-B048-85BDC9FD1C3A}</a:tableStyleId>
              </a:tblPr>
              <a:tblGrid>
                <a:gridCol w="141051">
                  <a:extLst>
                    <a:ext uri="{9D8B030D-6E8A-4147-A177-3AD203B41FA5}">
                      <a16:colId xmlns:a16="http://schemas.microsoft.com/office/drawing/2014/main" val="692267084"/>
                    </a:ext>
                  </a:extLst>
                </a:gridCol>
                <a:gridCol w="160507">
                  <a:extLst>
                    <a:ext uri="{9D8B030D-6E8A-4147-A177-3AD203B41FA5}">
                      <a16:colId xmlns:a16="http://schemas.microsoft.com/office/drawing/2014/main" val="3531553727"/>
                    </a:ext>
                  </a:extLst>
                </a:gridCol>
                <a:gridCol w="142731">
                  <a:extLst>
                    <a:ext uri="{9D8B030D-6E8A-4147-A177-3AD203B41FA5}">
                      <a16:colId xmlns:a16="http://schemas.microsoft.com/office/drawing/2014/main" val="1138903940"/>
                    </a:ext>
                  </a:extLst>
                </a:gridCol>
                <a:gridCol w="144235">
                  <a:extLst>
                    <a:ext uri="{9D8B030D-6E8A-4147-A177-3AD203B41FA5}">
                      <a16:colId xmlns:a16="http://schemas.microsoft.com/office/drawing/2014/main" val="1797610644"/>
                    </a:ext>
                  </a:extLst>
                </a:gridCol>
                <a:gridCol w="170233">
                  <a:extLst>
                    <a:ext uri="{9D8B030D-6E8A-4147-A177-3AD203B41FA5}">
                      <a16:colId xmlns:a16="http://schemas.microsoft.com/office/drawing/2014/main" val="2606451695"/>
                    </a:ext>
                  </a:extLst>
                </a:gridCol>
              </a:tblGrid>
              <a:tr h="96897">
                <a:tc>
                  <a:txBody>
                    <a:bodyPr/>
                    <a:lstStyle/>
                    <a:p>
                      <a:pPr algn="ctr"/>
                      <a:r>
                        <a:rPr lang="fr-FR" sz="600" dirty="0"/>
                        <a:t>NE</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a:t>1</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a:t>2</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a:t>3</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a:t>4</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cxnSp>
        <p:nvCxnSpPr>
          <p:cNvPr id="258" name="Connecteur droit 257"/>
          <p:cNvCxnSpPr>
            <a:stCxn id="194" idx="3"/>
          </p:cNvCxnSpPr>
          <p:nvPr/>
        </p:nvCxnSpPr>
        <p:spPr>
          <a:xfrm>
            <a:off x="7891256" y="2956349"/>
            <a:ext cx="230270" cy="136111"/>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9" name="Connecteur droit 258"/>
          <p:cNvCxnSpPr>
            <a:stCxn id="222" idx="1"/>
          </p:cNvCxnSpPr>
          <p:nvPr/>
        </p:nvCxnSpPr>
        <p:spPr>
          <a:xfrm flipH="1" flipV="1">
            <a:off x="8131994" y="3104265"/>
            <a:ext cx="291377" cy="610975"/>
          </a:xfrm>
          <a:prstGeom prst="line">
            <a:avLst/>
          </a:prstGeom>
          <a:ln w="12700">
            <a:solidFill>
              <a:schemeClr val="accent6">
                <a:lumMod val="75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60" name="Connecteur droit 259"/>
          <p:cNvCxnSpPr>
            <a:stCxn id="196" idx="3"/>
          </p:cNvCxnSpPr>
          <p:nvPr/>
        </p:nvCxnSpPr>
        <p:spPr>
          <a:xfrm>
            <a:off x="7891256" y="3086702"/>
            <a:ext cx="230270" cy="9284"/>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5" name="Connecteur droit 264"/>
          <p:cNvCxnSpPr>
            <a:stCxn id="200" idx="3"/>
            <a:endCxn id="222" idx="1"/>
          </p:cNvCxnSpPr>
          <p:nvPr/>
        </p:nvCxnSpPr>
        <p:spPr>
          <a:xfrm>
            <a:off x="7891256" y="3288897"/>
            <a:ext cx="532115" cy="426343"/>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7" name="Connecteur droit 266"/>
          <p:cNvCxnSpPr>
            <a:stCxn id="203" idx="3"/>
          </p:cNvCxnSpPr>
          <p:nvPr/>
        </p:nvCxnSpPr>
        <p:spPr>
          <a:xfrm>
            <a:off x="7891256" y="3551107"/>
            <a:ext cx="210880" cy="87578"/>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0" name="Connecteur droit 269"/>
          <p:cNvCxnSpPr>
            <a:stCxn id="204" idx="3"/>
          </p:cNvCxnSpPr>
          <p:nvPr/>
        </p:nvCxnSpPr>
        <p:spPr>
          <a:xfrm flipV="1">
            <a:off x="7891255" y="3638097"/>
            <a:ext cx="230271" cy="4154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2" name="Connecteur droit 271"/>
          <p:cNvCxnSpPr>
            <a:endCxn id="222" idx="1"/>
          </p:cNvCxnSpPr>
          <p:nvPr/>
        </p:nvCxnSpPr>
        <p:spPr>
          <a:xfrm>
            <a:off x="8113298" y="3645029"/>
            <a:ext cx="310073" cy="70211"/>
          </a:xfrm>
          <a:prstGeom prst="line">
            <a:avLst/>
          </a:prstGeom>
          <a:ln w="12700">
            <a:solidFill>
              <a:schemeClr val="accent6">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89" name="Connecteur droit 288"/>
          <p:cNvCxnSpPr>
            <a:endCxn id="223" idx="1"/>
          </p:cNvCxnSpPr>
          <p:nvPr/>
        </p:nvCxnSpPr>
        <p:spPr>
          <a:xfrm>
            <a:off x="7884265" y="5000631"/>
            <a:ext cx="539106" cy="778063"/>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0" name="Connecteur droit 289"/>
          <p:cNvCxnSpPr>
            <a:endCxn id="223" idx="1"/>
          </p:cNvCxnSpPr>
          <p:nvPr/>
        </p:nvCxnSpPr>
        <p:spPr>
          <a:xfrm>
            <a:off x="7875492" y="5301468"/>
            <a:ext cx="547879" cy="477226"/>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1" name="Connecteur droit 290"/>
          <p:cNvCxnSpPr>
            <a:stCxn id="223" idx="1"/>
            <a:endCxn id="212" idx="3"/>
          </p:cNvCxnSpPr>
          <p:nvPr/>
        </p:nvCxnSpPr>
        <p:spPr>
          <a:xfrm flipH="1" flipV="1">
            <a:off x="7891254" y="5456245"/>
            <a:ext cx="532117" cy="322449"/>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93" name="Connecteur droit 292"/>
          <p:cNvCxnSpPr>
            <a:endCxn id="217" idx="3"/>
          </p:cNvCxnSpPr>
          <p:nvPr/>
        </p:nvCxnSpPr>
        <p:spPr>
          <a:xfrm flipH="1">
            <a:off x="7891252" y="6202768"/>
            <a:ext cx="220546" cy="5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7" name="Connecteur droit 296"/>
          <p:cNvCxnSpPr>
            <a:endCxn id="223" idx="1"/>
          </p:cNvCxnSpPr>
          <p:nvPr/>
        </p:nvCxnSpPr>
        <p:spPr>
          <a:xfrm flipV="1">
            <a:off x="8121526" y="5778694"/>
            <a:ext cx="301845" cy="424074"/>
          </a:xfrm>
          <a:prstGeom prst="line">
            <a:avLst/>
          </a:prstGeom>
          <a:ln w="12700">
            <a:headEnd type="oval"/>
            <a:tailEnd type="none"/>
          </a:ln>
        </p:spPr>
        <p:style>
          <a:lnRef idx="1">
            <a:schemeClr val="accent1"/>
          </a:lnRef>
          <a:fillRef idx="0">
            <a:schemeClr val="accent1"/>
          </a:fillRef>
          <a:effectRef idx="0">
            <a:schemeClr val="accent1"/>
          </a:effectRef>
          <a:fontRef idx="minor">
            <a:schemeClr val="tx1"/>
          </a:fontRef>
        </p:style>
      </p:cxnSp>
      <p:cxnSp>
        <p:nvCxnSpPr>
          <p:cNvPr id="305" name="Connecteur droit 304"/>
          <p:cNvCxnSpPr>
            <a:endCxn id="216" idx="3"/>
          </p:cNvCxnSpPr>
          <p:nvPr/>
        </p:nvCxnSpPr>
        <p:spPr>
          <a:xfrm flipH="1">
            <a:off x="7891253" y="6202768"/>
            <a:ext cx="240741" cy="208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2" name="Connecteur droit 321"/>
          <p:cNvCxnSpPr>
            <a:stCxn id="224" idx="3"/>
            <a:endCxn id="223" idx="1"/>
          </p:cNvCxnSpPr>
          <p:nvPr/>
        </p:nvCxnSpPr>
        <p:spPr>
          <a:xfrm flipV="1">
            <a:off x="7891251" y="5778694"/>
            <a:ext cx="532120" cy="14518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1" name="Connecteur droit 240"/>
          <p:cNvCxnSpPr>
            <a:endCxn id="221" idx="1"/>
          </p:cNvCxnSpPr>
          <p:nvPr/>
        </p:nvCxnSpPr>
        <p:spPr>
          <a:xfrm>
            <a:off x="8102136" y="1731924"/>
            <a:ext cx="298913" cy="341829"/>
          </a:xfrm>
          <a:prstGeom prst="line">
            <a:avLst/>
          </a:prstGeom>
          <a:ln w="12700">
            <a:solidFill>
              <a:schemeClr val="accent6">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130" name="Connecteur droit 129"/>
          <p:cNvCxnSpPr/>
          <p:nvPr/>
        </p:nvCxnSpPr>
        <p:spPr>
          <a:xfrm flipV="1">
            <a:off x="7884364" y="1731924"/>
            <a:ext cx="217772" cy="446285"/>
          </a:xfrm>
          <a:prstGeom prst="line">
            <a:avLst/>
          </a:prstGeom>
          <a:ln w="63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Connecteur droit 130"/>
          <p:cNvCxnSpPr>
            <a:endCxn id="221" idx="1"/>
          </p:cNvCxnSpPr>
          <p:nvPr/>
        </p:nvCxnSpPr>
        <p:spPr>
          <a:xfrm>
            <a:off x="8143566" y="1924022"/>
            <a:ext cx="257483" cy="149731"/>
          </a:xfrm>
          <a:prstGeom prst="line">
            <a:avLst/>
          </a:prstGeom>
          <a:ln w="12700">
            <a:solidFill>
              <a:schemeClr val="accent2">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136" name="Connecteur droit 135"/>
          <p:cNvCxnSpPr>
            <a:stCxn id="222" idx="1"/>
          </p:cNvCxnSpPr>
          <p:nvPr/>
        </p:nvCxnSpPr>
        <p:spPr>
          <a:xfrm flipH="1">
            <a:off x="7882479" y="3715240"/>
            <a:ext cx="540892" cy="108495"/>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5" name="Groupe 4"/>
          <p:cNvGrpSpPr/>
          <p:nvPr/>
        </p:nvGrpSpPr>
        <p:grpSpPr>
          <a:xfrm>
            <a:off x="772312" y="1023661"/>
            <a:ext cx="2556369" cy="5581251"/>
            <a:chOff x="772312" y="1023661"/>
            <a:chExt cx="2556369" cy="5581251"/>
          </a:xfrm>
        </p:grpSpPr>
        <p:sp>
          <p:nvSpPr>
            <p:cNvPr id="109" name="Pentagone 108"/>
            <p:cNvSpPr/>
            <p:nvPr/>
          </p:nvSpPr>
          <p:spPr>
            <a:xfrm>
              <a:off x="808681" y="1023661"/>
              <a:ext cx="2520000" cy="396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Actions à mener</a:t>
              </a:r>
            </a:p>
          </p:txBody>
        </p:sp>
        <p:grpSp>
          <p:nvGrpSpPr>
            <p:cNvPr id="3" name="Groupe 2"/>
            <p:cNvGrpSpPr/>
            <p:nvPr/>
          </p:nvGrpSpPr>
          <p:grpSpPr>
            <a:xfrm>
              <a:off x="772312" y="1499847"/>
              <a:ext cx="2553615" cy="5105065"/>
              <a:chOff x="670714" y="1499847"/>
              <a:chExt cx="2553615" cy="5105065"/>
            </a:xfrm>
          </p:grpSpPr>
          <p:sp>
            <p:nvSpPr>
              <p:cNvPr id="95" name="Rectangle 94"/>
              <p:cNvSpPr/>
              <p:nvPr/>
            </p:nvSpPr>
            <p:spPr>
              <a:xfrm>
                <a:off x="680311" y="2902075"/>
                <a:ext cx="2535976" cy="2769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C2.1</a:t>
                </a:r>
                <a:r>
                  <a:rPr lang="fr-FR" sz="900" dirty="0">
                    <a:ea typeface="Times New Roman" panose="02020603050405020304" pitchFamily="18" charset="0"/>
                    <a:cs typeface="Times New Roman" panose="02020603050405020304" pitchFamily="18" charset="0"/>
                  </a:rPr>
                  <a:t> </a:t>
                </a:r>
                <a:r>
                  <a:rPr lang="fr-FR" sz="900" dirty="0"/>
                  <a:t>Identifier les éléments d’un réseau fluidique et d’un réseau électrique </a:t>
                </a:r>
              </a:p>
            </p:txBody>
          </p:sp>
          <p:sp>
            <p:nvSpPr>
              <p:cNvPr id="96" name="Rectangle 95"/>
              <p:cNvSpPr/>
              <p:nvPr/>
            </p:nvSpPr>
            <p:spPr>
              <a:xfrm>
                <a:off x="680311" y="3176750"/>
                <a:ext cx="2535976" cy="2769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C2.2 </a:t>
                </a:r>
                <a:r>
                  <a:rPr lang="fr-FR" sz="900" dirty="0">
                    <a:ea typeface="Times New Roman" panose="02020603050405020304" pitchFamily="18" charset="0"/>
                    <a:cs typeface="Times New Roman" panose="02020603050405020304" pitchFamily="18" charset="0"/>
                  </a:rPr>
                  <a:t>Déterminer les caractéristiques des différents éléments de l’installation  </a:t>
                </a:r>
                <a:endParaRPr lang="fr-FR" sz="900" dirty="0"/>
              </a:p>
            </p:txBody>
          </p:sp>
          <p:sp>
            <p:nvSpPr>
              <p:cNvPr id="97" name="Rectangle 96"/>
              <p:cNvSpPr/>
              <p:nvPr/>
            </p:nvSpPr>
            <p:spPr>
              <a:xfrm>
                <a:off x="680311" y="3457623"/>
                <a:ext cx="2535976" cy="2769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C2.5 </a:t>
                </a:r>
                <a:r>
                  <a:rPr lang="fr-FR" sz="900" dirty="0">
                    <a:ea typeface="Times New Roman" panose="02020603050405020304" pitchFamily="18" charset="0"/>
                    <a:cs typeface="Times New Roman" panose="02020603050405020304" pitchFamily="18" charset="0"/>
                  </a:rPr>
                  <a:t>Schématiser tout ou partie d’une installation, manuellement ou avec un outil numérique </a:t>
                </a:r>
                <a:endParaRPr lang="fr-FR" sz="900" dirty="0"/>
              </a:p>
            </p:txBody>
          </p:sp>
          <p:sp>
            <p:nvSpPr>
              <p:cNvPr id="98" name="Rectangle 97"/>
              <p:cNvSpPr/>
              <p:nvPr/>
            </p:nvSpPr>
            <p:spPr>
              <a:xfrm>
                <a:off x="680311" y="4956220"/>
                <a:ext cx="2535976" cy="2769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C3.1 </a:t>
                </a:r>
                <a:r>
                  <a:rPr lang="fr-FR" sz="900" dirty="0">
                    <a:ea typeface="Times New Roman" panose="02020603050405020304" pitchFamily="18" charset="0"/>
                    <a:cs typeface="Times New Roman" panose="02020603050405020304" pitchFamily="18" charset="0"/>
                  </a:rPr>
                  <a:t>Identifier les matériels et outillages nécessaires à la réalisation de l’intervention</a:t>
                </a:r>
                <a:endParaRPr lang="fr-FR" sz="900" dirty="0"/>
              </a:p>
            </p:txBody>
          </p:sp>
          <p:sp>
            <p:nvSpPr>
              <p:cNvPr id="100" name="Rectangle 99"/>
              <p:cNvSpPr/>
              <p:nvPr/>
            </p:nvSpPr>
            <p:spPr>
              <a:xfrm>
                <a:off x="680311" y="5223481"/>
                <a:ext cx="2535976" cy="1384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C3.3 </a:t>
                </a:r>
                <a:r>
                  <a:rPr lang="fr-FR" sz="900" dirty="0">
                    <a:ea typeface="Times New Roman" panose="02020603050405020304" pitchFamily="18" charset="0"/>
                    <a:cs typeface="Times New Roman" panose="02020603050405020304" pitchFamily="18" charset="0"/>
                  </a:rPr>
                  <a:t>Inventorier les EPI et EPC adaptés à l’intervention</a:t>
                </a:r>
                <a:endParaRPr lang="fr-FR" sz="900" dirty="0"/>
              </a:p>
            </p:txBody>
          </p:sp>
          <p:sp>
            <p:nvSpPr>
              <p:cNvPr id="101" name="Rectangle 100"/>
              <p:cNvSpPr/>
              <p:nvPr/>
            </p:nvSpPr>
            <p:spPr>
              <a:xfrm>
                <a:off x="680310" y="3780846"/>
                <a:ext cx="2535976" cy="276999"/>
              </a:xfrm>
              <a:prstGeom prst="rect">
                <a:avLst/>
              </a:prstGeom>
              <a:solidFill>
                <a:schemeClr val="accent6"/>
              </a:solidFill>
              <a:ln>
                <a:solidFill>
                  <a:srgbClr val="00B050"/>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C2.4 </a:t>
                </a:r>
                <a:r>
                  <a:rPr lang="fr-FR" sz="900" dirty="0"/>
                  <a:t>Identifier les consignes de régulation et de sécurité spécifiques à l’installation</a:t>
                </a:r>
              </a:p>
            </p:txBody>
          </p:sp>
          <p:sp>
            <p:nvSpPr>
              <p:cNvPr id="102" name="Rectangle 101"/>
              <p:cNvSpPr/>
              <p:nvPr/>
            </p:nvSpPr>
            <p:spPr>
              <a:xfrm>
                <a:off x="680311" y="5396155"/>
                <a:ext cx="2535976" cy="415498"/>
              </a:xfrm>
              <a:prstGeom prst="rect">
                <a:avLst/>
              </a:prstGeom>
              <a:solidFill>
                <a:schemeClr val="accent6"/>
              </a:solidFill>
              <a:ln>
                <a:solidFill>
                  <a:srgbClr val="00B050"/>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C3.2 </a:t>
                </a:r>
                <a:r>
                  <a:rPr lang="fr-FR" sz="900" dirty="0">
                    <a:ea typeface="Times New Roman" panose="02020603050405020304" pitchFamily="18" charset="0"/>
                    <a:cs typeface="Times New Roman" panose="02020603050405020304" pitchFamily="18" charset="0"/>
                  </a:rPr>
                  <a:t>Identifier les équipements spécifiques (engin de manutention, échafaudage …) nécessaires à l’intervention </a:t>
                </a:r>
                <a:endParaRPr lang="fr-FR" sz="900" dirty="0"/>
              </a:p>
            </p:txBody>
          </p:sp>
          <p:sp>
            <p:nvSpPr>
              <p:cNvPr id="103" name="Rectangle 102"/>
              <p:cNvSpPr/>
              <p:nvPr/>
            </p:nvSpPr>
            <p:spPr>
              <a:xfrm>
                <a:off x="680311" y="5860231"/>
                <a:ext cx="2535976" cy="276999"/>
              </a:xfrm>
              <a:prstGeom prst="rect">
                <a:avLst/>
              </a:prstGeom>
              <a:solidFill>
                <a:schemeClr val="accent1"/>
              </a:solidFill>
              <a:ln>
                <a:solidFill>
                  <a:schemeClr val="accent1"/>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C3.1 </a:t>
                </a:r>
                <a:r>
                  <a:rPr lang="fr-FR" sz="900" dirty="0">
                    <a:ea typeface="Times New Roman" panose="02020603050405020304" pitchFamily="18" charset="0"/>
                    <a:cs typeface="Times New Roman" panose="02020603050405020304" pitchFamily="18" charset="0"/>
                  </a:rPr>
                  <a:t>Identifier les matériels et outillages nécessaires à la réalisation de l’intervention</a:t>
                </a:r>
                <a:endParaRPr lang="fr-FR" sz="900" dirty="0"/>
              </a:p>
            </p:txBody>
          </p:sp>
          <p:sp>
            <p:nvSpPr>
              <p:cNvPr id="105" name="Rectangle 104"/>
              <p:cNvSpPr/>
              <p:nvPr/>
            </p:nvSpPr>
            <p:spPr>
              <a:xfrm>
                <a:off x="680310" y="4091994"/>
                <a:ext cx="2535976" cy="276999"/>
              </a:xfrm>
              <a:prstGeom prst="rect">
                <a:avLst/>
              </a:prstGeom>
              <a:solidFill>
                <a:schemeClr val="accent1"/>
              </a:solidFill>
              <a:ln>
                <a:solidFill>
                  <a:schemeClr val="accent1"/>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C2.7 </a:t>
                </a:r>
                <a:r>
                  <a:rPr lang="fr-FR" sz="900" dirty="0">
                    <a:ea typeface="Times New Roman" panose="02020603050405020304" pitchFamily="18" charset="0"/>
                    <a:cs typeface="Times New Roman" panose="02020603050405020304" pitchFamily="18" charset="0"/>
                  </a:rPr>
                  <a:t>Proposer une modification technique en fonction des contraintes repérées</a:t>
                </a:r>
                <a:endParaRPr lang="fr-FR" sz="900" dirty="0"/>
              </a:p>
            </p:txBody>
          </p:sp>
          <p:sp>
            <p:nvSpPr>
              <p:cNvPr id="106" name="Rectangle 105"/>
              <p:cNvSpPr/>
              <p:nvPr/>
            </p:nvSpPr>
            <p:spPr>
              <a:xfrm>
                <a:off x="680310" y="4405185"/>
                <a:ext cx="2535976" cy="276999"/>
              </a:xfrm>
              <a:prstGeom prst="rect">
                <a:avLst/>
              </a:prstGeom>
              <a:solidFill>
                <a:schemeClr val="accent1"/>
              </a:solidFill>
              <a:ln>
                <a:solidFill>
                  <a:schemeClr val="accent5">
                    <a:lumMod val="50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C2.6 </a:t>
                </a:r>
                <a:r>
                  <a:rPr lang="fr-FR" sz="900" dirty="0">
                    <a:ea typeface="Times New Roman" panose="02020603050405020304" pitchFamily="18" charset="0"/>
                    <a:cs typeface="Times New Roman" panose="02020603050405020304" pitchFamily="18" charset="0"/>
                  </a:rPr>
                  <a:t>Repérer, identifier la connectique des schémas électriques d’une installation </a:t>
                </a:r>
                <a:endParaRPr lang="fr-FR" sz="900" dirty="0"/>
              </a:p>
            </p:txBody>
          </p:sp>
          <p:sp>
            <p:nvSpPr>
              <p:cNvPr id="107" name="Rectangle 106"/>
              <p:cNvSpPr/>
              <p:nvPr/>
            </p:nvSpPr>
            <p:spPr>
              <a:xfrm>
                <a:off x="670714" y="6189414"/>
                <a:ext cx="2535976" cy="415498"/>
              </a:xfrm>
              <a:prstGeom prst="rect">
                <a:avLst/>
              </a:prstGeom>
              <a:solidFill>
                <a:schemeClr val="accent1"/>
              </a:solidFill>
              <a:ln>
                <a:solidFill>
                  <a:schemeClr val="accent5">
                    <a:lumMod val="50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C3.2 </a:t>
                </a:r>
                <a:r>
                  <a:rPr lang="fr-FR" sz="900" dirty="0">
                    <a:ea typeface="Times New Roman" panose="02020603050405020304" pitchFamily="18" charset="0"/>
                    <a:cs typeface="Times New Roman" panose="02020603050405020304" pitchFamily="18" charset="0"/>
                  </a:rPr>
                  <a:t>Identifier les équipements spécifiques (engin de manutention, échafaudage …) nécessaires à l’intervention </a:t>
                </a:r>
                <a:endParaRPr lang="fr-FR" sz="900" dirty="0"/>
              </a:p>
            </p:txBody>
          </p:sp>
          <p:sp>
            <p:nvSpPr>
              <p:cNvPr id="110" name="Rectangle 109"/>
              <p:cNvSpPr/>
              <p:nvPr/>
            </p:nvSpPr>
            <p:spPr>
              <a:xfrm>
                <a:off x="687645" y="1499847"/>
                <a:ext cx="2535977" cy="142744"/>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C1.1</a:t>
                </a:r>
                <a:r>
                  <a:rPr lang="fr-FR" sz="900" dirty="0">
                    <a:ea typeface="Times New Roman" panose="02020603050405020304" pitchFamily="18" charset="0"/>
                    <a:cs typeface="Times New Roman" panose="02020603050405020304" pitchFamily="18" charset="0"/>
                  </a:rPr>
                  <a:t> Collecter les données nécessaires à l’intervention</a:t>
                </a:r>
                <a:endParaRPr lang="fr-FR" sz="900" dirty="0"/>
              </a:p>
            </p:txBody>
          </p:sp>
          <p:sp>
            <p:nvSpPr>
              <p:cNvPr id="111" name="Rectangle 110"/>
              <p:cNvSpPr/>
              <p:nvPr/>
            </p:nvSpPr>
            <p:spPr>
              <a:xfrm>
                <a:off x="687646" y="1646465"/>
                <a:ext cx="2535977" cy="2769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rPr>
                  <a:t>C1.3</a:t>
                </a:r>
                <a:r>
                  <a:rPr lang="fr-FR" sz="900" dirty="0"/>
                  <a:t> Repérer les contraintes techniques liées à l’intervention</a:t>
                </a:r>
              </a:p>
            </p:txBody>
          </p:sp>
          <p:sp>
            <p:nvSpPr>
              <p:cNvPr id="112" name="Rectangle 111"/>
              <p:cNvSpPr/>
              <p:nvPr/>
            </p:nvSpPr>
            <p:spPr>
              <a:xfrm>
                <a:off x="687646" y="1919923"/>
                <a:ext cx="2535977" cy="138499"/>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900" dirty="0">
                    <a:solidFill>
                      <a:srgbClr val="7030A0"/>
                    </a:solidFill>
                    <a:ea typeface="Times New Roman" panose="02020603050405020304" pitchFamily="18" charset="0"/>
                    <a:cs typeface="Times New Roman" panose="02020603050405020304" pitchFamily="18" charset="0"/>
                  </a:rPr>
                  <a:t>C1.5</a:t>
                </a:r>
                <a:r>
                  <a:rPr lang="fr-FR" sz="900" dirty="0">
                    <a:ea typeface="Times New Roman" panose="02020603050405020304" pitchFamily="18" charset="0"/>
                    <a:cs typeface="Times New Roman" panose="02020603050405020304" pitchFamily="18" charset="0"/>
                  </a:rPr>
                  <a:t> S’assurer de la planification de l’intervention</a:t>
                </a:r>
                <a:endParaRPr lang="fr-FR" sz="900" dirty="0"/>
              </a:p>
            </p:txBody>
          </p:sp>
          <p:sp>
            <p:nvSpPr>
              <p:cNvPr id="113" name="Rectangle 112"/>
              <p:cNvSpPr/>
              <p:nvPr/>
            </p:nvSpPr>
            <p:spPr>
              <a:xfrm>
                <a:off x="687645" y="2577497"/>
                <a:ext cx="2535977" cy="276999"/>
              </a:xfrm>
              <a:prstGeom prst="rect">
                <a:avLst/>
              </a:prstGeom>
              <a:solidFill>
                <a:schemeClr val="accent1"/>
              </a:solidFill>
              <a:ln>
                <a:solidFill>
                  <a:schemeClr val="accent1"/>
                </a:solidFill>
              </a:ln>
            </p:spPr>
            <p:txBody>
              <a:bodyPr wrap="square" lIns="0" tIns="0" rIns="0" bIns="0">
                <a:spAutoFit/>
              </a:bodyPr>
              <a:lstStyle/>
              <a:p>
                <a:r>
                  <a:rPr lang="fr-FR" sz="900" dirty="0">
                    <a:solidFill>
                      <a:srgbClr val="7030A0"/>
                    </a:solidFill>
                  </a:rPr>
                  <a:t>C1.3</a:t>
                </a:r>
                <a:r>
                  <a:rPr lang="fr-FR" sz="900" dirty="0"/>
                  <a:t> Repérer les contraintes techniques liées à l’intervention</a:t>
                </a:r>
              </a:p>
            </p:txBody>
          </p:sp>
          <p:sp>
            <p:nvSpPr>
              <p:cNvPr id="114" name="Rectangle 113"/>
              <p:cNvSpPr/>
              <p:nvPr/>
            </p:nvSpPr>
            <p:spPr>
              <a:xfrm>
                <a:off x="687646" y="2105011"/>
                <a:ext cx="2535977" cy="126000"/>
              </a:xfrm>
              <a:prstGeom prst="rect">
                <a:avLst/>
              </a:prstGeom>
              <a:solidFill>
                <a:schemeClr val="accent6"/>
              </a:solidFill>
              <a:ln>
                <a:solidFill>
                  <a:srgbClr val="00B050"/>
                </a:solidFill>
              </a:ln>
            </p:spPr>
            <p:txBody>
              <a:bodyPr wrap="square" lIns="0" tIns="0" rIns="0" bIns="0">
                <a:spAutoFit/>
              </a:bodyPr>
              <a:lstStyle/>
              <a:p>
                <a:r>
                  <a:rPr lang="fr-FR" sz="900" dirty="0">
                    <a:solidFill>
                      <a:srgbClr val="7030A0"/>
                    </a:solidFill>
                  </a:rPr>
                  <a:t>C1.1 </a:t>
                </a:r>
                <a:r>
                  <a:rPr lang="fr-FR" sz="900" dirty="0"/>
                  <a:t>Collecter les données nécessaires à l’intervention</a:t>
                </a:r>
              </a:p>
            </p:txBody>
          </p:sp>
          <p:sp>
            <p:nvSpPr>
              <p:cNvPr id="137" name="Rectangle 136"/>
              <p:cNvSpPr/>
              <p:nvPr/>
            </p:nvSpPr>
            <p:spPr>
              <a:xfrm>
                <a:off x="688352" y="2266524"/>
                <a:ext cx="2535977" cy="276999"/>
              </a:xfrm>
              <a:prstGeom prst="rect">
                <a:avLst/>
              </a:prstGeom>
              <a:solidFill>
                <a:schemeClr val="accent6"/>
              </a:solidFill>
              <a:ln>
                <a:solidFill>
                  <a:srgbClr val="00B050"/>
                </a:solidFill>
              </a:ln>
            </p:spPr>
            <p:txBody>
              <a:bodyPr wrap="square" lIns="0" tIns="0" rIns="0" bIns="0">
                <a:spAutoFit/>
              </a:bodyPr>
              <a:lstStyle/>
              <a:p>
                <a:r>
                  <a:rPr lang="fr-FR" sz="900" dirty="0">
                    <a:solidFill>
                      <a:srgbClr val="7030A0"/>
                    </a:solidFill>
                  </a:rPr>
                  <a:t>C1.6 </a:t>
                </a:r>
                <a:r>
                  <a:rPr lang="fr-FR" sz="900" dirty="0"/>
                  <a:t>Identifier les habilitations et les certifications nécessaires aux opérations</a:t>
                </a:r>
              </a:p>
            </p:txBody>
          </p:sp>
        </p:grpSp>
      </p:grpSp>
      <p:graphicFrame>
        <p:nvGraphicFramePr>
          <p:cNvPr id="141" name="Tableau 140"/>
          <p:cNvGraphicFramePr>
            <a:graphicFrameLocks noGrp="1"/>
          </p:cNvGraphicFramePr>
          <p:nvPr>
            <p:extLst>
              <p:ext uri="{D42A27DB-BD31-4B8C-83A1-F6EECF244321}">
                <p14:modId xmlns:p14="http://schemas.microsoft.com/office/powerpoint/2010/main" val="2113482023"/>
              </p:ext>
            </p:extLst>
          </p:nvPr>
        </p:nvGraphicFramePr>
        <p:xfrm>
          <a:off x="6947776" y="2271756"/>
          <a:ext cx="943475" cy="126656"/>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6656">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42" name="Tableau 141"/>
          <p:cNvGraphicFramePr>
            <a:graphicFrameLocks noGrp="1"/>
          </p:cNvGraphicFramePr>
          <p:nvPr>
            <p:extLst>
              <p:ext uri="{D42A27DB-BD31-4B8C-83A1-F6EECF244321}">
                <p14:modId xmlns:p14="http://schemas.microsoft.com/office/powerpoint/2010/main" val="3973409715"/>
              </p:ext>
            </p:extLst>
          </p:nvPr>
        </p:nvGraphicFramePr>
        <p:xfrm>
          <a:off x="6944335" y="1936524"/>
          <a:ext cx="943475" cy="126656"/>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6656">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cxnSp>
        <p:nvCxnSpPr>
          <p:cNvPr id="143" name="Connecteur droit 142"/>
          <p:cNvCxnSpPr>
            <a:stCxn id="221" idx="1"/>
          </p:cNvCxnSpPr>
          <p:nvPr/>
        </p:nvCxnSpPr>
        <p:spPr>
          <a:xfrm flipH="1">
            <a:off x="7882479" y="2073753"/>
            <a:ext cx="518570" cy="24089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126" name="Tableau 125"/>
          <p:cNvGraphicFramePr>
            <a:graphicFrameLocks noGrp="1"/>
          </p:cNvGraphicFramePr>
          <p:nvPr>
            <p:extLst>
              <p:ext uri="{D42A27DB-BD31-4B8C-83A1-F6EECF244321}">
                <p14:modId xmlns:p14="http://schemas.microsoft.com/office/powerpoint/2010/main" val="3799400499"/>
              </p:ext>
            </p:extLst>
          </p:nvPr>
        </p:nvGraphicFramePr>
        <p:xfrm>
          <a:off x="6947776" y="2596800"/>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cxnSp>
        <p:nvCxnSpPr>
          <p:cNvPr id="128" name="Connecteur droit 127"/>
          <p:cNvCxnSpPr>
            <a:stCxn id="207" idx="3"/>
            <a:endCxn id="222" idx="1"/>
          </p:cNvCxnSpPr>
          <p:nvPr/>
        </p:nvCxnSpPr>
        <p:spPr>
          <a:xfrm flipV="1">
            <a:off x="7891254" y="3715240"/>
            <a:ext cx="532117" cy="440415"/>
          </a:xfrm>
          <a:prstGeom prst="line">
            <a:avLst/>
          </a:prstGeom>
          <a:ln w="12700"/>
        </p:spPr>
        <p:style>
          <a:lnRef idx="1">
            <a:schemeClr val="accent1"/>
          </a:lnRef>
          <a:fillRef idx="0">
            <a:schemeClr val="accent1"/>
          </a:fillRef>
          <a:effectRef idx="0">
            <a:schemeClr val="accent1"/>
          </a:effectRef>
          <a:fontRef idx="minor">
            <a:schemeClr val="tx1"/>
          </a:fontRef>
        </p:style>
      </p:cxnSp>
      <p:graphicFrame>
        <p:nvGraphicFramePr>
          <p:cNvPr id="118" name="Tableau 117"/>
          <p:cNvGraphicFramePr>
            <a:graphicFrameLocks noGrp="1"/>
          </p:cNvGraphicFramePr>
          <p:nvPr>
            <p:extLst>
              <p:ext uri="{D42A27DB-BD31-4B8C-83A1-F6EECF244321}">
                <p14:modId xmlns:p14="http://schemas.microsoft.com/office/powerpoint/2010/main" val="2862853058"/>
              </p:ext>
            </p:extLst>
          </p:nvPr>
        </p:nvGraphicFramePr>
        <p:xfrm>
          <a:off x="200566" y="1499389"/>
          <a:ext cx="252000" cy="1350000"/>
        </p:xfrm>
        <a:graphic>
          <a:graphicData uri="http://schemas.openxmlformats.org/drawingml/2006/table">
            <a:tbl>
              <a:tblPr firstRow="1" firstCol="1" lastRow="1" lastCol="1" bandRow="1" bandCol="1"/>
              <a:tblGrid>
                <a:gridCol w="252000">
                  <a:extLst>
                    <a:ext uri="{9D8B030D-6E8A-4147-A177-3AD203B41FA5}">
                      <a16:colId xmlns:a16="http://schemas.microsoft.com/office/drawing/2014/main" val="2377970649"/>
                    </a:ext>
                  </a:extLst>
                </a:gridCol>
              </a:tblGrid>
              <a:tr h="1350000">
                <a:tc>
                  <a:txBody>
                    <a:bodyPr/>
                    <a:lstStyle/>
                    <a:p>
                      <a:pPr algn="ctr">
                        <a:lnSpc>
                          <a:spcPct val="150000"/>
                        </a:lnSpc>
                        <a:spcBef>
                          <a:spcPts val="600"/>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T1</a:t>
                      </a:r>
                    </a:p>
                    <a:p>
                      <a:pPr algn="ctr">
                        <a:lnSpc>
                          <a:spcPct val="150000"/>
                        </a:lnSpc>
                        <a:spcBef>
                          <a:spcPts val="600"/>
                        </a:spcBef>
                        <a:spcAft>
                          <a:spcPts val="0"/>
                        </a:spcAft>
                      </a:pPr>
                      <a:r>
                        <a:rPr lang="fr-FR" sz="1000" dirty="0">
                          <a:solidFill>
                            <a:srgbClr val="000000"/>
                          </a:solidFill>
                          <a:effectLst/>
                          <a:latin typeface="+mn-lt"/>
                          <a:ea typeface="Times New Roman" panose="02020603050405020304" pitchFamily="18" charset="0"/>
                          <a:cs typeface="Times New Roman" panose="02020603050405020304" pitchFamily="18" charset="0"/>
                        </a:rPr>
                        <a:t>T4</a:t>
                      </a:r>
                    </a:p>
                    <a:p>
                      <a:pPr algn="ctr">
                        <a:lnSpc>
                          <a:spcPct val="150000"/>
                        </a:lnSpc>
                        <a:spcBef>
                          <a:spcPts val="600"/>
                        </a:spcBef>
                        <a:spcAft>
                          <a:spcPts val="0"/>
                        </a:spcAft>
                      </a:pPr>
                      <a:r>
                        <a:rPr lang="fr-FR" sz="1000" dirty="0">
                          <a:solidFill>
                            <a:srgbClr val="000000"/>
                          </a:solidFill>
                          <a:effectLst/>
                          <a:latin typeface="+mn-lt"/>
                          <a:ea typeface="Times New Roman" panose="02020603050405020304" pitchFamily="18" charset="0"/>
                          <a:cs typeface="Times New Roman" panose="02020603050405020304" pitchFamily="18" charset="0"/>
                        </a:rPr>
                        <a:t>T5</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B7"/>
                    </a:solidFill>
                  </a:tcPr>
                </a:tc>
                <a:extLst>
                  <a:ext uri="{0D108BD9-81ED-4DB2-BD59-A6C34878D82A}">
                    <a16:rowId xmlns:a16="http://schemas.microsoft.com/office/drawing/2014/main" val="838476594"/>
                  </a:ext>
                </a:extLst>
              </a:tr>
            </a:tbl>
          </a:graphicData>
        </a:graphic>
      </p:graphicFrame>
      <p:graphicFrame>
        <p:nvGraphicFramePr>
          <p:cNvPr id="127" name="Tableau 126"/>
          <p:cNvGraphicFramePr>
            <a:graphicFrameLocks noGrp="1"/>
          </p:cNvGraphicFramePr>
          <p:nvPr>
            <p:extLst>
              <p:ext uri="{D42A27DB-BD31-4B8C-83A1-F6EECF244321}">
                <p14:modId xmlns:p14="http://schemas.microsoft.com/office/powerpoint/2010/main" val="763207816"/>
              </p:ext>
            </p:extLst>
          </p:nvPr>
        </p:nvGraphicFramePr>
        <p:xfrm>
          <a:off x="200565" y="1023661"/>
          <a:ext cx="550913" cy="444923"/>
        </p:xfrm>
        <a:graphic>
          <a:graphicData uri="http://schemas.openxmlformats.org/drawingml/2006/table">
            <a:tbl>
              <a:tblPr firstRow="1" firstCol="1" lastRow="1" lastCol="1" bandRow="1" bandCol="1"/>
              <a:tblGrid>
                <a:gridCol w="550913">
                  <a:extLst>
                    <a:ext uri="{9D8B030D-6E8A-4147-A177-3AD203B41FA5}">
                      <a16:colId xmlns:a16="http://schemas.microsoft.com/office/drawing/2014/main" val="2377970649"/>
                    </a:ext>
                  </a:extLst>
                </a:gridCol>
              </a:tblGrid>
              <a:tr h="444923">
                <a:tc>
                  <a:txBody>
                    <a:bodyPr/>
                    <a:lstStyle/>
                    <a:p>
                      <a:pPr algn="ctr">
                        <a:spcBef>
                          <a:spcPts val="600"/>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A1</a:t>
                      </a: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B7"/>
                    </a:solidFill>
                  </a:tcPr>
                </a:tc>
                <a:extLst>
                  <a:ext uri="{0D108BD9-81ED-4DB2-BD59-A6C34878D82A}">
                    <a16:rowId xmlns:a16="http://schemas.microsoft.com/office/drawing/2014/main" val="838476594"/>
                  </a:ext>
                </a:extLst>
              </a:tr>
            </a:tbl>
          </a:graphicData>
        </a:graphic>
      </p:graphicFrame>
      <p:graphicFrame>
        <p:nvGraphicFramePr>
          <p:cNvPr id="139" name="Tableau 138"/>
          <p:cNvGraphicFramePr>
            <a:graphicFrameLocks noGrp="1"/>
          </p:cNvGraphicFramePr>
          <p:nvPr>
            <p:extLst>
              <p:ext uri="{D42A27DB-BD31-4B8C-83A1-F6EECF244321}">
                <p14:modId xmlns:p14="http://schemas.microsoft.com/office/powerpoint/2010/main" val="1498452321"/>
              </p:ext>
            </p:extLst>
          </p:nvPr>
        </p:nvGraphicFramePr>
        <p:xfrm>
          <a:off x="187419" y="2907212"/>
          <a:ext cx="252000" cy="1774971"/>
        </p:xfrm>
        <a:graphic>
          <a:graphicData uri="http://schemas.openxmlformats.org/drawingml/2006/table">
            <a:tbl>
              <a:tblPr firstRow="1" firstCol="1" lastRow="1" lastCol="1" bandRow="1" bandCol="1"/>
              <a:tblGrid>
                <a:gridCol w="252000">
                  <a:extLst>
                    <a:ext uri="{9D8B030D-6E8A-4147-A177-3AD203B41FA5}">
                      <a16:colId xmlns:a16="http://schemas.microsoft.com/office/drawing/2014/main" val="2377970649"/>
                    </a:ext>
                  </a:extLst>
                </a:gridCol>
              </a:tblGrid>
              <a:tr h="1774971">
                <a:tc>
                  <a:txBody>
                    <a:bodyPr/>
                    <a:lstStyle/>
                    <a:p>
                      <a:pPr algn="ctr">
                        <a:lnSpc>
                          <a:spcPct val="150000"/>
                        </a:lnSpc>
                        <a:spcBef>
                          <a:spcPts val="600"/>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T2</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B7"/>
                    </a:solidFill>
                  </a:tcPr>
                </a:tc>
                <a:extLst>
                  <a:ext uri="{0D108BD9-81ED-4DB2-BD59-A6C34878D82A}">
                    <a16:rowId xmlns:a16="http://schemas.microsoft.com/office/drawing/2014/main" val="838476594"/>
                  </a:ext>
                </a:extLst>
              </a:tr>
            </a:tbl>
          </a:graphicData>
        </a:graphic>
      </p:graphicFrame>
      <p:graphicFrame>
        <p:nvGraphicFramePr>
          <p:cNvPr id="145" name="Tableau 144"/>
          <p:cNvGraphicFramePr>
            <a:graphicFrameLocks noGrp="1"/>
          </p:cNvGraphicFramePr>
          <p:nvPr>
            <p:extLst>
              <p:ext uri="{D42A27DB-BD31-4B8C-83A1-F6EECF244321}">
                <p14:modId xmlns:p14="http://schemas.microsoft.com/office/powerpoint/2010/main" val="587357420"/>
              </p:ext>
            </p:extLst>
          </p:nvPr>
        </p:nvGraphicFramePr>
        <p:xfrm>
          <a:off x="175352" y="4956219"/>
          <a:ext cx="252000" cy="1648691"/>
        </p:xfrm>
        <a:graphic>
          <a:graphicData uri="http://schemas.openxmlformats.org/drawingml/2006/table">
            <a:tbl>
              <a:tblPr firstRow="1" firstCol="1" lastRow="1" lastCol="1" bandRow="1" bandCol="1"/>
              <a:tblGrid>
                <a:gridCol w="252000">
                  <a:extLst>
                    <a:ext uri="{9D8B030D-6E8A-4147-A177-3AD203B41FA5}">
                      <a16:colId xmlns:a16="http://schemas.microsoft.com/office/drawing/2014/main" val="2377970649"/>
                    </a:ext>
                  </a:extLst>
                </a:gridCol>
              </a:tblGrid>
              <a:tr h="1648691">
                <a:tc>
                  <a:txBody>
                    <a:bodyPr/>
                    <a:lstStyle/>
                    <a:p>
                      <a:pPr algn="ctr">
                        <a:lnSpc>
                          <a:spcPct val="150000"/>
                        </a:lnSpc>
                        <a:spcBef>
                          <a:spcPts val="600"/>
                        </a:spcBef>
                        <a:spcAft>
                          <a:spcPts val="0"/>
                        </a:spcAft>
                      </a:pPr>
                      <a:r>
                        <a:rPr lang="fr-FR" sz="1000" dirty="0">
                          <a:solidFill>
                            <a:srgbClr val="000000"/>
                          </a:solidFill>
                          <a:effectLst/>
                          <a:latin typeface="+mn-lt"/>
                          <a:ea typeface="Arial" panose="020B0604020202020204" pitchFamily="34" charset="0"/>
                          <a:cs typeface="Times New Roman" panose="02020603050405020304" pitchFamily="18" charset="0"/>
                        </a:rPr>
                        <a:t>T3</a:t>
                      </a:r>
                    </a:p>
                    <a:p>
                      <a:pPr algn="ctr">
                        <a:lnSpc>
                          <a:spcPct val="150000"/>
                        </a:lnSpc>
                        <a:spcBef>
                          <a:spcPts val="600"/>
                        </a:spcBef>
                        <a:spcAft>
                          <a:spcPts val="0"/>
                        </a:spcAft>
                      </a:pPr>
                      <a:r>
                        <a:rPr lang="fr-FR" sz="1000" dirty="0">
                          <a:solidFill>
                            <a:srgbClr val="000000"/>
                          </a:solidFill>
                          <a:effectLst/>
                          <a:latin typeface="+mn-lt"/>
                          <a:ea typeface="Times New Roman" panose="02020603050405020304" pitchFamily="18" charset="0"/>
                          <a:cs typeface="Times New Roman" panose="02020603050405020304" pitchFamily="18" charset="0"/>
                        </a:rPr>
                        <a:t>T4</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B7"/>
                    </a:solidFill>
                  </a:tcPr>
                </a:tc>
                <a:extLst>
                  <a:ext uri="{0D108BD9-81ED-4DB2-BD59-A6C34878D82A}">
                    <a16:rowId xmlns:a16="http://schemas.microsoft.com/office/drawing/2014/main" val="838476594"/>
                  </a:ext>
                </a:extLst>
              </a:tr>
            </a:tbl>
          </a:graphicData>
        </a:graphic>
      </p:graphicFrame>
      <p:graphicFrame>
        <p:nvGraphicFramePr>
          <p:cNvPr id="154" name="Tableau 153"/>
          <p:cNvGraphicFramePr>
            <a:graphicFrameLocks noGrp="1"/>
          </p:cNvGraphicFramePr>
          <p:nvPr>
            <p:extLst>
              <p:ext uri="{D42A27DB-BD31-4B8C-83A1-F6EECF244321}">
                <p14:modId xmlns:p14="http://schemas.microsoft.com/office/powerpoint/2010/main" val="2445937784"/>
              </p:ext>
            </p:extLst>
          </p:nvPr>
        </p:nvGraphicFramePr>
        <p:xfrm>
          <a:off x="7118192" y="1356224"/>
          <a:ext cx="773064" cy="125928"/>
        </p:xfrm>
        <a:graphic>
          <a:graphicData uri="http://schemas.openxmlformats.org/drawingml/2006/table">
            <a:tbl>
              <a:tblPr firstRow="1" bandRow="1">
                <a:tableStyleId>{5C22544A-7EE6-4342-B048-85BDC9FD1C3A}</a:tableStyleId>
              </a:tblPr>
              <a:tblGrid>
                <a:gridCol w="773064">
                  <a:extLst>
                    <a:ext uri="{9D8B030D-6E8A-4147-A177-3AD203B41FA5}">
                      <a16:colId xmlns:a16="http://schemas.microsoft.com/office/drawing/2014/main" val="692267084"/>
                    </a:ext>
                  </a:extLst>
                </a:gridCol>
              </a:tblGrid>
              <a:tr h="125928">
                <a:tc>
                  <a:txBody>
                    <a:bodyPr/>
                    <a:lstStyle/>
                    <a:p>
                      <a:pPr algn="ctr"/>
                      <a:r>
                        <a:rPr lang="fr-FR" sz="700" dirty="0"/>
                        <a:t>Pondération</a:t>
                      </a:r>
                      <a:r>
                        <a:rPr lang="fr-FR" sz="700" baseline="0" dirty="0"/>
                        <a:t> / </a:t>
                      </a:r>
                      <a:r>
                        <a:rPr lang="fr-FR" sz="700" dirty="0"/>
                        <a:t>Poids </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7C80"/>
                    </a:solidFill>
                  </a:tcPr>
                </a:tc>
                <a:extLst>
                  <a:ext uri="{0D108BD9-81ED-4DB2-BD59-A6C34878D82A}">
                    <a16:rowId xmlns:a16="http://schemas.microsoft.com/office/drawing/2014/main" val="1902915730"/>
                  </a:ext>
                </a:extLst>
              </a:tr>
            </a:tbl>
          </a:graphicData>
        </a:graphic>
      </p:graphicFrame>
      <p:sp>
        <p:nvSpPr>
          <p:cNvPr id="8" name="Espace réservé du numéro de diapositive 7"/>
          <p:cNvSpPr>
            <a:spLocks noGrp="1"/>
          </p:cNvSpPr>
          <p:nvPr>
            <p:ph type="sldNum" sz="quarter" idx="12"/>
          </p:nvPr>
        </p:nvSpPr>
        <p:spPr/>
        <p:txBody>
          <a:bodyPr/>
          <a:lstStyle/>
          <a:p>
            <a:fld id="{5071F484-E152-430A-A999-70E6C8F0DFC8}" type="slidenum">
              <a:rPr lang="fr-FR" smtClean="0"/>
              <a:t>15</a:t>
            </a:fld>
            <a:endParaRPr lang="fr-FR"/>
          </a:p>
        </p:txBody>
      </p:sp>
      <p:sp>
        <p:nvSpPr>
          <p:cNvPr id="9" name="Espace réservé de la date 8"/>
          <p:cNvSpPr>
            <a:spLocks noGrp="1"/>
          </p:cNvSpPr>
          <p:nvPr>
            <p:ph type="dt" sz="half" idx="10"/>
          </p:nvPr>
        </p:nvSpPr>
        <p:spPr/>
        <p:txBody>
          <a:bodyPr/>
          <a:lstStyle/>
          <a:p>
            <a:r>
              <a:rPr lang="fr-FR"/>
              <a:t>30/06/2022</a:t>
            </a:r>
          </a:p>
        </p:txBody>
      </p:sp>
      <p:pic>
        <p:nvPicPr>
          <p:cNvPr id="146" name="Image 145"/>
          <p:cNvPicPr/>
          <p:nvPr/>
        </p:nvPicPr>
        <p:blipFill>
          <a:blip r:embed="rId2" cstate="print">
            <a:extLst>
              <a:ext uri="{28A0092B-C50C-407E-A947-70E740481C1C}">
                <a14:useLocalDpi xmlns:a14="http://schemas.microsoft.com/office/drawing/2010/main" val="0"/>
              </a:ext>
            </a:extLst>
          </a:blip>
          <a:stretch>
            <a:fillRect/>
          </a:stretch>
        </p:blipFill>
        <p:spPr>
          <a:xfrm>
            <a:off x="182393" y="86765"/>
            <a:ext cx="760582" cy="857576"/>
          </a:xfrm>
          <a:prstGeom prst="rect">
            <a:avLst/>
          </a:prstGeom>
        </p:spPr>
      </p:pic>
    </p:spTree>
    <p:extLst>
      <p:ext uri="{BB962C8B-B14F-4D97-AF65-F5344CB8AC3E}">
        <p14:creationId xmlns:p14="http://schemas.microsoft.com/office/powerpoint/2010/main" val="4012665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97227" y="55764"/>
            <a:ext cx="914990" cy="888578"/>
          </a:xfrm>
          <a:prstGeom prst="rect">
            <a:avLst/>
          </a:prstGeom>
        </p:spPr>
      </p:pic>
      <p:sp>
        <p:nvSpPr>
          <p:cNvPr id="13" name="Espace réservé du texte 5"/>
          <p:cNvSpPr txBox="1">
            <a:spLocks/>
          </p:cNvSpPr>
          <p:nvPr/>
        </p:nvSpPr>
        <p:spPr>
          <a:xfrm>
            <a:off x="1012217" y="464113"/>
            <a:ext cx="8562715" cy="4565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fr-FR" sz="1200" b="1" dirty="0"/>
              <a:t>Exemple</a:t>
            </a:r>
            <a:r>
              <a:rPr lang="fr-FR" sz="1200" dirty="0"/>
              <a:t> structurel de </a:t>
            </a:r>
            <a:r>
              <a:rPr lang="fr-FR" sz="1200" b="1" dirty="0"/>
              <a:t>scénarisation</a:t>
            </a:r>
            <a:r>
              <a:rPr lang="fr-FR" sz="1200" dirty="0"/>
              <a:t> pour l’élaboration des sujets de l’épreuve E2, </a:t>
            </a:r>
            <a:r>
              <a:rPr lang="fr-FR" sz="1200" b="1" dirty="0"/>
              <a:t>«</a:t>
            </a:r>
            <a:r>
              <a:rPr lang="fr-FR" sz="1200" dirty="0"/>
              <a:t> </a:t>
            </a:r>
            <a:r>
              <a:rPr lang="fr-FR" sz="1200" b="1" dirty="0"/>
              <a:t>simulation 2 » :</a:t>
            </a:r>
            <a:endParaRPr lang="fr-FR" sz="1200" dirty="0"/>
          </a:p>
          <a:p>
            <a:pPr marL="0" indent="0" algn="ctr">
              <a:lnSpc>
                <a:spcPct val="100000"/>
              </a:lnSpc>
              <a:spcBef>
                <a:spcPts val="0"/>
              </a:spcBef>
              <a:buNone/>
            </a:pPr>
            <a:r>
              <a:rPr lang="fr-FR" sz="1200" dirty="0"/>
              <a:t>« problématique/activité, tâches-questionnements/actions-performance en lien avec la compétence »</a:t>
            </a:r>
          </a:p>
        </p:txBody>
      </p:sp>
      <p:sp>
        <p:nvSpPr>
          <p:cNvPr id="109" name="Pentagone 108"/>
          <p:cNvSpPr/>
          <p:nvPr/>
        </p:nvSpPr>
        <p:spPr>
          <a:xfrm>
            <a:off x="1364200" y="1023661"/>
            <a:ext cx="1976069" cy="285156"/>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Actions à mener</a:t>
            </a:r>
          </a:p>
        </p:txBody>
      </p:sp>
      <p:sp>
        <p:nvSpPr>
          <p:cNvPr id="117" name="Pentagone 116"/>
          <p:cNvSpPr/>
          <p:nvPr/>
        </p:nvSpPr>
        <p:spPr>
          <a:xfrm>
            <a:off x="6913266" y="903751"/>
            <a:ext cx="1225899" cy="434448"/>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000" b="1" dirty="0">
                <a:solidFill>
                  <a:schemeClr val="tx1"/>
                </a:solidFill>
                <a:latin typeface="Calibri Light" panose="020F0302020204030204" pitchFamily="34" charset="0"/>
                <a:cs typeface="Calibri Light" panose="020F0302020204030204" pitchFamily="34" charset="0"/>
              </a:rPr>
              <a:t>    ÉVALUATION</a:t>
            </a:r>
          </a:p>
        </p:txBody>
      </p:sp>
      <p:sp>
        <p:nvSpPr>
          <p:cNvPr id="126" name="Pentagone 125"/>
          <p:cNvSpPr/>
          <p:nvPr/>
        </p:nvSpPr>
        <p:spPr>
          <a:xfrm>
            <a:off x="228189" y="912631"/>
            <a:ext cx="1098852" cy="448711"/>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a:solidFill>
                  <a:schemeClr val="tx1"/>
                </a:solidFill>
              </a:rPr>
              <a:t>Problématique activité, tâches - questionnement</a:t>
            </a:r>
          </a:p>
        </p:txBody>
      </p:sp>
      <p:sp>
        <p:nvSpPr>
          <p:cNvPr id="115" name="Rectangle 114"/>
          <p:cNvSpPr/>
          <p:nvPr/>
        </p:nvSpPr>
        <p:spPr>
          <a:xfrm>
            <a:off x="2000058" y="221225"/>
            <a:ext cx="6957960" cy="246221"/>
          </a:xfrm>
          <a:prstGeom prst="rect">
            <a:avLst/>
          </a:prstGeom>
          <a:solidFill>
            <a:srgbClr val="FFFF99"/>
          </a:solidFill>
          <a:ln>
            <a:solidFill>
              <a:srgbClr val="C00000"/>
            </a:solidFill>
          </a:ln>
          <a:scene3d>
            <a:camera prst="orthographicFront"/>
            <a:lightRig rig="threePt" dir="t"/>
          </a:scene3d>
          <a:sp3d>
            <a:bevelT/>
          </a:sp3d>
        </p:spPr>
        <p:txBody>
          <a:bodyPr wrap="square" lIns="0" tIns="0" rIns="0" bIns="0">
            <a:spAutoFit/>
          </a:bodyPr>
          <a:lstStyle/>
          <a:p>
            <a:pPr lvl="0" algn="ctr"/>
            <a:r>
              <a:rPr lang="fr-FR" sz="1600" b="1" dirty="0">
                <a:effectLst>
                  <a:outerShdw blurRad="38100" dist="38100" dir="2700000" algn="tl">
                    <a:srgbClr val="000000">
                      <a:alpha val="43137"/>
                    </a:srgbClr>
                  </a:outerShdw>
                </a:effectLst>
              </a:rPr>
              <a:t>E2 : Préparation d’une  intervention</a:t>
            </a:r>
          </a:p>
        </p:txBody>
      </p:sp>
      <p:graphicFrame>
        <p:nvGraphicFramePr>
          <p:cNvPr id="121" name="Tableau 120"/>
          <p:cNvGraphicFramePr>
            <a:graphicFrameLocks noGrp="1"/>
          </p:cNvGraphicFramePr>
          <p:nvPr>
            <p:extLst>
              <p:ext uri="{D42A27DB-BD31-4B8C-83A1-F6EECF244321}">
                <p14:modId xmlns:p14="http://schemas.microsoft.com/office/powerpoint/2010/main" val="2938755408"/>
              </p:ext>
            </p:extLst>
          </p:nvPr>
        </p:nvGraphicFramePr>
        <p:xfrm>
          <a:off x="7118192" y="1078367"/>
          <a:ext cx="773064" cy="125928"/>
        </p:xfrm>
        <a:graphic>
          <a:graphicData uri="http://schemas.openxmlformats.org/drawingml/2006/table">
            <a:tbl>
              <a:tblPr firstRow="1" bandRow="1">
                <a:tableStyleId>{5C22544A-7EE6-4342-B048-85BDC9FD1C3A}</a:tableStyleId>
              </a:tblPr>
              <a:tblGrid>
                <a:gridCol w="773064">
                  <a:extLst>
                    <a:ext uri="{9D8B030D-6E8A-4147-A177-3AD203B41FA5}">
                      <a16:colId xmlns:a16="http://schemas.microsoft.com/office/drawing/2014/main" val="692267084"/>
                    </a:ext>
                  </a:extLst>
                </a:gridCol>
              </a:tblGrid>
              <a:tr h="125928">
                <a:tc>
                  <a:txBody>
                    <a:bodyPr/>
                    <a:lstStyle/>
                    <a:p>
                      <a:pPr algn="ctr"/>
                      <a:r>
                        <a:rPr lang="fr-FR" sz="700" dirty="0"/>
                        <a:t>Niveau de maîtrise</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902915730"/>
                  </a:ext>
                </a:extLst>
              </a:tr>
            </a:tbl>
          </a:graphicData>
        </a:graphic>
      </p:graphicFrame>
      <p:graphicFrame>
        <p:nvGraphicFramePr>
          <p:cNvPr id="125" name="Tableau 124"/>
          <p:cNvGraphicFramePr>
            <a:graphicFrameLocks noGrp="1"/>
          </p:cNvGraphicFramePr>
          <p:nvPr>
            <p:extLst>
              <p:ext uri="{D42A27DB-BD31-4B8C-83A1-F6EECF244321}">
                <p14:modId xmlns:p14="http://schemas.microsoft.com/office/powerpoint/2010/main" val="902777897"/>
              </p:ext>
            </p:extLst>
          </p:nvPr>
        </p:nvGraphicFramePr>
        <p:xfrm>
          <a:off x="7118192" y="1207761"/>
          <a:ext cx="773064" cy="108000"/>
        </p:xfrm>
        <a:graphic>
          <a:graphicData uri="http://schemas.openxmlformats.org/drawingml/2006/table">
            <a:tbl>
              <a:tblPr firstRow="1" bandRow="1">
                <a:tableStyleId>{5C22544A-7EE6-4342-B048-85BDC9FD1C3A}</a:tableStyleId>
              </a:tblPr>
              <a:tblGrid>
                <a:gridCol w="193266">
                  <a:extLst>
                    <a:ext uri="{9D8B030D-6E8A-4147-A177-3AD203B41FA5}">
                      <a16:colId xmlns:a16="http://schemas.microsoft.com/office/drawing/2014/main" val="692267084"/>
                    </a:ext>
                  </a:extLst>
                </a:gridCol>
                <a:gridCol w="193266">
                  <a:extLst>
                    <a:ext uri="{9D8B030D-6E8A-4147-A177-3AD203B41FA5}">
                      <a16:colId xmlns:a16="http://schemas.microsoft.com/office/drawing/2014/main" val="1138903940"/>
                    </a:ext>
                  </a:extLst>
                </a:gridCol>
                <a:gridCol w="193266">
                  <a:extLst>
                    <a:ext uri="{9D8B030D-6E8A-4147-A177-3AD203B41FA5}">
                      <a16:colId xmlns:a16="http://schemas.microsoft.com/office/drawing/2014/main" val="1797610644"/>
                    </a:ext>
                  </a:extLst>
                </a:gridCol>
                <a:gridCol w="193266">
                  <a:extLst>
                    <a:ext uri="{9D8B030D-6E8A-4147-A177-3AD203B41FA5}">
                      <a16:colId xmlns:a16="http://schemas.microsoft.com/office/drawing/2014/main" val="2606451695"/>
                    </a:ext>
                  </a:extLst>
                </a:gridCol>
              </a:tblGrid>
              <a:tr h="108000">
                <a:tc>
                  <a:txBody>
                    <a:bodyPr/>
                    <a:lstStyle/>
                    <a:p>
                      <a:pPr algn="ctr"/>
                      <a:r>
                        <a:rPr lang="fr-FR" sz="700" dirty="0"/>
                        <a:t>NM</a:t>
                      </a:r>
                    </a:p>
                  </a:txBody>
                  <a:tcPr marL="0" marR="0" marT="0" marB="0">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700" dirty="0"/>
                        <a:t>IM</a:t>
                      </a:r>
                    </a:p>
                  </a:txBody>
                  <a:tcPr marL="0" marR="0" marT="0" marB="0">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700" dirty="0"/>
                        <a:t>M</a:t>
                      </a:r>
                    </a:p>
                  </a:txBody>
                  <a:tcPr marL="0" marR="0" marT="0" marB="0">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700" dirty="0"/>
                        <a:t>BM</a:t>
                      </a:r>
                    </a:p>
                  </a:txBody>
                  <a:tcPr marL="0" marR="0" marT="0" marB="0">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29" name="Tableau 128"/>
          <p:cNvGraphicFramePr>
            <a:graphicFrameLocks noGrp="1"/>
          </p:cNvGraphicFramePr>
          <p:nvPr>
            <p:extLst>
              <p:ext uri="{D42A27DB-BD31-4B8C-83A1-F6EECF244321}">
                <p14:modId xmlns:p14="http://schemas.microsoft.com/office/powerpoint/2010/main" val="1128901350"/>
              </p:ext>
            </p:extLst>
          </p:nvPr>
        </p:nvGraphicFramePr>
        <p:xfrm>
          <a:off x="6947782" y="1500177"/>
          <a:ext cx="943475" cy="126656"/>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6656">
                <a:tc>
                  <a:txBody>
                    <a:bodyPr/>
                    <a:lstStyle/>
                    <a:p>
                      <a:pPr algn="ctr"/>
                      <a:r>
                        <a:rPr lang="fr-FR" sz="700" dirty="0"/>
                        <a:t>NT</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r>
                        <a:rPr lang="fr-FR" sz="700" dirty="0"/>
                        <a:t>1</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700" dirty="0"/>
                        <a:t>2</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700" dirty="0"/>
                        <a:t>3</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700" dirty="0"/>
                        <a:t>4</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86" name="Tableau 185"/>
          <p:cNvGraphicFramePr>
            <a:graphicFrameLocks noGrp="1"/>
          </p:cNvGraphicFramePr>
          <p:nvPr>
            <p:extLst>
              <p:ext uri="{D42A27DB-BD31-4B8C-83A1-F6EECF244321}">
                <p14:modId xmlns:p14="http://schemas.microsoft.com/office/powerpoint/2010/main" val="1559119623"/>
              </p:ext>
            </p:extLst>
          </p:nvPr>
        </p:nvGraphicFramePr>
        <p:xfrm>
          <a:off x="7118192" y="1356224"/>
          <a:ext cx="773064" cy="125928"/>
        </p:xfrm>
        <a:graphic>
          <a:graphicData uri="http://schemas.openxmlformats.org/drawingml/2006/table">
            <a:tbl>
              <a:tblPr firstRow="1" bandRow="1">
                <a:tableStyleId>{5C22544A-7EE6-4342-B048-85BDC9FD1C3A}</a:tableStyleId>
              </a:tblPr>
              <a:tblGrid>
                <a:gridCol w="773064">
                  <a:extLst>
                    <a:ext uri="{9D8B030D-6E8A-4147-A177-3AD203B41FA5}">
                      <a16:colId xmlns:a16="http://schemas.microsoft.com/office/drawing/2014/main" val="692267084"/>
                    </a:ext>
                  </a:extLst>
                </a:gridCol>
              </a:tblGrid>
              <a:tr h="125928">
                <a:tc>
                  <a:txBody>
                    <a:bodyPr/>
                    <a:lstStyle/>
                    <a:p>
                      <a:pPr algn="ctr"/>
                      <a:r>
                        <a:rPr lang="fr-FR" sz="700" dirty="0"/>
                        <a:t>Pondération</a:t>
                      </a:r>
                      <a:r>
                        <a:rPr lang="fr-FR" sz="700" baseline="0" dirty="0"/>
                        <a:t> / </a:t>
                      </a:r>
                      <a:r>
                        <a:rPr lang="fr-FR" sz="700" dirty="0"/>
                        <a:t>Poids </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7C80"/>
                    </a:solidFill>
                  </a:tcPr>
                </a:tc>
                <a:extLst>
                  <a:ext uri="{0D108BD9-81ED-4DB2-BD59-A6C34878D82A}">
                    <a16:rowId xmlns:a16="http://schemas.microsoft.com/office/drawing/2014/main" val="1902915730"/>
                  </a:ext>
                </a:extLst>
              </a:tr>
            </a:tbl>
          </a:graphicData>
        </a:graphic>
      </p:graphicFrame>
      <p:graphicFrame>
        <p:nvGraphicFramePr>
          <p:cNvPr id="189" name="Tableau 188"/>
          <p:cNvGraphicFramePr>
            <a:graphicFrameLocks noGrp="1"/>
          </p:cNvGraphicFramePr>
          <p:nvPr>
            <p:extLst>
              <p:ext uri="{D42A27DB-BD31-4B8C-83A1-F6EECF244321}">
                <p14:modId xmlns:p14="http://schemas.microsoft.com/office/powerpoint/2010/main" val="3294576246"/>
              </p:ext>
            </p:extLst>
          </p:nvPr>
        </p:nvGraphicFramePr>
        <p:xfrm>
          <a:off x="6947782" y="1655745"/>
          <a:ext cx="943475" cy="126656"/>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6656">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0" name="Tableau 189"/>
          <p:cNvGraphicFramePr>
            <a:graphicFrameLocks noGrp="1"/>
          </p:cNvGraphicFramePr>
          <p:nvPr>
            <p:extLst>
              <p:ext uri="{D42A27DB-BD31-4B8C-83A1-F6EECF244321}">
                <p14:modId xmlns:p14="http://schemas.microsoft.com/office/powerpoint/2010/main" val="2953237539"/>
              </p:ext>
            </p:extLst>
          </p:nvPr>
        </p:nvGraphicFramePr>
        <p:xfrm>
          <a:off x="6947782" y="1787425"/>
          <a:ext cx="943475" cy="126656"/>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6656">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1" name="Tableau 190"/>
          <p:cNvGraphicFramePr>
            <a:graphicFrameLocks noGrp="1"/>
          </p:cNvGraphicFramePr>
          <p:nvPr>
            <p:extLst>
              <p:ext uri="{D42A27DB-BD31-4B8C-83A1-F6EECF244321}">
                <p14:modId xmlns:p14="http://schemas.microsoft.com/office/powerpoint/2010/main" val="3190040353"/>
              </p:ext>
            </p:extLst>
          </p:nvPr>
        </p:nvGraphicFramePr>
        <p:xfrm>
          <a:off x="6947782" y="1936406"/>
          <a:ext cx="943475" cy="126656"/>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6656">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2" name="Tableau 191"/>
          <p:cNvGraphicFramePr>
            <a:graphicFrameLocks noGrp="1"/>
          </p:cNvGraphicFramePr>
          <p:nvPr>
            <p:extLst>
              <p:ext uri="{D42A27DB-BD31-4B8C-83A1-F6EECF244321}">
                <p14:modId xmlns:p14="http://schemas.microsoft.com/office/powerpoint/2010/main" val="1628079994"/>
              </p:ext>
            </p:extLst>
          </p:nvPr>
        </p:nvGraphicFramePr>
        <p:xfrm>
          <a:off x="6947782" y="2217471"/>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3" name="Tableau 192"/>
          <p:cNvGraphicFramePr>
            <a:graphicFrameLocks noGrp="1"/>
          </p:cNvGraphicFramePr>
          <p:nvPr>
            <p:extLst>
              <p:ext uri="{D42A27DB-BD31-4B8C-83A1-F6EECF244321}">
                <p14:modId xmlns:p14="http://schemas.microsoft.com/office/powerpoint/2010/main" val="3964405480"/>
              </p:ext>
            </p:extLst>
          </p:nvPr>
        </p:nvGraphicFramePr>
        <p:xfrm>
          <a:off x="6947781" y="2085766"/>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4" name="Tableau 193"/>
          <p:cNvGraphicFramePr>
            <a:graphicFrameLocks noGrp="1"/>
          </p:cNvGraphicFramePr>
          <p:nvPr>
            <p:extLst>
              <p:ext uri="{D42A27DB-BD31-4B8C-83A1-F6EECF244321}">
                <p14:modId xmlns:p14="http://schemas.microsoft.com/office/powerpoint/2010/main" val="793936831"/>
              </p:ext>
            </p:extLst>
          </p:nvPr>
        </p:nvGraphicFramePr>
        <p:xfrm>
          <a:off x="6953122" y="2802616"/>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6" name="Tableau 195"/>
          <p:cNvGraphicFramePr>
            <a:graphicFrameLocks noGrp="1"/>
          </p:cNvGraphicFramePr>
          <p:nvPr>
            <p:extLst>
              <p:ext uri="{D42A27DB-BD31-4B8C-83A1-F6EECF244321}">
                <p14:modId xmlns:p14="http://schemas.microsoft.com/office/powerpoint/2010/main" val="3656892272"/>
              </p:ext>
            </p:extLst>
          </p:nvPr>
        </p:nvGraphicFramePr>
        <p:xfrm>
          <a:off x="6953122" y="2932969"/>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197" name="Tableau 196"/>
          <p:cNvGraphicFramePr>
            <a:graphicFrameLocks noGrp="1"/>
          </p:cNvGraphicFramePr>
          <p:nvPr>
            <p:extLst>
              <p:ext uri="{D42A27DB-BD31-4B8C-83A1-F6EECF244321}">
                <p14:modId xmlns:p14="http://schemas.microsoft.com/office/powerpoint/2010/main" val="15984014"/>
              </p:ext>
            </p:extLst>
          </p:nvPr>
        </p:nvGraphicFramePr>
        <p:xfrm>
          <a:off x="6953122" y="3064121"/>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0" name="Tableau 199"/>
          <p:cNvGraphicFramePr>
            <a:graphicFrameLocks noGrp="1"/>
          </p:cNvGraphicFramePr>
          <p:nvPr>
            <p:extLst>
              <p:ext uri="{D42A27DB-BD31-4B8C-83A1-F6EECF244321}">
                <p14:modId xmlns:p14="http://schemas.microsoft.com/office/powerpoint/2010/main" val="2664555839"/>
              </p:ext>
            </p:extLst>
          </p:nvPr>
        </p:nvGraphicFramePr>
        <p:xfrm>
          <a:off x="6947781" y="3330245"/>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3" name="Tableau 202"/>
          <p:cNvGraphicFramePr>
            <a:graphicFrameLocks noGrp="1"/>
          </p:cNvGraphicFramePr>
          <p:nvPr>
            <p:extLst>
              <p:ext uri="{D42A27DB-BD31-4B8C-83A1-F6EECF244321}">
                <p14:modId xmlns:p14="http://schemas.microsoft.com/office/powerpoint/2010/main" val="2553904445"/>
              </p:ext>
            </p:extLst>
          </p:nvPr>
        </p:nvGraphicFramePr>
        <p:xfrm>
          <a:off x="6947776" y="3682554"/>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4" name="Tableau 203"/>
          <p:cNvGraphicFramePr>
            <a:graphicFrameLocks noGrp="1"/>
          </p:cNvGraphicFramePr>
          <p:nvPr>
            <p:extLst>
              <p:ext uri="{D42A27DB-BD31-4B8C-83A1-F6EECF244321}">
                <p14:modId xmlns:p14="http://schemas.microsoft.com/office/powerpoint/2010/main" val="32729266"/>
              </p:ext>
            </p:extLst>
          </p:nvPr>
        </p:nvGraphicFramePr>
        <p:xfrm>
          <a:off x="6947776" y="3954594"/>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8" name="Tableau 207"/>
          <p:cNvGraphicFramePr>
            <a:graphicFrameLocks noGrp="1"/>
          </p:cNvGraphicFramePr>
          <p:nvPr>
            <p:extLst>
              <p:ext uri="{D42A27DB-BD31-4B8C-83A1-F6EECF244321}">
                <p14:modId xmlns:p14="http://schemas.microsoft.com/office/powerpoint/2010/main" val="2810321649"/>
              </p:ext>
            </p:extLst>
          </p:nvPr>
        </p:nvGraphicFramePr>
        <p:xfrm>
          <a:off x="6947779" y="4231327"/>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1" name="Tableau 210"/>
          <p:cNvGraphicFramePr>
            <a:graphicFrameLocks noGrp="1"/>
          </p:cNvGraphicFramePr>
          <p:nvPr>
            <p:extLst>
              <p:ext uri="{D42A27DB-BD31-4B8C-83A1-F6EECF244321}">
                <p14:modId xmlns:p14="http://schemas.microsoft.com/office/powerpoint/2010/main" val="3935643587"/>
              </p:ext>
            </p:extLst>
          </p:nvPr>
        </p:nvGraphicFramePr>
        <p:xfrm>
          <a:off x="6947779" y="4863156"/>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2" name="Tableau 211"/>
          <p:cNvGraphicFramePr>
            <a:graphicFrameLocks noGrp="1"/>
          </p:cNvGraphicFramePr>
          <p:nvPr>
            <p:extLst>
              <p:ext uri="{D42A27DB-BD31-4B8C-83A1-F6EECF244321}">
                <p14:modId xmlns:p14="http://schemas.microsoft.com/office/powerpoint/2010/main" val="3460555457"/>
              </p:ext>
            </p:extLst>
          </p:nvPr>
        </p:nvGraphicFramePr>
        <p:xfrm>
          <a:off x="6947779" y="5443594"/>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3" name="Tableau 212"/>
          <p:cNvGraphicFramePr>
            <a:graphicFrameLocks noGrp="1"/>
          </p:cNvGraphicFramePr>
          <p:nvPr>
            <p:extLst>
              <p:ext uri="{D42A27DB-BD31-4B8C-83A1-F6EECF244321}">
                <p14:modId xmlns:p14="http://schemas.microsoft.com/office/powerpoint/2010/main" val="1567364429"/>
              </p:ext>
            </p:extLst>
          </p:nvPr>
        </p:nvGraphicFramePr>
        <p:xfrm>
          <a:off x="6947779" y="5156051"/>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5" name="Tableau 214"/>
          <p:cNvGraphicFramePr>
            <a:graphicFrameLocks noGrp="1"/>
          </p:cNvGraphicFramePr>
          <p:nvPr>
            <p:extLst>
              <p:ext uri="{D42A27DB-BD31-4B8C-83A1-F6EECF244321}">
                <p14:modId xmlns:p14="http://schemas.microsoft.com/office/powerpoint/2010/main" val="4124004009"/>
              </p:ext>
            </p:extLst>
          </p:nvPr>
        </p:nvGraphicFramePr>
        <p:xfrm>
          <a:off x="6947778" y="6130165"/>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6" name="Tableau 215"/>
          <p:cNvGraphicFramePr>
            <a:graphicFrameLocks noGrp="1"/>
          </p:cNvGraphicFramePr>
          <p:nvPr>
            <p:extLst>
              <p:ext uri="{D42A27DB-BD31-4B8C-83A1-F6EECF244321}">
                <p14:modId xmlns:p14="http://schemas.microsoft.com/office/powerpoint/2010/main" val="1989249668"/>
              </p:ext>
            </p:extLst>
          </p:nvPr>
        </p:nvGraphicFramePr>
        <p:xfrm>
          <a:off x="6947778" y="6268154"/>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lumMod val="75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lumMod val="75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7" name="Tableau 216"/>
          <p:cNvGraphicFramePr>
            <a:graphicFrameLocks noGrp="1"/>
          </p:cNvGraphicFramePr>
          <p:nvPr>
            <p:extLst>
              <p:ext uri="{D42A27DB-BD31-4B8C-83A1-F6EECF244321}">
                <p14:modId xmlns:p14="http://schemas.microsoft.com/office/powerpoint/2010/main" val="1679703866"/>
              </p:ext>
            </p:extLst>
          </p:nvPr>
        </p:nvGraphicFramePr>
        <p:xfrm>
          <a:off x="6947777" y="5835691"/>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18" name="Tableau 217"/>
          <p:cNvGraphicFramePr>
            <a:graphicFrameLocks noGrp="1"/>
          </p:cNvGraphicFramePr>
          <p:nvPr>
            <p:extLst>
              <p:ext uri="{D42A27DB-BD31-4B8C-83A1-F6EECF244321}">
                <p14:modId xmlns:p14="http://schemas.microsoft.com/office/powerpoint/2010/main" val="268180922"/>
              </p:ext>
            </p:extLst>
          </p:nvPr>
        </p:nvGraphicFramePr>
        <p:xfrm>
          <a:off x="580530" y="1644137"/>
          <a:ext cx="468652" cy="123112"/>
        </p:xfrm>
        <a:graphic>
          <a:graphicData uri="http://schemas.openxmlformats.org/drawingml/2006/table">
            <a:tbl>
              <a:tblPr firstRow="1" firstCol="1" lastRow="1" lastCol="1" bandRow="1" bandCol="1"/>
              <a:tblGrid>
                <a:gridCol w="234326">
                  <a:extLst>
                    <a:ext uri="{9D8B030D-6E8A-4147-A177-3AD203B41FA5}">
                      <a16:colId xmlns:a16="http://schemas.microsoft.com/office/drawing/2014/main" val="2211537713"/>
                    </a:ext>
                  </a:extLst>
                </a:gridCol>
                <a:gridCol w="234326">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221" name="Tableau 220"/>
          <p:cNvGraphicFramePr>
            <a:graphicFrameLocks noGrp="1"/>
          </p:cNvGraphicFramePr>
          <p:nvPr>
            <p:extLst>
              <p:ext uri="{D42A27DB-BD31-4B8C-83A1-F6EECF244321}">
                <p14:modId xmlns:p14="http://schemas.microsoft.com/office/powerpoint/2010/main" val="4151907011"/>
              </p:ext>
            </p:extLst>
          </p:nvPr>
        </p:nvGraphicFramePr>
        <p:xfrm>
          <a:off x="8618861" y="1362295"/>
          <a:ext cx="2346644" cy="100215"/>
        </p:xfrm>
        <a:graphic>
          <a:graphicData uri="http://schemas.openxmlformats.org/drawingml/2006/table">
            <a:tbl>
              <a:tblPr firstRow="1" firstCol="1" lastRow="1" lastCol="1" bandRow="1" bandCol="1"/>
              <a:tblGrid>
                <a:gridCol w="2346644">
                  <a:extLst>
                    <a:ext uri="{9D8B030D-6E8A-4147-A177-3AD203B41FA5}">
                      <a16:colId xmlns:a16="http://schemas.microsoft.com/office/drawing/2014/main" val="1139971837"/>
                    </a:ext>
                  </a:extLst>
                </a:gridCol>
              </a:tblGrid>
              <a:tr h="100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500" b="0" dirty="0">
                          <a:solidFill>
                            <a:srgbClr val="7030A0"/>
                          </a:solidFill>
                          <a:effectLst/>
                          <a:latin typeface="+mn-lt"/>
                          <a:ea typeface="Arial" panose="020B0604020202020204" pitchFamily="34" charset="0"/>
                          <a:cs typeface="Times New Roman" panose="02020603050405020304" pitchFamily="18" charset="0"/>
                        </a:rPr>
                        <a:t>C1 : </a:t>
                      </a:r>
                      <a:r>
                        <a:rPr lang="fr-FR" sz="500" b="0" dirty="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 S’informer sur la nature et sur les contraintes de l’intervention</a:t>
                      </a:r>
                      <a:endParaRPr lang="fr-FR" sz="500" b="0" dirty="0">
                        <a:solidFill>
                          <a:srgbClr val="7030A0"/>
                        </a:solidFill>
                        <a:effectLst/>
                        <a:latin typeface="+mn-lt"/>
                        <a:ea typeface="Times New Roman" panose="02020603050405020304" pitchFamily="18" charset="0"/>
                        <a:cs typeface="Times New Roman" panose="02020603050405020304" pitchFamily="18"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cxnSp>
        <p:nvCxnSpPr>
          <p:cNvPr id="14" name="Connecteur droit 13"/>
          <p:cNvCxnSpPr/>
          <p:nvPr/>
        </p:nvCxnSpPr>
        <p:spPr>
          <a:xfrm>
            <a:off x="7891251" y="1541281"/>
            <a:ext cx="219396" cy="92930"/>
          </a:xfrm>
          <a:prstGeom prst="line">
            <a:avLst/>
          </a:prstGeom>
          <a:ln w="63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1" name="Tableau 40"/>
          <p:cNvGraphicFramePr>
            <a:graphicFrameLocks noGrp="1"/>
          </p:cNvGraphicFramePr>
          <p:nvPr>
            <p:extLst>
              <p:ext uri="{D42A27DB-BD31-4B8C-83A1-F6EECF244321}">
                <p14:modId xmlns:p14="http://schemas.microsoft.com/office/powerpoint/2010/main" val="3805751972"/>
              </p:ext>
            </p:extLst>
          </p:nvPr>
        </p:nvGraphicFramePr>
        <p:xfrm>
          <a:off x="8618867" y="1478962"/>
          <a:ext cx="3331568" cy="1190178"/>
        </p:xfrm>
        <a:graphic>
          <a:graphicData uri="http://schemas.openxmlformats.org/drawingml/2006/table">
            <a:tbl>
              <a:tblPr/>
              <a:tblGrid>
                <a:gridCol w="2343255">
                  <a:extLst>
                    <a:ext uri="{9D8B030D-6E8A-4147-A177-3AD203B41FA5}">
                      <a16:colId xmlns:a16="http://schemas.microsoft.com/office/drawing/2014/main" val="575661635"/>
                    </a:ext>
                  </a:extLst>
                </a:gridCol>
                <a:gridCol w="149841">
                  <a:extLst>
                    <a:ext uri="{9D8B030D-6E8A-4147-A177-3AD203B41FA5}">
                      <a16:colId xmlns:a16="http://schemas.microsoft.com/office/drawing/2014/main" val="1924476447"/>
                    </a:ext>
                  </a:extLst>
                </a:gridCol>
                <a:gridCol w="149841">
                  <a:extLst>
                    <a:ext uri="{9D8B030D-6E8A-4147-A177-3AD203B41FA5}">
                      <a16:colId xmlns:a16="http://schemas.microsoft.com/office/drawing/2014/main" val="2417154453"/>
                    </a:ext>
                  </a:extLst>
                </a:gridCol>
                <a:gridCol w="149841">
                  <a:extLst>
                    <a:ext uri="{9D8B030D-6E8A-4147-A177-3AD203B41FA5}">
                      <a16:colId xmlns:a16="http://schemas.microsoft.com/office/drawing/2014/main" val="9222679"/>
                    </a:ext>
                  </a:extLst>
                </a:gridCol>
                <a:gridCol w="149841">
                  <a:extLst>
                    <a:ext uri="{9D8B030D-6E8A-4147-A177-3AD203B41FA5}">
                      <a16:colId xmlns:a16="http://schemas.microsoft.com/office/drawing/2014/main" val="1670883290"/>
                    </a:ext>
                  </a:extLst>
                </a:gridCol>
                <a:gridCol w="149841">
                  <a:extLst>
                    <a:ext uri="{9D8B030D-6E8A-4147-A177-3AD203B41FA5}">
                      <a16:colId xmlns:a16="http://schemas.microsoft.com/office/drawing/2014/main" val="3923599826"/>
                    </a:ext>
                  </a:extLst>
                </a:gridCol>
                <a:gridCol w="239108">
                  <a:extLst>
                    <a:ext uri="{9D8B030D-6E8A-4147-A177-3AD203B41FA5}">
                      <a16:colId xmlns:a16="http://schemas.microsoft.com/office/drawing/2014/main" val="1054350998"/>
                    </a:ext>
                  </a:extLst>
                </a:gridCol>
              </a:tblGrid>
              <a:tr h="146976">
                <a:tc>
                  <a:txBody>
                    <a:bodyPr/>
                    <a:lstStyle/>
                    <a:p>
                      <a:pPr algn="l" fontAlgn="ctr"/>
                      <a:r>
                        <a:rPr lang="fr-FR" sz="400" b="0" i="0" u="none" strike="noStrike" dirty="0">
                          <a:effectLst/>
                          <a:latin typeface="Arial" panose="020B0604020202020204" pitchFamily="34" charset="0"/>
                        </a:rPr>
                        <a:t>Les données techniques nécessaires à son intervention sont identifiées. La collecte des informations nécessaires à l’intervention est complète et exploitable.</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1985297500"/>
                  </a:ext>
                </a:extLst>
              </a:tr>
              <a:tr h="173867">
                <a:tc>
                  <a:txBody>
                    <a:bodyPr/>
                    <a:lstStyle/>
                    <a:p>
                      <a:pPr algn="l" fontAlgn="ctr"/>
                      <a:r>
                        <a:rPr lang="fr-FR" sz="400" b="0" i="0" u="none" strike="noStrike" dirty="0">
                          <a:effectLst/>
                          <a:latin typeface="Arial" panose="020B0604020202020204" pitchFamily="34" charset="0"/>
                        </a:rPr>
                        <a:t>Le classement des données est exploitable et respecte les règles de l’entreprise.</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3168691648"/>
                  </a:ext>
                </a:extLst>
              </a:tr>
              <a:tr h="173867">
                <a:tc>
                  <a:txBody>
                    <a:bodyPr/>
                    <a:lstStyle/>
                    <a:p>
                      <a:pPr algn="l" fontAlgn="ctr"/>
                      <a:r>
                        <a:rPr lang="fr-FR" sz="400" b="0" i="0" u="none" strike="noStrike" dirty="0">
                          <a:effectLst/>
                          <a:latin typeface="Arial" panose="020B0604020202020204" pitchFamily="34" charset="0"/>
                        </a:rPr>
                        <a:t>Les contraintes techniques et d’exécution sont repérées. Les contraintes liées à l’efficacité énergétique sont repérées. Les risques professionnels sont évalués.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2515232349"/>
                  </a:ext>
                </a:extLst>
              </a:tr>
              <a:tr h="173867">
                <a:tc>
                  <a:txBody>
                    <a:bodyPr/>
                    <a:lstStyle/>
                    <a:p>
                      <a:pPr algn="l" fontAlgn="ctr"/>
                      <a:r>
                        <a:rPr lang="fr-FR" sz="400" b="0" i="0" u="none" strike="noStrike" dirty="0">
                          <a:effectLst/>
                          <a:latin typeface="Arial" panose="020B0604020202020204" pitchFamily="34" charset="0"/>
                        </a:rPr>
                        <a:t>Les contraintes environnementales sont recensées. Les mesures de prévention de santé et sécurité au travail sont proposées.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1643328928"/>
                  </a:ext>
                </a:extLst>
              </a:tr>
              <a:tr h="173867">
                <a:tc>
                  <a:txBody>
                    <a:bodyPr/>
                    <a:lstStyle/>
                    <a:p>
                      <a:pPr algn="l" fontAlgn="ctr"/>
                      <a:r>
                        <a:rPr lang="fr-FR" sz="400" b="0" i="0" u="none" strike="noStrike" dirty="0">
                          <a:effectLst/>
                          <a:latin typeface="Arial" panose="020B0604020202020204" pitchFamily="34" charset="0"/>
                        </a:rPr>
                        <a:t>Les interactions avec les autres intervenants sont repérées.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1904659147"/>
                  </a:ext>
                </a:extLst>
              </a:tr>
              <a:tr h="173867">
                <a:tc>
                  <a:txBody>
                    <a:bodyPr/>
                    <a:lstStyle/>
                    <a:p>
                      <a:pPr algn="l" fontAlgn="ctr"/>
                      <a:r>
                        <a:rPr lang="fr-FR" sz="400" b="0" i="0" u="none" strike="noStrike" dirty="0">
                          <a:effectLst/>
                          <a:latin typeface="Arial" panose="020B0604020202020204" pitchFamily="34" charset="0"/>
                        </a:rPr>
                        <a:t>Les habilitations et certifications nécessaires à l’opération sont identifiées.</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3314265209"/>
                  </a:ext>
                </a:extLst>
              </a:tr>
              <a:tr h="173867">
                <a:tc>
                  <a:txBody>
                    <a:bodyPr/>
                    <a:lstStyle/>
                    <a:p>
                      <a:pPr algn="l" fontAlgn="ctr"/>
                      <a:r>
                        <a:rPr lang="fr-FR" sz="400" b="0" i="0" u="none" strike="noStrike" dirty="0">
                          <a:effectLst/>
                          <a:latin typeface="Arial" panose="020B0604020202020204" pitchFamily="34" charset="0"/>
                        </a:rPr>
                        <a:t>Les contraintes sont prises en compte et donnent lieu à une solution.</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9213" marR="9213" marT="9213"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1083569295"/>
                  </a:ext>
                </a:extLst>
              </a:tr>
            </a:tbl>
          </a:graphicData>
        </a:graphic>
      </p:graphicFrame>
      <p:graphicFrame>
        <p:nvGraphicFramePr>
          <p:cNvPr id="42" name="Tableau 41"/>
          <p:cNvGraphicFramePr>
            <a:graphicFrameLocks noGrp="1"/>
          </p:cNvGraphicFramePr>
          <p:nvPr>
            <p:extLst>
              <p:ext uri="{D42A27DB-BD31-4B8C-83A1-F6EECF244321}">
                <p14:modId xmlns:p14="http://schemas.microsoft.com/office/powerpoint/2010/main" val="600180336"/>
              </p:ext>
            </p:extLst>
          </p:nvPr>
        </p:nvGraphicFramePr>
        <p:xfrm>
          <a:off x="8618867" y="2910577"/>
          <a:ext cx="3331567" cy="1617827"/>
        </p:xfrm>
        <a:graphic>
          <a:graphicData uri="http://schemas.openxmlformats.org/drawingml/2006/table">
            <a:tbl>
              <a:tblPr/>
              <a:tblGrid>
                <a:gridCol w="2343258">
                  <a:extLst>
                    <a:ext uri="{9D8B030D-6E8A-4147-A177-3AD203B41FA5}">
                      <a16:colId xmlns:a16="http://schemas.microsoft.com/office/drawing/2014/main" val="3163937890"/>
                    </a:ext>
                  </a:extLst>
                </a:gridCol>
                <a:gridCol w="149840">
                  <a:extLst>
                    <a:ext uri="{9D8B030D-6E8A-4147-A177-3AD203B41FA5}">
                      <a16:colId xmlns:a16="http://schemas.microsoft.com/office/drawing/2014/main" val="2103574899"/>
                    </a:ext>
                  </a:extLst>
                </a:gridCol>
                <a:gridCol w="149840">
                  <a:extLst>
                    <a:ext uri="{9D8B030D-6E8A-4147-A177-3AD203B41FA5}">
                      <a16:colId xmlns:a16="http://schemas.microsoft.com/office/drawing/2014/main" val="942347271"/>
                    </a:ext>
                  </a:extLst>
                </a:gridCol>
                <a:gridCol w="149840">
                  <a:extLst>
                    <a:ext uri="{9D8B030D-6E8A-4147-A177-3AD203B41FA5}">
                      <a16:colId xmlns:a16="http://schemas.microsoft.com/office/drawing/2014/main" val="1977570638"/>
                    </a:ext>
                  </a:extLst>
                </a:gridCol>
                <a:gridCol w="149840">
                  <a:extLst>
                    <a:ext uri="{9D8B030D-6E8A-4147-A177-3AD203B41FA5}">
                      <a16:colId xmlns:a16="http://schemas.microsoft.com/office/drawing/2014/main" val="3399532512"/>
                    </a:ext>
                  </a:extLst>
                </a:gridCol>
                <a:gridCol w="149840">
                  <a:extLst>
                    <a:ext uri="{9D8B030D-6E8A-4147-A177-3AD203B41FA5}">
                      <a16:colId xmlns:a16="http://schemas.microsoft.com/office/drawing/2014/main" val="3029139528"/>
                    </a:ext>
                  </a:extLst>
                </a:gridCol>
                <a:gridCol w="239109">
                  <a:extLst>
                    <a:ext uri="{9D8B030D-6E8A-4147-A177-3AD203B41FA5}">
                      <a16:colId xmlns:a16="http://schemas.microsoft.com/office/drawing/2014/main" val="528889759"/>
                    </a:ext>
                  </a:extLst>
                </a:gridCol>
              </a:tblGrid>
              <a:tr h="304311">
                <a:tc>
                  <a:txBody>
                    <a:bodyPr/>
                    <a:lstStyle/>
                    <a:p>
                      <a:pPr algn="l" fontAlgn="ctr"/>
                      <a:r>
                        <a:rPr lang="fr-FR" sz="400" b="0" i="0" u="none" strike="noStrike" dirty="0">
                          <a:effectLst/>
                          <a:latin typeface="Arial" panose="020B0604020202020204" pitchFamily="34" charset="0"/>
                        </a:rPr>
                        <a:t>L’identification des éléments permet de déterminer leurs caractéristiques. Les fonctions principales de chaque élément sont identifiées. Les différents éléments sont repérés sur les différents schémas.</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4005542913"/>
                  </a:ext>
                </a:extLst>
              </a:tr>
              <a:tr h="197909">
                <a:tc>
                  <a:txBody>
                    <a:bodyPr/>
                    <a:lstStyle/>
                    <a:p>
                      <a:pPr algn="l" fontAlgn="ctr"/>
                      <a:r>
                        <a:rPr lang="fr-FR" sz="400" b="0" i="0" u="none" strike="noStrike">
                          <a:effectLst/>
                          <a:latin typeface="Arial" panose="020B0604020202020204" pitchFamily="34" charset="0"/>
                        </a:rPr>
                        <a:t>Les caractéristiques sont identifiées et conformes aux normes en vigueur.</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15%</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1692164480"/>
                  </a:ext>
                </a:extLst>
              </a:tr>
              <a:tr h="304311">
                <a:tc>
                  <a:txBody>
                    <a:bodyPr/>
                    <a:lstStyle/>
                    <a:p>
                      <a:pPr algn="l" fontAlgn="ctr"/>
                      <a:r>
                        <a:rPr lang="fr-FR" sz="400" b="0" i="0" u="none" strike="noStrike">
                          <a:effectLst/>
                          <a:latin typeface="Arial" panose="020B0604020202020204" pitchFamily="34" charset="0"/>
                        </a:rPr>
                        <a:t>Les grandeurs physiques sont déterminées, interprétées et associées à des moyens de mesure, de capteurs et de protection. Le dimensionnement des matériels est vérifié et justifié.</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974600984"/>
                  </a:ext>
                </a:extLst>
              </a:tr>
              <a:tr h="197909">
                <a:tc>
                  <a:txBody>
                    <a:bodyPr/>
                    <a:lstStyle/>
                    <a:p>
                      <a:pPr algn="l" fontAlgn="ctr"/>
                      <a:r>
                        <a:rPr lang="fr-FR" sz="400" b="0" i="0" u="none" strike="noStrike" dirty="0">
                          <a:effectLst/>
                          <a:latin typeface="Arial" panose="020B0604020202020204" pitchFamily="34" charset="0"/>
                        </a:rPr>
                        <a:t>Les valeurs identifiées permettent de prévoir le réglage des appareils de l’installation.</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3345339280"/>
                  </a:ext>
                </a:extLst>
              </a:tr>
              <a:tr h="207739">
                <a:tc>
                  <a:txBody>
                    <a:bodyPr/>
                    <a:lstStyle/>
                    <a:p>
                      <a:pPr algn="l" fontAlgn="ctr"/>
                      <a:r>
                        <a:rPr lang="fr-FR" sz="400" b="0" i="0" u="none" strike="noStrike">
                          <a:effectLst/>
                          <a:latin typeface="Arial" panose="020B0604020202020204" pitchFamily="34" charset="0"/>
                        </a:rPr>
                        <a:t>Les schémas et/ou les croquis sont exploitables. Les conventions de représentation sont respectées.</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20%</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378570643"/>
                  </a:ext>
                </a:extLst>
              </a:tr>
              <a:tr h="197909">
                <a:tc>
                  <a:txBody>
                    <a:bodyPr/>
                    <a:lstStyle/>
                    <a:p>
                      <a:pPr algn="l" fontAlgn="ctr"/>
                      <a:r>
                        <a:rPr lang="fr-FR" sz="400" b="0" i="0" u="none" strike="noStrike" dirty="0">
                          <a:effectLst/>
                          <a:latin typeface="Arial" panose="020B0604020202020204" pitchFamily="34" charset="0"/>
                        </a:rPr>
                        <a:t>Les éléments à raccorder, le type et la section des conducteurs sont identifiés.</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20%</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859348135"/>
                  </a:ext>
                </a:extLst>
              </a:tr>
              <a:tr h="207739">
                <a:tc>
                  <a:txBody>
                    <a:bodyPr/>
                    <a:lstStyle/>
                    <a:p>
                      <a:pPr algn="l" fontAlgn="ctr"/>
                      <a:r>
                        <a:rPr lang="fr-FR" sz="400" b="0" i="0" u="none" strike="noStrike" dirty="0">
                          <a:effectLst/>
                          <a:latin typeface="Arial" panose="020B0604020202020204" pitchFamily="34" charset="0"/>
                        </a:rPr>
                        <a:t>La modification est approuvée et portée au dossier technique. La solution technique proposée intègre les enjeux d’efficacité énergétique.</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9213" marR="0" marT="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1190541749"/>
                  </a:ext>
                </a:extLst>
              </a:tr>
            </a:tbl>
          </a:graphicData>
        </a:graphic>
      </p:graphicFrame>
      <p:graphicFrame>
        <p:nvGraphicFramePr>
          <p:cNvPr id="51" name="Tableau 50"/>
          <p:cNvGraphicFramePr>
            <a:graphicFrameLocks noGrp="1"/>
          </p:cNvGraphicFramePr>
          <p:nvPr>
            <p:extLst>
              <p:ext uri="{D42A27DB-BD31-4B8C-83A1-F6EECF244321}">
                <p14:modId xmlns:p14="http://schemas.microsoft.com/office/powerpoint/2010/main" val="5233164"/>
              </p:ext>
            </p:extLst>
          </p:nvPr>
        </p:nvGraphicFramePr>
        <p:xfrm>
          <a:off x="8618867" y="4956219"/>
          <a:ext cx="3331567" cy="1648692"/>
        </p:xfrm>
        <a:graphic>
          <a:graphicData uri="http://schemas.openxmlformats.org/drawingml/2006/table">
            <a:tbl>
              <a:tblPr/>
              <a:tblGrid>
                <a:gridCol w="2343255">
                  <a:extLst>
                    <a:ext uri="{9D8B030D-6E8A-4147-A177-3AD203B41FA5}">
                      <a16:colId xmlns:a16="http://schemas.microsoft.com/office/drawing/2014/main" val="3735827781"/>
                    </a:ext>
                  </a:extLst>
                </a:gridCol>
                <a:gridCol w="149841">
                  <a:extLst>
                    <a:ext uri="{9D8B030D-6E8A-4147-A177-3AD203B41FA5}">
                      <a16:colId xmlns:a16="http://schemas.microsoft.com/office/drawing/2014/main" val="2475917956"/>
                    </a:ext>
                  </a:extLst>
                </a:gridCol>
                <a:gridCol w="149841">
                  <a:extLst>
                    <a:ext uri="{9D8B030D-6E8A-4147-A177-3AD203B41FA5}">
                      <a16:colId xmlns:a16="http://schemas.microsoft.com/office/drawing/2014/main" val="2335757675"/>
                    </a:ext>
                  </a:extLst>
                </a:gridCol>
                <a:gridCol w="149841">
                  <a:extLst>
                    <a:ext uri="{9D8B030D-6E8A-4147-A177-3AD203B41FA5}">
                      <a16:colId xmlns:a16="http://schemas.microsoft.com/office/drawing/2014/main" val="3592973397"/>
                    </a:ext>
                  </a:extLst>
                </a:gridCol>
                <a:gridCol w="149841">
                  <a:extLst>
                    <a:ext uri="{9D8B030D-6E8A-4147-A177-3AD203B41FA5}">
                      <a16:colId xmlns:a16="http://schemas.microsoft.com/office/drawing/2014/main" val="1134826454"/>
                    </a:ext>
                  </a:extLst>
                </a:gridCol>
                <a:gridCol w="149841">
                  <a:extLst>
                    <a:ext uri="{9D8B030D-6E8A-4147-A177-3AD203B41FA5}">
                      <a16:colId xmlns:a16="http://schemas.microsoft.com/office/drawing/2014/main" val="1287424297"/>
                    </a:ext>
                  </a:extLst>
                </a:gridCol>
                <a:gridCol w="239107">
                  <a:extLst>
                    <a:ext uri="{9D8B030D-6E8A-4147-A177-3AD203B41FA5}">
                      <a16:colId xmlns:a16="http://schemas.microsoft.com/office/drawing/2014/main" val="749418075"/>
                    </a:ext>
                  </a:extLst>
                </a:gridCol>
              </a:tblGrid>
              <a:tr h="412173">
                <a:tc>
                  <a:txBody>
                    <a:bodyPr/>
                    <a:lstStyle/>
                    <a:p>
                      <a:pPr algn="l" fontAlgn="ctr"/>
                      <a:r>
                        <a:rPr lang="fr-FR" sz="400" b="0" i="0" u="none" strike="noStrike" dirty="0">
                          <a:effectLst/>
                          <a:latin typeface="Arial" panose="020B0604020202020204" pitchFamily="34" charset="0"/>
                        </a:rPr>
                        <a:t>Les matériels et outillages choisis sont adaptés à l’intervention. Les règles et limites d’utilisation des matériels et outillages sont recensées.</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30%</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1571900448"/>
                  </a:ext>
                </a:extLst>
              </a:tr>
              <a:tr h="412173">
                <a:tc>
                  <a:txBody>
                    <a:bodyPr/>
                    <a:lstStyle/>
                    <a:p>
                      <a:pPr algn="l" fontAlgn="ctr"/>
                      <a:r>
                        <a:rPr lang="fr-FR" sz="400" b="0" i="0" u="none" strike="noStrike" dirty="0">
                          <a:effectLst/>
                          <a:latin typeface="Arial" panose="020B0604020202020204" pitchFamily="34" charset="0"/>
                        </a:rPr>
                        <a:t>L’inventaire des EPI et EPC est complet et adapté à l’’intervention.</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30%</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3588152083"/>
                  </a:ext>
                </a:extLst>
              </a:tr>
              <a:tr h="412173">
                <a:tc>
                  <a:txBody>
                    <a:bodyPr/>
                    <a:lstStyle/>
                    <a:p>
                      <a:pPr algn="l" fontAlgn="ctr"/>
                      <a:r>
                        <a:rPr lang="fr-FR" sz="400" b="0" i="0" u="none" strike="noStrike" dirty="0">
                          <a:effectLst/>
                          <a:latin typeface="Arial" panose="020B0604020202020204" pitchFamily="34" charset="0"/>
                        </a:rPr>
                        <a:t>Les équipements nécessaires à l’intervention sont listés.</a:t>
                      </a:r>
                      <a:r>
                        <a:rPr lang="fr-FR" sz="400" b="0" i="0" u="none" strike="noStrike" baseline="0" dirty="0">
                          <a:effectLst/>
                          <a:latin typeface="Arial" panose="020B0604020202020204" pitchFamily="34" charset="0"/>
                        </a:rPr>
                        <a:t> </a:t>
                      </a:r>
                      <a:r>
                        <a:rPr lang="fr-FR" sz="400" b="0" i="0" u="none" strike="noStrike" dirty="0">
                          <a:effectLst/>
                          <a:latin typeface="Arial" panose="020B0604020202020204" pitchFamily="34" charset="0"/>
                        </a:rPr>
                        <a:t>Les habilitations et certifications nécessaires sont identifiées. Les risques professionnels sont analysés. Les mesures de prévention choisies répondent aux risques professionnels identifiés</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1261253811"/>
                  </a:ext>
                </a:extLst>
              </a:tr>
              <a:tr h="412173">
                <a:tc>
                  <a:txBody>
                    <a:bodyPr/>
                    <a:lstStyle/>
                    <a:p>
                      <a:pPr algn="l" fontAlgn="ctr"/>
                      <a:r>
                        <a:rPr lang="fr-FR" sz="400" b="0" i="0" u="none" strike="noStrike">
                          <a:effectLst/>
                          <a:latin typeface="Arial" panose="020B0604020202020204" pitchFamily="34" charset="0"/>
                        </a:rPr>
                        <a:t>La liste des équipements spécifiques est communiquée à l’interne et à l’externe.</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20%</a:t>
                      </a:r>
                    </a:p>
                  </a:txBody>
                  <a:tcPr marL="9213" marR="9213" marT="9213"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E6B8B7"/>
                    </a:solidFill>
                  </a:tcPr>
                </a:tc>
                <a:extLst>
                  <a:ext uri="{0D108BD9-81ED-4DB2-BD59-A6C34878D82A}">
                    <a16:rowId xmlns:a16="http://schemas.microsoft.com/office/drawing/2014/main" val="2646820570"/>
                  </a:ext>
                </a:extLst>
              </a:tr>
            </a:tbl>
          </a:graphicData>
        </a:graphic>
      </p:graphicFrame>
      <p:graphicFrame>
        <p:nvGraphicFramePr>
          <p:cNvPr id="257" name="Tableau 256"/>
          <p:cNvGraphicFramePr>
            <a:graphicFrameLocks noGrp="1"/>
          </p:cNvGraphicFramePr>
          <p:nvPr>
            <p:extLst>
              <p:ext uri="{D42A27DB-BD31-4B8C-83A1-F6EECF244321}">
                <p14:modId xmlns:p14="http://schemas.microsoft.com/office/powerpoint/2010/main" val="649050468"/>
              </p:ext>
            </p:extLst>
          </p:nvPr>
        </p:nvGraphicFramePr>
        <p:xfrm>
          <a:off x="10965504" y="1367780"/>
          <a:ext cx="758757" cy="108000"/>
        </p:xfrm>
        <a:graphic>
          <a:graphicData uri="http://schemas.openxmlformats.org/drawingml/2006/table">
            <a:tbl>
              <a:tblPr firstRow="1" bandRow="1">
                <a:tableStyleId>{5C22544A-7EE6-4342-B048-85BDC9FD1C3A}</a:tableStyleId>
              </a:tblPr>
              <a:tblGrid>
                <a:gridCol w="141051">
                  <a:extLst>
                    <a:ext uri="{9D8B030D-6E8A-4147-A177-3AD203B41FA5}">
                      <a16:colId xmlns:a16="http://schemas.microsoft.com/office/drawing/2014/main" val="692267084"/>
                    </a:ext>
                  </a:extLst>
                </a:gridCol>
                <a:gridCol w="160507">
                  <a:extLst>
                    <a:ext uri="{9D8B030D-6E8A-4147-A177-3AD203B41FA5}">
                      <a16:colId xmlns:a16="http://schemas.microsoft.com/office/drawing/2014/main" val="3531553727"/>
                    </a:ext>
                  </a:extLst>
                </a:gridCol>
                <a:gridCol w="142731">
                  <a:extLst>
                    <a:ext uri="{9D8B030D-6E8A-4147-A177-3AD203B41FA5}">
                      <a16:colId xmlns:a16="http://schemas.microsoft.com/office/drawing/2014/main" val="1138903940"/>
                    </a:ext>
                  </a:extLst>
                </a:gridCol>
                <a:gridCol w="144235">
                  <a:extLst>
                    <a:ext uri="{9D8B030D-6E8A-4147-A177-3AD203B41FA5}">
                      <a16:colId xmlns:a16="http://schemas.microsoft.com/office/drawing/2014/main" val="1797610644"/>
                    </a:ext>
                  </a:extLst>
                </a:gridCol>
                <a:gridCol w="170233">
                  <a:extLst>
                    <a:ext uri="{9D8B030D-6E8A-4147-A177-3AD203B41FA5}">
                      <a16:colId xmlns:a16="http://schemas.microsoft.com/office/drawing/2014/main" val="2606451695"/>
                    </a:ext>
                  </a:extLst>
                </a:gridCol>
              </a:tblGrid>
              <a:tr h="108000">
                <a:tc>
                  <a:txBody>
                    <a:bodyPr/>
                    <a:lstStyle/>
                    <a:p>
                      <a:pPr algn="ctr"/>
                      <a:r>
                        <a:rPr lang="fr-FR" sz="600" dirty="0"/>
                        <a:t>NE</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a:t>1</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a:t>2</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a:t>3</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a:t>4</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cxnSp>
        <p:nvCxnSpPr>
          <p:cNvPr id="265" name="Connecteur droit 264"/>
          <p:cNvCxnSpPr/>
          <p:nvPr/>
        </p:nvCxnSpPr>
        <p:spPr>
          <a:xfrm>
            <a:off x="7892766" y="3116209"/>
            <a:ext cx="600139" cy="1755206"/>
          </a:xfrm>
          <a:prstGeom prst="line">
            <a:avLst/>
          </a:prstGeom>
          <a:ln w="6350">
            <a:solidFill>
              <a:schemeClr val="accent6">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1" name="Connecteur droit 290"/>
          <p:cNvCxnSpPr/>
          <p:nvPr/>
        </p:nvCxnSpPr>
        <p:spPr>
          <a:xfrm flipH="1" flipV="1">
            <a:off x="7884265" y="1718979"/>
            <a:ext cx="353150" cy="259009"/>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5" name="Connecteur droit 324"/>
          <p:cNvCxnSpPr>
            <a:endCxn id="190" idx="3"/>
          </p:cNvCxnSpPr>
          <p:nvPr/>
        </p:nvCxnSpPr>
        <p:spPr>
          <a:xfrm flipH="1" flipV="1">
            <a:off x="7891257" y="1850753"/>
            <a:ext cx="346158" cy="127235"/>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30" name="Tableau 129"/>
          <p:cNvGraphicFramePr>
            <a:graphicFrameLocks noGrp="1"/>
          </p:cNvGraphicFramePr>
          <p:nvPr>
            <p:extLst>
              <p:ext uri="{D42A27DB-BD31-4B8C-83A1-F6EECF244321}">
                <p14:modId xmlns:p14="http://schemas.microsoft.com/office/powerpoint/2010/main" val="3676334079"/>
              </p:ext>
            </p:extLst>
          </p:nvPr>
        </p:nvGraphicFramePr>
        <p:xfrm>
          <a:off x="580531" y="1493994"/>
          <a:ext cx="471450" cy="123112"/>
        </p:xfrm>
        <a:graphic>
          <a:graphicData uri="http://schemas.openxmlformats.org/drawingml/2006/table">
            <a:tbl>
              <a:tblPr firstRow="1" firstCol="1" lastRow="1" lastCol="1" bandRow="1" bandCol="1"/>
              <a:tblGrid>
                <a:gridCol w="235725">
                  <a:extLst>
                    <a:ext uri="{9D8B030D-6E8A-4147-A177-3AD203B41FA5}">
                      <a16:colId xmlns:a16="http://schemas.microsoft.com/office/drawing/2014/main" val="3140163891"/>
                    </a:ext>
                  </a:extLst>
                </a:gridCol>
                <a:gridCol w="235725">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31" name="Tableau 130"/>
          <p:cNvGraphicFramePr>
            <a:graphicFrameLocks noGrp="1"/>
          </p:cNvGraphicFramePr>
          <p:nvPr>
            <p:extLst>
              <p:ext uri="{D42A27DB-BD31-4B8C-83A1-F6EECF244321}">
                <p14:modId xmlns:p14="http://schemas.microsoft.com/office/powerpoint/2010/main" val="2513664885"/>
              </p:ext>
            </p:extLst>
          </p:nvPr>
        </p:nvGraphicFramePr>
        <p:xfrm>
          <a:off x="581816" y="1759484"/>
          <a:ext cx="467366" cy="123112"/>
        </p:xfrm>
        <a:graphic>
          <a:graphicData uri="http://schemas.openxmlformats.org/drawingml/2006/table">
            <a:tbl>
              <a:tblPr firstRow="1" firstCol="1" lastRow="1" lastCol="1" bandRow="1" bandCol="1"/>
              <a:tblGrid>
                <a:gridCol w="233683">
                  <a:extLst>
                    <a:ext uri="{9D8B030D-6E8A-4147-A177-3AD203B41FA5}">
                      <a16:colId xmlns:a16="http://schemas.microsoft.com/office/drawing/2014/main" val="509107993"/>
                    </a:ext>
                  </a:extLst>
                </a:gridCol>
                <a:gridCol w="233683">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36" name="Tableau 135"/>
          <p:cNvGraphicFramePr>
            <a:graphicFrameLocks noGrp="1"/>
          </p:cNvGraphicFramePr>
          <p:nvPr>
            <p:extLst>
              <p:ext uri="{D42A27DB-BD31-4B8C-83A1-F6EECF244321}">
                <p14:modId xmlns:p14="http://schemas.microsoft.com/office/powerpoint/2010/main" val="3278553199"/>
              </p:ext>
            </p:extLst>
          </p:nvPr>
        </p:nvGraphicFramePr>
        <p:xfrm>
          <a:off x="582800" y="1914960"/>
          <a:ext cx="470290" cy="123112"/>
        </p:xfrm>
        <a:graphic>
          <a:graphicData uri="http://schemas.openxmlformats.org/drawingml/2006/table">
            <a:tbl>
              <a:tblPr firstRow="1" firstCol="1" lastRow="1" lastCol="1" bandRow="1" bandCol="1"/>
              <a:tblGrid>
                <a:gridCol w="235145">
                  <a:extLst>
                    <a:ext uri="{9D8B030D-6E8A-4147-A177-3AD203B41FA5}">
                      <a16:colId xmlns:a16="http://schemas.microsoft.com/office/drawing/2014/main" val="891021248"/>
                    </a:ext>
                  </a:extLst>
                </a:gridCol>
                <a:gridCol w="235145">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A1T5</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37" name="Tableau 136"/>
          <p:cNvGraphicFramePr>
            <a:graphicFrameLocks noGrp="1"/>
          </p:cNvGraphicFramePr>
          <p:nvPr>
            <p:extLst>
              <p:ext uri="{D42A27DB-BD31-4B8C-83A1-F6EECF244321}">
                <p14:modId xmlns:p14="http://schemas.microsoft.com/office/powerpoint/2010/main" val="3669268317"/>
              </p:ext>
            </p:extLst>
          </p:nvPr>
        </p:nvGraphicFramePr>
        <p:xfrm>
          <a:off x="585524" y="2085287"/>
          <a:ext cx="468000" cy="123112"/>
        </p:xfrm>
        <a:graphic>
          <a:graphicData uri="http://schemas.openxmlformats.org/drawingml/2006/table">
            <a:tbl>
              <a:tblPr firstRow="1" firstCol="1" lastRow="1" lastCol="1" bandRow="1" bandCol="1"/>
              <a:tblGrid>
                <a:gridCol w="234000">
                  <a:extLst>
                    <a:ext uri="{9D8B030D-6E8A-4147-A177-3AD203B41FA5}">
                      <a16:colId xmlns:a16="http://schemas.microsoft.com/office/drawing/2014/main" val="2307385683"/>
                    </a:ext>
                  </a:extLst>
                </a:gridCol>
                <a:gridCol w="234000">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Q5</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38" name="Tableau 137"/>
          <p:cNvGraphicFramePr>
            <a:graphicFrameLocks noGrp="1"/>
          </p:cNvGraphicFramePr>
          <p:nvPr>
            <p:extLst>
              <p:ext uri="{D42A27DB-BD31-4B8C-83A1-F6EECF244321}">
                <p14:modId xmlns:p14="http://schemas.microsoft.com/office/powerpoint/2010/main" val="3829097335"/>
              </p:ext>
            </p:extLst>
          </p:nvPr>
        </p:nvGraphicFramePr>
        <p:xfrm>
          <a:off x="587868" y="2214578"/>
          <a:ext cx="463452" cy="123112"/>
        </p:xfrm>
        <a:graphic>
          <a:graphicData uri="http://schemas.openxmlformats.org/drawingml/2006/table">
            <a:tbl>
              <a:tblPr firstRow="1" firstCol="1" lastRow="1" lastCol="1" bandRow="1" bandCol="1"/>
              <a:tblGrid>
                <a:gridCol w="231726">
                  <a:extLst>
                    <a:ext uri="{9D8B030D-6E8A-4147-A177-3AD203B41FA5}">
                      <a16:colId xmlns:a16="http://schemas.microsoft.com/office/drawing/2014/main" val="1958540356"/>
                    </a:ext>
                  </a:extLst>
                </a:gridCol>
                <a:gridCol w="231726">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42" name="Tableau 141"/>
          <p:cNvGraphicFramePr>
            <a:graphicFrameLocks noGrp="1"/>
          </p:cNvGraphicFramePr>
          <p:nvPr>
            <p:extLst>
              <p:ext uri="{D42A27DB-BD31-4B8C-83A1-F6EECF244321}">
                <p14:modId xmlns:p14="http://schemas.microsoft.com/office/powerpoint/2010/main" val="731083385"/>
              </p:ext>
            </p:extLst>
          </p:nvPr>
        </p:nvGraphicFramePr>
        <p:xfrm>
          <a:off x="587865" y="2541258"/>
          <a:ext cx="456812" cy="123112"/>
        </p:xfrm>
        <a:graphic>
          <a:graphicData uri="http://schemas.openxmlformats.org/drawingml/2006/table">
            <a:tbl>
              <a:tblPr firstRow="1" firstCol="1" lastRow="1" lastCol="1" bandRow="1" bandCol="1"/>
              <a:tblGrid>
                <a:gridCol w="228406">
                  <a:extLst>
                    <a:ext uri="{9D8B030D-6E8A-4147-A177-3AD203B41FA5}">
                      <a16:colId xmlns:a16="http://schemas.microsoft.com/office/drawing/2014/main" val="3209020324"/>
                    </a:ext>
                  </a:extLst>
                </a:gridCol>
                <a:gridCol w="228406">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Q7</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43" name="Tableau 142"/>
          <p:cNvGraphicFramePr>
            <a:graphicFrameLocks noGrp="1"/>
          </p:cNvGraphicFramePr>
          <p:nvPr>
            <p:extLst>
              <p:ext uri="{D42A27DB-BD31-4B8C-83A1-F6EECF244321}">
                <p14:modId xmlns:p14="http://schemas.microsoft.com/office/powerpoint/2010/main" val="4022244414"/>
              </p:ext>
            </p:extLst>
          </p:nvPr>
        </p:nvGraphicFramePr>
        <p:xfrm>
          <a:off x="587865" y="2803853"/>
          <a:ext cx="460208" cy="123112"/>
        </p:xfrm>
        <a:graphic>
          <a:graphicData uri="http://schemas.openxmlformats.org/drawingml/2006/table">
            <a:tbl>
              <a:tblPr firstRow="1" firstCol="1" lastRow="1" lastCol="1" bandRow="1" bandCol="1"/>
              <a:tblGrid>
                <a:gridCol w="230104">
                  <a:extLst>
                    <a:ext uri="{9D8B030D-6E8A-4147-A177-3AD203B41FA5}">
                      <a16:colId xmlns:a16="http://schemas.microsoft.com/office/drawing/2014/main" val="2637381098"/>
                    </a:ext>
                  </a:extLst>
                </a:gridCol>
                <a:gridCol w="230104">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Q8</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46" name="Tableau 145"/>
          <p:cNvGraphicFramePr>
            <a:graphicFrameLocks noGrp="1"/>
          </p:cNvGraphicFramePr>
          <p:nvPr>
            <p:extLst>
              <p:ext uri="{D42A27DB-BD31-4B8C-83A1-F6EECF244321}">
                <p14:modId xmlns:p14="http://schemas.microsoft.com/office/powerpoint/2010/main" val="3029738734"/>
              </p:ext>
            </p:extLst>
          </p:nvPr>
        </p:nvGraphicFramePr>
        <p:xfrm>
          <a:off x="589923" y="2936258"/>
          <a:ext cx="461398" cy="123112"/>
        </p:xfrm>
        <a:graphic>
          <a:graphicData uri="http://schemas.openxmlformats.org/drawingml/2006/table">
            <a:tbl>
              <a:tblPr firstRow="1" firstCol="1" lastRow="1" lastCol="1" bandRow="1" bandCol="1"/>
              <a:tblGrid>
                <a:gridCol w="230699">
                  <a:extLst>
                    <a:ext uri="{9D8B030D-6E8A-4147-A177-3AD203B41FA5}">
                      <a16:colId xmlns:a16="http://schemas.microsoft.com/office/drawing/2014/main" val="3599646052"/>
                    </a:ext>
                  </a:extLst>
                </a:gridCol>
                <a:gridCol w="230699">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Q9</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cxnSp>
        <p:nvCxnSpPr>
          <p:cNvPr id="159" name="Connecteur droit 158"/>
          <p:cNvCxnSpPr/>
          <p:nvPr/>
        </p:nvCxnSpPr>
        <p:spPr>
          <a:xfrm>
            <a:off x="7891251" y="2596488"/>
            <a:ext cx="688020" cy="726328"/>
          </a:xfrm>
          <a:prstGeom prst="line">
            <a:avLst/>
          </a:prstGeom>
          <a:ln w="12700">
            <a:solidFill>
              <a:schemeClr val="accent6">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64" name="Connecteur droit 163"/>
          <p:cNvCxnSpPr>
            <a:endCxn id="191" idx="3"/>
          </p:cNvCxnSpPr>
          <p:nvPr/>
        </p:nvCxnSpPr>
        <p:spPr>
          <a:xfrm flipH="1" flipV="1">
            <a:off x="7891257" y="1999734"/>
            <a:ext cx="689070" cy="214796"/>
          </a:xfrm>
          <a:prstGeom prst="line">
            <a:avLst/>
          </a:prstGeom>
          <a:ln w="12700">
            <a:solidFill>
              <a:schemeClr val="accent6">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166" name="Connecteur droit 165"/>
          <p:cNvCxnSpPr/>
          <p:nvPr/>
        </p:nvCxnSpPr>
        <p:spPr>
          <a:xfrm>
            <a:off x="8137064" y="2199256"/>
            <a:ext cx="442207" cy="855753"/>
          </a:xfrm>
          <a:prstGeom prst="line">
            <a:avLst/>
          </a:prstGeom>
          <a:ln w="12700">
            <a:solidFill>
              <a:schemeClr val="accent6">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a:endCxn id="193" idx="3"/>
          </p:cNvCxnSpPr>
          <p:nvPr/>
        </p:nvCxnSpPr>
        <p:spPr>
          <a:xfrm flipH="1" flipV="1">
            <a:off x="7891256" y="2146966"/>
            <a:ext cx="220543" cy="54208"/>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p:nvPr/>
        </p:nvCxnSpPr>
        <p:spPr>
          <a:xfrm flipH="1">
            <a:off x="7884265" y="2209127"/>
            <a:ext cx="247458" cy="66958"/>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Connecteur droit 169"/>
          <p:cNvCxnSpPr/>
          <p:nvPr/>
        </p:nvCxnSpPr>
        <p:spPr>
          <a:xfrm>
            <a:off x="8031177" y="3084852"/>
            <a:ext cx="537027" cy="930942"/>
          </a:xfrm>
          <a:prstGeom prst="line">
            <a:avLst/>
          </a:prstGeom>
          <a:ln w="12700">
            <a:solidFill>
              <a:schemeClr val="accent6">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72" name="Connecteur droit 171"/>
          <p:cNvCxnSpPr/>
          <p:nvPr/>
        </p:nvCxnSpPr>
        <p:spPr>
          <a:xfrm flipH="1" flipV="1">
            <a:off x="7896597" y="2993809"/>
            <a:ext cx="118859" cy="100784"/>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Connecteur droit 175"/>
          <p:cNvCxnSpPr>
            <a:endCxn id="194" idx="3"/>
          </p:cNvCxnSpPr>
          <p:nvPr/>
        </p:nvCxnSpPr>
        <p:spPr>
          <a:xfrm flipH="1" flipV="1">
            <a:off x="7896597" y="2863816"/>
            <a:ext cx="123426" cy="193568"/>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 name="Connecteur droit 184"/>
          <p:cNvCxnSpPr>
            <a:stCxn id="200" idx="3"/>
          </p:cNvCxnSpPr>
          <p:nvPr/>
        </p:nvCxnSpPr>
        <p:spPr>
          <a:xfrm>
            <a:off x="7891256" y="3391445"/>
            <a:ext cx="683937" cy="2198146"/>
          </a:xfrm>
          <a:prstGeom prst="line">
            <a:avLst/>
          </a:prstGeom>
          <a:ln w="12700">
            <a:solidFill>
              <a:schemeClr val="accent6">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28" name="Connecteur droit 127"/>
          <p:cNvCxnSpPr>
            <a:stCxn id="203" idx="3"/>
          </p:cNvCxnSpPr>
          <p:nvPr/>
        </p:nvCxnSpPr>
        <p:spPr>
          <a:xfrm flipV="1">
            <a:off x="7891251" y="2407429"/>
            <a:ext cx="688020" cy="1336325"/>
          </a:xfrm>
          <a:prstGeom prst="line">
            <a:avLst/>
          </a:prstGeom>
          <a:ln w="12700">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65" name="Connecteur droit 164"/>
          <p:cNvCxnSpPr>
            <a:stCxn id="204" idx="3"/>
          </p:cNvCxnSpPr>
          <p:nvPr/>
        </p:nvCxnSpPr>
        <p:spPr>
          <a:xfrm flipV="1">
            <a:off x="7891251" y="3804954"/>
            <a:ext cx="676953" cy="210840"/>
          </a:xfrm>
          <a:prstGeom prst="line">
            <a:avLst/>
          </a:prstGeom>
          <a:ln w="12700">
            <a:solidFill>
              <a:srgbClr val="00B050"/>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77" name="Connecteur droit 176"/>
          <p:cNvCxnSpPr>
            <a:stCxn id="208" idx="3"/>
          </p:cNvCxnSpPr>
          <p:nvPr/>
        </p:nvCxnSpPr>
        <p:spPr>
          <a:xfrm>
            <a:off x="7891254" y="4292527"/>
            <a:ext cx="463240" cy="1673840"/>
          </a:xfrm>
          <a:prstGeom prst="line">
            <a:avLst/>
          </a:prstGeom>
          <a:ln w="63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8" name="Connecteur droit 177"/>
          <p:cNvCxnSpPr>
            <a:endCxn id="215" idx="3"/>
          </p:cNvCxnSpPr>
          <p:nvPr/>
        </p:nvCxnSpPr>
        <p:spPr>
          <a:xfrm flipH="1">
            <a:off x="7891253" y="5962394"/>
            <a:ext cx="463241" cy="228971"/>
          </a:xfrm>
          <a:prstGeom prst="line">
            <a:avLst/>
          </a:prstGeom>
          <a:ln w="95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9" name="Connecteur droit 178"/>
          <p:cNvCxnSpPr>
            <a:endCxn id="216" idx="3"/>
          </p:cNvCxnSpPr>
          <p:nvPr/>
        </p:nvCxnSpPr>
        <p:spPr>
          <a:xfrm flipH="1">
            <a:off x="7891253" y="5954347"/>
            <a:ext cx="463241" cy="375007"/>
          </a:xfrm>
          <a:prstGeom prst="line">
            <a:avLst/>
          </a:prstGeom>
          <a:ln w="95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0" name="Connecteur droit 179"/>
          <p:cNvCxnSpPr/>
          <p:nvPr/>
        </p:nvCxnSpPr>
        <p:spPr>
          <a:xfrm>
            <a:off x="8354494" y="5954347"/>
            <a:ext cx="224777" cy="12020"/>
          </a:xfrm>
          <a:prstGeom prst="line">
            <a:avLst/>
          </a:prstGeom>
          <a:ln w="12700">
            <a:solidFill>
              <a:schemeClr val="accent2">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81" name="Connecteur droit 180"/>
          <p:cNvCxnSpPr>
            <a:endCxn id="217" idx="3"/>
          </p:cNvCxnSpPr>
          <p:nvPr/>
        </p:nvCxnSpPr>
        <p:spPr>
          <a:xfrm flipH="1">
            <a:off x="7891252" y="4237257"/>
            <a:ext cx="688020" cy="1659634"/>
          </a:xfrm>
          <a:prstGeom prst="line">
            <a:avLst/>
          </a:prstGeom>
          <a:ln w="12700">
            <a:solidFill>
              <a:srgbClr val="002060"/>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84" name="Connecteur droit 183"/>
          <p:cNvCxnSpPr>
            <a:endCxn id="211" idx="3"/>
          </p:cNvCxnSpPr>
          <p:nvPr/>
        </p:nvCxnSpPr>
        <p:spPr>
          <a:xfrm flipH="1">
            <a:off x="7891254" y="1998010"/>
            <a:ext cx="346162" cy="2926346"/>
          </a:xfrm>
          <a:prstGeom prst="line">
            <a:avLst/>
          </a:prstGeom>
          <a:ln w="1270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295" name="Connecteur droit 294"/>
          <p:cNvCxnSpPr/>
          <p:nvPr/>
        </p:nvCxnSpPr>
        <p:spPr>
          <a:xfrm flipV="1">
            <a:off x="8237415" y="1882596"/>
            <a:ext cx="342912" cy="82953"/>
          </a:xfrm>
          <a:prstGeom prst="line">
            <a:avLst/>
          </a:prstGeom>
          <a:ln w="12700">
            <a:solidFill>
              <a:schemeClr val="accent2">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199" name="Tableau 198"/>
          <p:cNvGraphicFramePr>
            <a:graphicFrameLocks noGrp="1"/>
          </p:cNvGraphicFramePr>
          <p:nvPr>
            <p:extLst>
              <p:ext uri="{D42A27DB-BD31-4B8C-83A1-F6EECF244321}">
                <p14:modId xmlns:p14="http://schemas.microsoft.com/office/powerpoint/2010/main" val="1766887147"/>
              </p:ext>
            </p:extLst>
          </p:nvPr>
        </p:nvGraphicFramePr>
        <p:xfrm>
          <a:off x="10955970" y="2799038"/>
          <a:ext cx="758757" cy="108000"/>
        </p:xfrm>
        <a:graphic>
          <a:graphicData uri="http://schemas.openxmlformats.org/drawingml/2006/table">
            <a:tbl>
              <a:tblPr firstRow="1" bandRow="1">
                <a:tableStyleId>{5C22544A-7EE6-4342-B048-85BDC9FD1C3A}</a:tableStyleId>
              </a:tblPr>
              <a:tblGrid>
                <a:gridCol w="141051">
                  <a:extLst>
                    <a:ext uri="{9D8B030D-6E8A-4147-A177-3AD203B41FA5}">
                      <a16:colId xmlns:a16="http://schemas.microsoft.com/office/drawing/2014/main" val="692267084"/>
                    </a:ext>
                  </a:extLst>
                </a:gridCol>
                <a:gridCol w="160507">
                  <a:extLst>
                    <a:ext uri="{9D8B030D-6E8A-4147-A177-3AD203B41FA5}">
                      <a16:colId xmlns:a16="http://schemas.microsoft.com/office/drawing/2014/main" val="3531553727"/>
                    </a:ext>
                  </a:extLst>
                </a:gridCol>
                <a:gridCol w="142731">
                  <a:extLst>
                    <a:ext uri="{9D8B030D-6E8A-4147-A177-3AD203B41FA5}">
                      <a16:colId xmlns:a16="http://schemas.microsoft.com/office/drawing/2014/main" val="1138903940"/>
                    </a:ext>
                  </a:extLst>
                </a:gridCol>
                <a:gridCol w="144235">
                  <a:extLst>
                    <a:ext uri="{9D8B030D-6E8A-4147-A177-3AD203B41FA5}">
                      <a16:colId xmlns:a16="http://schemas.microsoft.com/office/drawing/2014/main" val="1797610644"/>
                    </a:ext>
                  </a:extLst>
                </a:gridCol>
                <a:gridCol w="170233">
                  <a:extLst>
                    <a:ext uri="{9D8B030D-6E8A-4147-A177-3AD203B41FA5}">
                      <a16:colId xmlns:a16="http://schemas.microsoft.com/office/drawing/2014/main" val="2606451695"/>
                    </a:ext>
                  </a:extLst>
                </a:gridCol>
              </a:tblGrid>
              <a:tr h="108000">
                <a:tc>
                  <a:txBody>
                    <a:bodyPr/>
                    <a:lstStyle/>
                    <a:p>
                      <a:pPr algn="ctr"/>
                      <a:r>
                        <a:rPr lang="fr-FR" sz="600" dirty="0"/>
                        <a:t>NE</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a:t>1</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a:t>2</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a:t>3</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a:t>4</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1" name="Tableau 200"/>
          <p:cNvGraphicFramePr>
            <a:graphicFrameLocks noGrp="1"/>
          </p:cNvGraphicFramePr>
          <p:nvPr>
            <p:extLst>
              <p:ext uri="{D42A27DB-BD31-4B8C-83A1-F6EECF244321}">
                <p14:modId xmlns:p14="http://schemas.microsoft.com/office/powerpoint/2010/main" val="2857470036"/>
              </p:ext>
            </p:extLst>
          </p:nvPr>
        </p:nvGraphicFramePr>
        <p:xfrm>
          <a:off x="8606382" y="2786984"/>
          <a:ext cx="2346644" cy="101922"/>
        </p:xfrm>
        <a:graphic>
          <a:graphicData uri="http://schemas.openxmlformats.org/drawingml/2006/table">
            <a:tbl>
              <a:tblPr firstRow="1" firstCol="1" lastRow="1" lastCol="1" bandRow="1" bandCol="1"/>
              <a:tblGrid>
                <a:gridCol w="2346644">
                  <a:extLst>
                    <a:ext uri="{9D8B030D-6E8A-4147-A177-3AD203B41FA5}">
                      <a16:colId xmlns:a16="http://schemas.microsoft.com/office/drawing/2014/main" val="1139971837"/>
                    </a:ext>
                  </a:extLst>
                </a:gridCol>
              </a:tblGrid>
              <a:tr h="1019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500" b="0" dirty="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C2 : Analyser et exploiter les données techniques de l'intervention</a:t>
                      </a:r>
                      <a:endParaRPr lang="fr-FR" sz="500" b="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graphicFrame>
        <p:nvGraphicFramePr>
          <p:cNvPr id="202" name="Tableau 201"/>
          <p:cNvGraphicFramePr>
            <a:graphicFrameLocks noGrp="1"/>
          </p:cNvGraphicFramePr>
          <p:nvPr>
            <p:extLst>
              <p:ext uri="{D42A27DB-BD31-4B8C-83A1-F6EECF244321}">
                <p14:modId xmlns:p14="http://schemas.microsoft.com/office/powerpoint/2010/main" val="1648828051"/>
              </p:ext>
            </p:extLst>
          </p:nvPr>
        </p:nvGraphicFramePr>
        <p:xfrm>
          <a:off x="10950609" y="4835793"/>
          <a:ext cx="758757" cy="108000"/>
        </p:xfrm>
        <a:graphic>
          <a:graphicData uri="http://schemas.openxmlformats.org/drawingml/2006/table">
            <a:tbl>
              <a:tblPr firstRow="1" bandRow="1">
                <a:tableStyleId>{5C22544A-7EE6-4342-B048-85BDC9FD1C3A}</a:tableStyleId>
              </a:tblPr>
              <a:tblGrid>
                <a:gridCol w="141051">
                  <a:extLst>
                    <a:ext uri="{9D8B030D-6E8A-4147-A177-3AD203B41FA5}">
                      <a16:colId xmlns:a16="http://schemas.microsoft.com/office/drawing/2014/main" val="692267084"/>
                    </a:ext>
                  </a:extLst>
                </a:gridCol>
                <a:gridCol w="160507">
                  <a:extLst>
                    <a:ext uri="{9D8B030D-6E8A-4147-A177-3AD203B41FA5}">
                      <a16:colId xmlns:a16="http://schemas.microsoft.com/office/drawing/2014/main" val="3531553727"/>
                    </a:ext>
                  </a:extLst>
                </a:gridCol>
                <a:gridCol w="142731">
                  <a:extLst>
                    <a:ext uri="{9D8B030D-6E8A-4147-A177-3AD203B41FA5}">
                      <a16:colId xmlns:a16="http://schemas.microsoft.com/office/drawing/2014/main" val="1138903940"/>
                    </a:ext>
                  </a:extLst>
                </a:gridCol>
                <a:gridCol w="144235">
                  <a:extLst>
                    <a:ext uri="{9D8B030D-6E8A-4147-A177-3AD203B41FA5}">
                      <a16:colId xmlns:a16="http://schemas.microsoft.com/office/drawing/2014/main" val="1797610644"/>
                    </a:ext>
                  </a:extLst>
                </a:gridCol>
                <a:gridCol w="170233">
                  <a:extLst>
                    <a:ext uri="{9D8B030D-6E8A-4147-A177-3AD203B41FA5}">
                      <a16:colId xmlns:a16="http://schemas.microsoft.com/office/drawing/2014/main" val="2606451695"/>
                    </a:ext>
                  </a:extLst>
                </a:gridCol>
              </a:tblGrid>
              <a:tr h="108000">
                <a:tc>
                  <a:txBody>
                    <a:bodyPr/>
                    <a:lstStyle/>
                    <a:p>
                      <a:pPr algn="ctr"/>
                      <a:r>
                        <a:rPr lang="fr-FR" sz="600" dirty="0"/>
                        <a:t>NE</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a:t>1</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a:t>2</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a:t>3</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a:t>4</a:t>
                      </a:r>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graphicFrame>
        <p:nvGraphicFramePr>
          <p:cNvPr id="205" name="Tableau 204"/>
          <p:cNvGraphicFramePr>
            <a:graphicFrameLocks noGrp="1"/>
          </p:cNvGraphicFramePr>
          <p:nvPr>
            <p:extLst>
              <p:ext uri="{D42A27DB-BD31-4B8C-83A1-F6EECF244321}">
                <p14:modId xmlns:p14="http://schemas.microsoft.com/office/powerpoint/2010/main" val="3283425832"/>
              </p:ext>
            </p:extLst>
          </p:nvPr>
        </p:nvGraphicFramePr>
        <p:xfrm>
          <a:off x="8609941" y="4836096"/>
          <a:ext cx="2340000" cy="101922"/>
        </p:xfrm>
        <a:graphic>
          <a:graphicData uri="http://schemas.openxmlformats.org/drawingml/2006/table">
            <a:tbl>
              <a:tblPr firstRow="1" firstCol="1" lastRow="1" lastCol="1" bandRow="1" bandCol="1"/>
              <a:tblGrid>
                <a:gridCol w="2340000">
                  <a:extLst>
                    <a:ext uri="{9D8B030D-6E8A-4147-A177-3AD203B41FA5}">
                      <a16:colId xmlns:a16="http://schemas.microsoft.com/office/drawing/2014/main" val="1139971837"/>
                    </a:ext>
                  </a:extLst>
                </a:gridCol>
              </a:tblGrid>
              <a:tr h="1019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500" b="0" dirty="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C3 : Choisir les matériels, les matériaux, les équipements et l’outillage</a:t>
                      </a:r>
                      <a:endParaRPr lang="fr-FR" sz="500" b="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19380491"/>
                  </a:ext>
                </a:extLst>
              </a:tr>
            </a:tbl>
          </a:graphicData>
        </a:graphic>
      </p:graphicFrame>
      <p:cxnSp>
        <p:nvCxnSpPr>
          <p:cNvPr id="219" name="Connecteur droit 218"/>
          <p:cNvCxnSpPr>
            <a:stCxn id="213" idx="3"/>
          </p:cNvCxnSpPr>
          <p:nvPr/>
        </p:nvCxnSpPr>
        <p:spPr>
          <a:xfrm flipV="1">
            <a:off x="7891254" y="4473235"/>
            <a:ext cx="676950" cy="744016"/>
          </a:xfrm>
          <a:prstGeom prst="line">
            <a:avLst/>
          </a:prstGeom>
          <a:ln w="12700">
            <a:solidFill>
              <a:schemeClr val="accent1"/>
            </a:solidFill>
            <a:tailEnd type="oval"/>
          </a:ln>
        </p:spPr>
        <p:style>
          <a:lnRef idx="1">
            <a:schemeClr val="accent1"/>
          </a:lnRef>
          <a:fillRef idx="0">
            <a:schemeClr val="accent1"/>
          </a:fillRef>
          <a:effectRef idx="0">
            <a:schemeClr val="accent1"/>
          </a:effectRef>
          <a:fontRef idx="minor">
            <a:schemeClr val="tx1"/>
          </a:fontRef>
        </p:style>
      </p:cxnSp>
      <p:grpSp>
        <p:nvGrpSpPr>
          <p:cNvPr id="3" name="Groupe 2"/>
          <p:cNvGrpSpPr/>
          <p:nvPr/>
        </p:nvGrpSpPr>
        <p:grpSpPr>
          <a:xfrm>
            <a:off x="1058712" y="1495218"/>
            <a:ext cx="2266949" cy="5019143"/>
            <a:chOff x="1012218" y="1495218"/>
            <a:chExt cx="2266949" cy="5019143"/>
          </a:xfrm>
        </p:grpSpPr>
        <p:sp>
          <p:nvSpPr>
            <p:cNvPr id="95" name="Rectangle 94"/>
            <p:cNvSpPr/>
            <p:nvPr/>
          </p:nvSpPr>
          <p:spPr>
            <a:xfrm>
              <a:off x="1018440" y="2086617"/>
              <a:ext cx="2253389" cy="369332"/>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C2.1</a:t>
              </a:r>
              <a:r>
                <a:rPr lang="fr-FR" sz="800" dirty="0">
                  <a:ea typeface="Times New Roman" panose="02020603050405020304" pitchFamily="18" charset="0"/>
                  <a:cs typeface="Times New Roman" panose="02020603050405020304" pitchFamily="18" charset="0"/>
                </a:rPr>
                <a:t> </a:t>
              </a:r>
              <a:r>
                <a:rPr lang="fr-FR" sz="800" dirty="0"/>
                <a:t>Identifier les éléments d’un réseau fluidique et d’un réseau électrique</a:t>
              </a:r>
            </a:p>
            <a:p>
              <a:r>
                <a:rPr lang="fr-FR" sz="800" dirty="0"/>
                <a:t> </a:t>
              </a:r>
            </a:p>
          </p:txBody>
        </p:sp>
        <p:sp>
          <p:nvSpPr>
            <p:cNvPr id="96" name="Rectangle 95"/>
            <p:cNvSpPr/>
            <p:nvPr/>
          </p:nvSpPr>
          <p:spPr>
            <a:xfrm>
              <a:off x="1018440" y="2541260"/>
              <a:ext cx="2253389" cy="246221"/>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C2.2 </a:t>
              </a:r>
              <a:r>
                <a:rPr lang="fr-FR" sz="800" dirty="0">
                  <a:ea typeface="Times New Roman" panose="02020603050405020304" pitchFamily="18" charset="0"/>
                  <a:cs typeface="Times New Roman" panose="02020603050405020304" pitchFamily="18" charset="0"/>
                </a:rPr>
                <a:t>Déterminer les caractéristiques des différents éléments de l’installation  </a:t>
              </a:r>
              <a:endParaRPr lang="fr-FR" sz="800" dirty="0"/>
            </a:p>
          </p:txBody>
        </p:sp>
        <p:sp>
          <p:nvSpPr>
            <p:cNvPr id="97" name="Rectangle 96"/>
            <p:cNvSpPr/>
            <p:nvPr/>
          </p:nvSpPr>
          <p:spPr>
            <a:xfrm>
              <a:off x="1018440" y="2807541"/>
              <a:ext cx="2253389" cy="246221"/>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C2.5 </a:t>
              </a:r>
              <a:r>
                <a:rPr lang="fr-FR" sz="800" dirty="0">
                  <a:ea typeface="Times New Roman" panose="02020603050405020304" pitchFamily="18" charset="0"/>
                  <a:cs typeface="Times New Roman" panose="02020603050405020304" pitchFamily="18" charset="0"/>
                </a:rPr>
                <a:t>Schématiser tout ou partie d’une installation, manuellement ou avec un outil numérique </a:t>
              </a:r>
              <a:endParaRPr lang="fr-FR" sz="800" dirty="0"/>
            </a:p>
          </p:txBody>
        </p:sp>
        <p:sp>
          <p:nvSpPr>
            <p:cNvPr id="98" name="Rectangle 97"/>
            <p:cNvSpPr/>
            <p:nvPr/>
          </p:nvSpPr>
          <p:spPr>
            <a:xfrm>
              <a:off x="1018440" y="3069683"/>
              <a:ext cx="2253389" cy="246221"/>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C3.1 </a:t>
              </a:r>
              <a:r>
                <a:rPr lang="fr-FR" sz="800" dirty="0">
                  <a:ea typeface="Times New Roman" panose="02020603050405020304" pitchFamily="18" charset="0"/>
                  <a:cs typeface="Times New Roman" panose="02020603050405020304" pitchFamily="18" charset="0"/>
                </a:rPr>
                <a:t>Identifier les matériels et outillages nécessaires à la réalisation de l’intervention</a:t>
              </a:r>
              <a:endParaRPr lang="fr-FR" sz="800" dirty="0"/>
            </a:p>
          </p:txBody>
        </p:sp>
        <p:sp>
          <p:nvSpPr>
            <p:cNvPr id="100" name="Rectangle 99"/>
            <p:cNvSpPr/>
            <p:nvPr/>
          </p:nvSpPr>
          <p:spPr>
            <a:xfrm>
              <a:off x="1018439" y="3336592"/>
              <a:ext cx="2253389" cy="123111"/>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C3.3 </a:t>
              </a:r>
              <a:r>
                <a:rPr lang="fr-FR" sz="800" dirty="0">
                  <a:ea typeface="Times New Roman" panose="02020603050405020304" pitchFamily="18" charset="0"/>
                  <a:cs typeface="Times New Roman" panose="02020603050405020304" pitchFamily="18" charset="0"/>
                </a:rPr>
                <a:t>Inventorier les EPI et EPC adaptés à l’intervention</a:t>
              </a:r>
              <a:endParaRPr lang="fr-FR" sz="800" dirty="0"/>
            </a:p>
          </p:txBody>
        </p:sp>
        <p:sp>
          <p:nvSpPr>
            <p:cNvPr id="101" name="Rectangle 100"/>
            <p:cNvSpPr/>
            <p:nvPr/>
          </p:nvSpPr>
          <p:spPr>
            <a:xfrm>
              <a:off x="1024190" y="3946583"/>
              <a:ext cx="2253600" cy="246221"/>
            </a:xfrm>
            <a:prstGeom prst="rect">
              <a:avLst/>
            </a:prstGeom>
            <a:solidFill>
              <a:schemeClr val="accent6"/>
            </a:solidFill>
            <a:ln>
              <a:solidFill>
                <a:srgbClr val="00B050"/>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C2.4 </a:t>
              </a:r>
              <a:r>
                <a:rPr lang="fr-FR" sz="800" dirty="0"/>
                <a:t>Identifier les consignes de régulation et de sécurité spécifiques à l’installation</a:t>
              </a:r>
            </a:p>
          </p:txBody>
        </p:sp>
        <p:sp>
          <p:nvSpPr>
            <p:cNvPr id="102" name="Rectangle 101"/>
            <p:cNvSpPr/>
            <p:nvPr/>
          </p:nvSpPr>
          <p:spPr>
            <a:xfrm>
              <a:off x="1025776" y="4222253"/>
              <a:ext cx="2253389" cy="369332"/>
            </a:xfrm>
            <a:prstGeom prst="rect">
              <a:avLst/>
            </a:prstGeom>
            <a:solidFill>
              <a:schemeClr val="accent6"/>
            </a:solidFill>
            <a:ln>
              <a:solidFill>
                <a:srgbClr val="00B050"/>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C3.2 </a:t>
              </a:r>
              <a:r>
                <a:rPr lang="fr-FR" sz="800" dirty="0">
                  <a:ea typeface="Times New Roman" panose="02020603050405020304" pitchFamily="18" charset="0"/>
                  <a:cs typeface="Times New Roman" panose="02020603050405020304" pitchFamily="18" charset="0"/>
                </a:rPr>
                <a:t>Identifier les équipements spécifiques (engin de manutention, échafaudage …) nécessaires à l’intervention </a:t>
              </a:r>
              <a:endParaRPr lang="fr-FR" sz="800" dirty="0"/>
            </a:p>
          </p:txBody>
        </p:sp>
        <p:sp>
          <p:nvSpPr>
            <p:cNvPr id="103" name="Rectangle 102"/>
            <p:cNvSpPr/>
            <p:nvPr/>
          </p:nvSpPr>
          <p:spPr>
            <a:xfrm>
              <a:off x="1022850" y="5443076"/>
              <a:ext cx="2253389" cy="246221"/>
            </a:xfrm>
            <a:prstGeom prst="rect">
              <a:avLst/>
            </a:prstGeom>
            <a:solidFill>
              <a:schemeClr val="accent1"/>
            </a:solidFill>
            <a:ln>
              <a:solidFill>
                <a:schemeClr val="accent1"/>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C3.1 </a:t>
              </a:r>
              <a:r>
                <a:rPr lang="fr-FR" sz="800" dirty="0">
                  <a:ea typeface="Times New Roman" panose="02020603050405020304" pitchFamily="18" charset="0"/>
                  <a:cs typeface="Times New Roman" panose="02020603050405020304" pitchFamily="18" charset="0"/>
                </a:rPr>
                <a:t>Identifier les matériels et outillages nécessaires à la réalisation de l’intervention</a:t>
              </a:r>
              <a:endParaRPr lang="fr-FR" sz="800" dirty="0"/>
            </a:p>
          </p:txBody>
        </p:sp>
        <p:sp>
          <p:nvSpPr>
            <p:cNvPr id="105" name="Rectangle 104"/>
            <p:cNvSpPr/>
            <p:nvPr/>
          </p:nvSpPr>
          <p:spPr>
            <a:xfrm>
              <a:off x="1018438" y="5149906"/>
              <a:ext cx="2253389" cy="246221"/>
            </a:xfrm>
            <a:prstGeom prst="rect">
              <a:avLst/>
            </a:prstGeom>
            <a:solidFill>
              <a:schemeClr val="accent1"/>
            </a:solidFill>
            <a:ln>
              <a:solidFill>
                <a:schemeClr val="accent1"/>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C2.7 </a:t>
              </a:r>
              <a:r>
                <a:rPr lang="fr-FR" sz="800" dirty="0">
                  <a:ea typeface="Times New Roman" panose="02020603050405020304" pitchFamily="18" charset="0"/>
                  <a:cs typeface="Times New Roman" panose="02020603050405020304" pitchFamily="18" charset="0"/>
                </a:rPr>
                <a:t>Proposer une modification technique en fonction des contraintes repérées</a:t>
              </a:r>
              <a:endParaRPr lang="fr-FR" sz="800" dirty="0"/>
            </a:p>
          </p:txBody>
        </p:sp>
        <p:sp>
          <p:nvSpPr>
            <p:cNvPr id="106" name="Rectangle 105"/>
            <p:cNvSpPr/>
            <p:nvPr/>
          </p:nvSpPr>
          <p:spPr>
            <a:xfrm>
              <a:off x="1021529" y="5824028"/>
              <a:ext cx="2253389" cy="246221"/>
            </a:xfrm>
            <a:prstGeom prst="rect">
              <a:avLst/>
            </a:prstGeom>
            <a:solidFill>
              <a:schemeClr val="accent1"/>
            </a:solidFill>
            <a:ln>
              <a:solidFill>
                <a:schemeClr val="accent5">
                  <a:lumMod val="50000"/>
                </a:schemeClr>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C2.6 </a:t>
              </a:r>
              <a:r>
                <a:rPr lang="fr-FR" sz="800" dirty="0">
                  <a:ea typeface="Times New Roman" panose="02020603050405020304" pitchFamily="18" charset="0"/>
                  <a:cs typeface="Times New Roman" panose="02020603050405020304" pitchFamily="18" charset="0"/>
                </a:rPr>
                <a:t>Repérer, identifier la connectique des schémas électriques d’une installation </a:t>
              </a:r>
              <a:endParaRPr lang="fr-FR" sz="800" dirty="0"/>
            </a:p>
          </p:txBody>
        </p:sp>
        <p:sp>
          <p:nvSpPr>
            <p:cNvPr id="107" name="Rectangle 106"/>
            <p:cNvSpPr/>
            <p:nvPr/>
          </p:nvSpPr>
          <p:spPr>
            <a:xfrm>
              <a:off x="1012218" y="6118361"/>
              <a:ext cx="2253389" cy="396000"/>
            </a:xfrm>
            <a:prstGeom prst="rect">
              <a:avLst/>
            </a:prstGeom>
            <a:solidFill>
              <a:schemeClr val="accent1"/>
            </a:solidFill>
            <a:ln>
              <a:solidFill>
                <a:schemeClr val="accent5">
                  <a:lumMod val="50000"/>
                </a:schemeClr>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C3.2 </a:t>
              </a:r>
              <a:r>
                <a:rPr lang="fr-FR" sz="800" dirty="0">
                  <a:ea typeface="Times New Roman" panose="02020603050405020304" pitchFamily="18" charset="0"/>
                  <a:cs typeface="Times New Roman" panose="02020603050405020304" pitchFamily="18" charset="0"/>
                </a:rPr>
                <a:t>Identifier les équipements spécifiques (engin de manutention, échafaudage …) nécessaires à l’intervention </a:t>
              </a:r>
              <a:endParaRPr lang="fr-FR" sz="800" dirty="0"/>
            </a:p>
          </p:txBody>
        </p:sp>
        <p:sp>
          <p:nvSpPr>
            <p:cNvPr id="110" name="Rectangle 109"/>
            <p:cNvSpPr/>
            <p:nvPr/>
          </p:nvSpPr>
          <p:spPr>
            <a:xfrm>
              <a:off x="1025776" y="1495218"/>
              <a:ext cx="2253390" cy="123111"/>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C1.1</a:t>
              </a:r>
              <a:r>
                <a:rPr lang="fr-FR" sz="800" dirty="0">
                  <a:ea typeface="Times New Roman" panose="02020603050405020304" pitchFamily="18" charset="0"/>
                  <a:cs typeface="Times New Roman" panose="02020603050405020304" pitchFamily="18" charset="0"/>
                </a:rPr>
                <a:t> Collecter les données nécessaires à l’intervention</a:t>
              </a:r>
              <a:endParaRPr lang="fr-FR" sz="800" dirty="0"/>
            </a:p>
          </p:txBody>
        </p:sp>
        <p:sp>
          <p:nvSpPr>
            <p:cNvPr id="111" name="Rectangle 110"/>
            <p:cNvSpPr/>
            <p:nvPr/>
          </p:nvSpPr>
          <p:spPr>
            <a:xfrm>
              <a:off x="1025777" y="1646700"/>
              <a:ext cx="2253390" cy="246221"/>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800" dirty="0">
                  <a:solidFill>
                    <a:srgbClr val="7030A0"/>
                  </a:solidFill>
                </a:rPr>
                <a:t>C1.3</a:t>
              </a:r>
              <a:r>
                <a:rPr lang="fr-FR" sz="800" dirty="0"/>
                <a:t> Repérer les contraintes techniques liées à l’intervention</a:t>
              </a:r>
            </a:p>
          </p:txBody>
        </p:sp>
        <p:sp>
          <p:nvSpPr>
            <p:cNvPr id="112" name="Rectangle 111"/>
            <p:cNvSpPr/>
            <p:nvPr/>
          </p:nvSpPr>
          <p:spPr>
            <a:xfrm>
              <a:off x="1025777" y="1925022"/>
              <a:ext cx="2253390" cy="123111"/>
            </a:xfrm>
            <a:prstGeom prst="rect">
              <a:avLst/>
            </a:prstGeom>
            <a:solidFill>
              <a:schemeClr val="accent6">
                <a:lumMod val="75000"/>
              </a:schemeClr>
            </a:solidFill>
            <a:ln>
              <a:solidFill>
                <a:schemeClr val="accent6">
                  <a:lumMod val="75000"/>
                </a:schemeClr>
              </a:solidFill>
            </a:ln>
          </p:spPr>
          <p:txBody>
            <a:bodyPr wrap="square" lIns="0" tIns="0" rIns="0" bIns="0">
              <a:spAutoFit/>
            </a:bodyPr>
            <a:lstStyle/>
            <a:p>
              <a:r>
                <a:rPr lang="fr-FR" sz="800" dirty="0">
                  <a:solidFill>
                    <a:srgbClr val="7030A0"/>
                  </a:solidFill>
                  <a:ea typeface="Times New Roman" panose="02020603050405020304" pitchFamily="18" charset="0"/>
                  <a:cs typeface="Times New Roman" panose="02020603050405020304" pitchFamily="18" charset="0"/>
                </a:rPr>
                <a:t>C1.5</a:t>
              </a:r>
              <a:r>
                <a:rPr lang="fr-FR" sz="800" dirty="0">
                  <a:ea typeface="Times New Roman" panose="02020603050405020304" pitchFamily="18" charset="0"/>
                  <a:cs typeface="Times New Roman" panose="02020603050405020304" pitchFamily="18" charset="0"/>
                </a:rPr>
                <a:t> S’assurer de la planification de l’intervention</a:t>
              </a:r>
              <a:endParaRPr lang="fr-FR" sz="800" dirty="0"/>
            </a:p>
          </p:txBody>
        </p:sp>
        <p:sp>
          <p:nvSpPr>
            <p:cNvPr id="113" name="Rectangle 112"/>
            <p:cNvSpPr/>
            <p:nvPr/>
          </p:nvSpPr>
          <p:spPr>
            <a:xfrm>
              <a:off x="1018437" y="4861498"/>
              <a:ext cx="2253390" cy="246221"/>
            </a:xfrm>
            <a:prstGeom prst="rect">
              <a:avLst/>
            </a:prstGeom>
            <a:solidFill>
              <a:schemeClr val="accent1"/>
            </a:solidFill>
            <a:ln>
              <a:solidFill>
                <a:schemeClr val="accent1"/>
              </a:solidFill>
            </a:ln>
          </p:spPr>
          <p:txBody>
            <a:bodyPr wrap="square" lIns="0" tIns="0" rIns="0" bIns="0">
              <a:spAutoFit/>
            </a:bodyPr>
            <a:lstStyle/>
            <a:p>
              <a:r>
                <a:rPr lang="fr-FR" sz="800" dirty="0">
                  <a:solidFill>
                    <a:srgbClr val="7030A0"/>
                  </a:solidFill>
                </a:rPr>
                <a:t>C1.3</a:t>
              </a:r>
              <a:r>
                <a:rPr lang="fr-FR" sz="800" dirty="0"/>
                <a:t> Repérer les contraintes techniques liées à l’intervention</a:t>
              </a:r>
            </a:p>
          </p:txBody>
        </p:sp>
        <p:sp>
          <p:nvSpPr>
            <p:cNvPr id="114" name="Rectangle 113"/>
            <p:cNvSpPr/>
            <p:nvPr/>
          </p:nvSpPr>
          <p:spPr>
            <a:xfrm>
              <a:off x="1021197" y="3526797"/>
              <a:ext cx="2253390" cy="123111"/>
            </a:xfrm>
            <a:prstGeom prst="rect">
              <a:avLst/>
            </a:prstGeom>
            <a:solidFill>
              <a:schemeClr val="accent6"/>
            </a:solidFill>
            <a:ln>
              <a:solidFill>
                <a:srgbClr val="00B050"/>
              </a:solidFill>
            </a:ln>
          </p:spPr>
          <p:txBody>
            <a:bodyPr wrap="square" lIns="0" tIns="0" rIns="0" bIns="0">
              <a:spAutoFit/>
            </a:bodyPr>
            <a:lstStyle/>
            <a:p>
              <a:r>
                <a:rPr lang="fr-FR" sz="800" dirty="0">
                  <a:solidFill>
                    <a:srgbClr val="7030A0"/>
                  </a:solidFill>
                </a:rPr>
                <a:t>C1.1 </a:t>
              </a:r>
              <a:r>
                <a:rPr lang="fr-FR" sz="800" dirty="0"/>
                <a:t>Collecter les données nécessaires à l’intervention</a:t>
              </a:r>
            </a:p>
          </p:txBody>
        </p:sp>
        <p:sp>
          <p:nvSpPr>
            <p:cNvPr id="262" name="Rectangle 261"/>
            <p:cNvSpPr/>
            <p:nvPr/>
          </p:nvSpPr>
          <p:spPr>
            <a:xfrm>
              <a:off x="1021197" y="3669082"/>
              <a:ext cx="2253722" cy="246221"/>
            </a:xfrm>
            <a:prstGeom prst="rect">
              <a:avLst/>
            </a:prstGeom>
            <a:solidFill>
              <a:schemeClr val="accent6"/>
            </a:solidFill>
            <a:ln>
              <a:solidFill>
                <a:srgbClr val="00B050"/>
              </a:solidFill>
            </a:ln>
          </p:spPr>
          <p:txBody>
            <a:bodyPr wrap="square" lIns="0" tIns="0" rIns="0" bIns="0">
              <a:spAutoFit/>
            </a:bodyPr>
            <a:lstStyle/>
            <a:p>
              <a:r>
                <a:rPr lang="fr-FR" sz="800" dirty="0">
                  <a:solidFill>
                    <a:srgbClr val="7030A0"/>
                  </a:solidFill>
                </a:rPr>
                <a:t>C1.6</a:t>
              </a:r>
              <a:r>
                <a:rPr lang="fr-FR" sz="800" dirty="0"/>
                <a:t> Identifier les habilitations et les certifications nécessaires aux opérations</a:t>
              </a:r>
            </a:p>
          </p:txBody>
        </p:sp>
      </p:grpSp>
      <p:grpSp>
        <p:nvGrpSpPr>
          <p:cNvPr id="2" name="Groupe 1"/>
          <p:cNvGrpSpPr/>
          <p:nvPr/>
        </p:nvGrpSpPr>
        <p:grpSpPr>
          <a:xfrm>
            <a:off x="3344543" y="1002123"/>
            <a:ext cx="3564372" cy="5384764"/>
            <a:chOff x="3329045" y="1002123"/>
            <a:chExt cx="3564372" cy="5384764"/>
          </a:xfrm>
        </p:grpSpPr>
        <p:sp>
          <p:nvSpPr>
            <p:cNvPr id="120" name="Rectangle 119"/>
            <p:cNvSpPr/>
            <p:nvPr/>
          </p:nvSpPr>
          <p:spPr>
            <a:xfrm>
              <a:off x="3344444" y="1493994"/>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La collecte des informations nécessaires à l’intervention est complète et exploitable</a:t>
              </a:r>
            </a:p>
          </p:txBody>
        </p:sp>
        <p:sp>
          <p:nvSpPr>
            <p:cNvPr id="122" name="Rectangle 121"/>
            <p:cNvSpPr/>
            <p:nvPr/>
          </p:nvSpPr>
          <p:spPr>
            <a:xfrm>
              <a:off x="3344444" y="1650002"/>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contraintes techniques et d’exécution sont repérées</a:t>
              </a:r>
            </a:p>
          </p:txBody>
        </p:sp>
        <p:sp>
          <p:nvSpPr>
            <p:cNvPr id="123" name="Rectangle 122"/>
            <p:cNvSpPr/>
            <p:nvPr/>
          </p:nvSpPr>
          <p:spPr>
            <a:xfrm>
              <a:off x="3344444" y="1936406"/>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interactions avec les autres intervenants sont repérées</a:t>
              </a:r>
            </a:p>
          </p:txBody>
        </p:sp>
        <p:sp>
          <p:nvSpPr>
            <p:cNvPr id="124" name="Rectangle 123"/>
            <p:cNvSpPr/>
            <p:nvPr/>
          </p:nvSpPr>
          <p:spPr>
            <a:xfrm>
              <a:off x="3344444" y="1784879"/>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risques professionnels sont évalués</a:t>
              </a:r>
            </a:p>
          </p:txBody>
        </p:sp>
        <p:sp>
          <p:nvSpPr>
            <p:cNvPr id="132" name="Rectangle 131"/>
            <p:cNvSpPr/>
            <p:nvPr/>
          </p:nvSpPr>
          <p:spPr>
            <a:xfrm>
              <a:off x="3332257" y="4864913"/>
              <a:ext cx="3548973" cy="123111"/>
            </a:xfrm>
            <a:prstGeom prst="rect">
              <a:avLst/>
            </a:prstGeom>
            <a:solidFill>
              <a:schemeClr val="accent1"/>
            </a:solidFill>
            <a:ln>
              <a:solidFill>
                <a:schemeClr val="accent1"/>
              </a:solidFill>
            </a:ln>
          </p:spPr>
          <p:txBody>
            <a:bodyPr wrap="square" lIns="36000" tIns="0" rIns="0" bIns="0">
              <a:spAutoFit/>
            </a:bodyPr>
            <a:lstStyle/>
            <a:p>
              <a:r>
                <a:rPr lang="fr-FR" sz="800" dirty="0">
                  <a:solidFill>
                    <a:schemeClr val="bg1"/>
                  </a:solidFill>
                </a:rPr>
                <a:t>Les contraintes liées à l’efficacité énergétique sont repérées</a:t>
              </a:r>
            </a:p>
          </p:txBody>
        </p:sp>
        <p:sp>
          <p:nvSpPr>
            <p:cNvPr id="133" name="Rectangle 132"/>
            <p:cNvSpPr/>
            <p:nvPr/>
          </p:nvSpPr>
          <p:spPr>
            <a:xfrm>
              <a:off x="3338570" y="3523446"/>
              <a:ext cx="3545720" cy="123111"/>
            </a:xfrm>
            <a:prstGeom prst="rect">
              <a:avLst/>
            </a:prstGeom>
            <a:solidFill>
              <a:schemeClr val="accent6"/>
            </a:solidFill>
            <a:ln>
              <a:solidFill>
                <a:srgbClr val="00B050"/>
              </a:solidFill>
            </a:ln>
          </p:spPr>
          <p:txBody>
            <a:bodyPr wrap="square" lIns="36000" tIns="0" rIns="0" bIns="0">
              <a:spAutoFit/>
            </a:bodyPr>
            <a:lstStyle/>
            <a:p>
              <a:r>
                <a:rPr lang="fr-FR" sz="800" dirty="0">
                  <a:solidFill>
                    <a:schemeClr val="bg1"/>
                  </a:solidFill>
                </a:rPr>
                <a:t>Les données techniques nécessaires à son intervention sont identifiées </a:t>
              </a:r>
            </a:p>
          </p:txBody>
        </p:sp>
        <p:sp>
          <p:nvSpPr>
            <p:cNvPr id="134" name="Rectangle 133"/>
            <p:cNvSpPr/>
            <p:nvPr/>
          </p:nvSpPr>
          <p:spPr>
            <a:xfrm>
              <a:off x="3344442" y="2087133"/>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L’identification des éléments permet de déterminer leurs caractéristiques</a:t>
              </a:r>
            </a:p>
          </p:txBody>
        </p:sp>
        <p:sp>
          <p:nvSpPr>
            <p:cNvPr id="135" name="Rectangle 134"/>
            <p:cNvSpPr/>
            <p:nvPr/>
          </p:nvSpPr>
          <p:spPr>
            <a:xfrm>
              <a:off x="3344442" y="2214530"/>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fonctions principales de chaque élément sont identifiées</a:t>
              </a:r>
            </a:p>
          </p:txBody>
        </p:sp>
        <p:sp>
          <p:nvSpPr>
            <p:cNvPr id="140" name="Rectangle 139"/>
            <p:cNvSpPr/>
            <p:nvPr/>
          </p:nvSpPr>
          <p:spPr>
            <a:xfrm>
              <a:off x="3344441" y="2538799"/>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caractéristiques sont identifiées et conformes aux normes en vigueur</a:t>
              </a:r>
            </a:p>
          </p:txBody>
        </p:sp>
        <p:sp>
          <p:nvSpPr>
            <p:cNvPr id="144" name="Rectangle 143"/>
            <p:cNvSpPr/>
            <p:nvPr/>
          </p:nvSpPr>
          <p:spPr>
            <a:xfrm>
              <a:off x="3344441" y="2806894"/>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schémas et/ou les croquis sont exploitables</a:t>
              </a:r>
            </a:p>
          </p:txBody>
        </p:sp>
        <p:sp>
          <p:nvSpPr>
            <p:cNvPr id="147" name="Rectangle 146"/>
            <p:cNvSpPr/>
            <p:nvPr/>
          </p:nvSpPr>
          <p:spPr>
            <a:xfrm>
              <a:off x="3345289" y="3951455"/>
              <a:ext cx="3548125" cy="123111"/>
            </a:xfrm>
            <a:prstGeom prst="rect">
              <a:avLst/>
            </a:prstGeom>
            <a:solidFill>
              <a:schemeClr val="accent6"/>
            </a:solidFill>
            <a:ln>
              <a:solidFill>
                <a:srgbClr val="00B050"/>
              </a:solidFill>
            </a:ln>
          </p:spPr>
          <p:txBody>
            <a:bodyPr wrap="square" lIns="36000" tIns="0" rIns="0" bIns="0">
              <a:spAutoFit/>
            </a:bodyPr>
            <a:lstStyle/>
            <a:p>
              <a:r>
                <a:rPr lang="fr-FR" sz="800" dirty="0">
                  <a:solidFill>
                    <a:schemeClr val="bg1"/>
                  </a:solidFill>
                </a:rPr>
                <a:t>Les valeurs identifiées permettent de prévoir le réglage des appareils de l’installation</a:t>
              </a:r>
            </a:p>
          </p:txBody>
        </p:sp>
        <p:sp>
          <p:nvSpPr>
            <p:cNvPr id="148" name="Rectangle 147"/>
            <p:cNvSpPr/>
            <p:nvPr/>
          </p:nvSpPr>
          <p:spPr>
            <a:xfrm>
              <a:off x="3344440" y="2932056"/>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conventions de représentation sont respectées</a:t>
              </a:r>
            </a:p>
          </p:txBody>
        </p:sp>
        <p:sp>
          <p:nvSpPr>
            <p:cNvPr id="150" name="Rectangle 149"/>
            <p:cNvSpPr/>
            <p:nvPr/>
          </p:nvSpPr>
          <p:spPr>
            <a:xfrm>
              <a:off x="3332257" y="5151832"/>
              <a:ext cx="3548973" cy="123111"/>
            </a:xfrm>
            <a:prstGeom prst="rect">
              <a:avLst/>
            </a:prstGeom>
            <a:solidFill>
              <a:schemeClr val="accent1"/>
            </a:solidFill>
            <a:ln>
              <a:solidFill>
                <a:schemeClr val="accent1"/>
              </a:solidFill>
            </a:ln>
          </p:spPr>
          <p:txBody>
            <a:bodyPr wrap="square" lIns="36000" tIns="0" rIns="0" bIns="0">
              <a:spAutoFit/>
            </a:bodyPr>
            <a:lstStyle/>
            <a:p>
              <a:r>
                <a:rPr lang="fr-FR" sz="800" dirty="0">
                  <a:solidFill>
                    <a:schemeClr val="bg1"/>
                  </a:solidFill>
                </a:rPr>
                <a:t>La solution technique proposée intègre les enjeux d’efficacité énergétique</a:t>
              </a:r>
            </a:p>
          </p:txBody>
        </p:sp>
        <p:sp>
          <p:nvSpPr>
            <p:cNvPr id="151" name="Rectangle 150"/>
            <p:cNvSpPr/>
            <p:nvPr/>
          </p:nvSpPr>
          <p:spPr>
            <a:xfrm>
              <a:off x="3338570" y="5833082"/>
              <a:ext cx="3548973" cy="123111"/>
            </a:xfrm>
            <a:prstGeom prst="rect">
              <a:avLst/>
            </a:prstGeom>
            <a:solidFill>
              <a:schemeClr val="accent1"/>
            </a:solidFill>
            <a:ln>
              <a:solidFill>
                <a:schemeClr val="accent5">
                  <a:lumMod val="50000"/>
                </a:schemeClr>
              </a:solidFill>
            </a:ln>
          </p:spPr>
          <p:txBody>
            <a:bodyPr wrap="square" lIns="36000" tIns="0" rIns="0" bIns="0">
              <a:spAutoFit/>
            </a:bodyPr>
            <a:lstStyle/>
            <a:p>
              <a:r>
                <a:rPr lang="fr-FR" sz="800" dirty="0">
                  <a:solidFill>
                    <a:schemeClr val="bg1"/>
                  </a:solidFill>
                </a:rPr>
                <a:t>Les éléments à raccorder, le type et la section des conducteurs sont identifiés</a:t>
              </a:r>
            </a:p>
          </p:txBody>
        </p:sp>
        <p:sp>
          <p:nvSpPr>
            <p:cNvPr id="152" name="Rectangle 151"/>
            <p:cNvSpPr/>
            <p:nvPr/>
          </p:nvSpPr>
          <p:spPr>
            <a:xfrm>
              <a:off x="3344437" y="3074351"/>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Les matériels et outillages choisis sont adaptés à l’intervention</a:t>
              </a:r>
            </a:p>
          </p:txBody>
        </p:sp>
        <p:sp>
          <p:nvSpPr>
            <p:cNvPr id="153" name="Rectangle 152"/>
            <p:cNvSpPr/>
            <p:nvPr/>
          </p:nvSpPr>
          <p:spPr>
            <a:xfrm>
              <a:off x="3338570" y="4225432"/>
              <a:ext cx="3549600" cy="123111"/>
            </a:xfrm>
            <a:prstGeom prst="rect">
              <a:avLst/>
            </a:prstGeom>
            <a:solidFill>
              <a:schemeClr val="accent6"/>
            </a:solidFill>
            <a:ln>
              <a:solidFill>
                <a:srgbClr val="00B050"/>
              </a:solidFill>
            </a:ln>
          </p:spPr>
          <p:txBody>
            <a:bodyPr wrap="square" lIns="36000" tIns="0" rIns="0" bIns="0">
              <a:spAutoFit/>
            </a:bodyPr>
            <a:lstStyle/>
            <a:p>
              <a:r>
                <a:rPr lang="fr-FR" sz="800" dirty="0">
                  <a:solidFill>
                    <a:schemeClr val="bg1"/>
                  </a:solidFill>
                </a:rPr>
                <a:t>Les équipements nécessaires à l’intervention sont listés</a:t>
              </a:r>
            </a:p>
          </p:txBody>
        </p:sp>
        <p:sp>
          <p:nvSpPr>
            <p:cNvPr id="155" name="Rectangle 154"/>
            <p:cNvSpPr/>
            <p:nvPr/>
          </p:nvSpPr>
          <p:spPr>
            <a:xfrm>
              <a:off x="3329045" y="5446471"/>
              <a:ext cx="3548973" cy="123111"/>
            </a:xfrm>
            <a:prstGeom prst="rect">
              <a:avLst/>
            </a:prstGeom>
            <a:solidFill>
              <a:schemeClr val="accent1"/>
            </a:solidFill>
            <a:ln>
              <a:solidFill>
                <a:schemeClr val="accent1"/>
              </a:solidFill>
            </a:ln>
          </p:spPr>
          <p:txBody>
            <a:bodyPr wrap="square" lIns="36000" tIns="0" rIns="0" bIns="0">
              <a:spAutoFit/>
            </a:bodyPr>
            <a:lstStyle/>
            <a:p>
              <a:r>
                <a:rPr lang="fr-FR" sz="800" dirty="0">
                  <a:solidFill>
                    <a:schemeClr val="bg1"/>
                  </a:solidFill>
                </a:rPr>
                <a:t>Les matériels et outillages choisis sont adaptés à l’intervention</a:t>
              </a:r>
            </a:p>
          </p:txBody>
        </p:sp>
        <p:sp>
          <p:nvSpPr>
            <p:cNvPr id="157" name="Rectangle 156"/>
            <p:cNvSpPr/>
            <p:nvPr/>
          </p:nvSpPr>
          <p:spPr>
            <a:xfrm>
              <a:off x="3344436" y="6127197"/>
              <a:ext cx="3548973" cy="123111"/>
            </a:xfrm>
            <a:prstGeom prst="rect">
              <a:avLst/>
            </a:prstGeom>
            <a:solidFill>
              <a:schemeClr val="accent1"/>
            </a:solidFill>
            <a:ln>
              <a:solidFill>
                <a:schemeClr val="accent5">
                  <a:lumMod val="50000"/>
                </a:schemeClr>
              </a:solidFill>
            </a:ln>
          </p:spPr>
          <p:txBody>
            <a:bodyPr wrap="square" lIns="36000" tIns="0" rIns="0" bIns="0">
              <a:spAutoFit/>
            </a:bodyPr>
            <a:lstStyle/>
            <a:p>
              <a:r>
                <a:rPr lang="fr-FR" sz="800" dirty="0">
                  <a:solidFill>
                    <a:schemeClr val="bg1"/>
                  </a:solidFill>
                </a:rPr>
                <a:t>Les équipements nécessaires à l’intervention sont listés</a:t>
              </a:r>
            </a:p>
          </p:txBody>
        </p:sp>
        <p:sp>
          <p:nvSpPr>
            <p:cNvPr id="160" name="Rectangle 159"/>
            <p:cNvSpPr/>
            <p:nvPr/>
          </p:nvSpPr>
          <p:spPr>
            <a:xfrm>
              <a:off x="3344437" y="3343257"/>
              <a:ext cx="3548973" cy="123111"/>
            </a:xfrm>
            <a:prstGeom prst="rect">
              <a:avLst/>
            </a:prstGeom>
            <a:solidFill>
              <a:schemeClr val="accent6">
                <a:lumMod val="75000"/>
              </a:schemeClr>
            </a:solidFill>
            <a:ln>
              <a:solidFill>
                <a:schemeClr val="accent6">
                  <a:lumMod val="75000"/>
                </a:schemeClr>
              </a:solidFill>
            </a:ln>
          </p:spPr>
          <p:txBody>
            <a:bodyPr wrap="square" lIns="36000" tIns="0" rIns="0" bIns="0">
              <a:spAutoFit/>
            </a:bodyPr>
            <a:lstStyle/>
            <a:p>
              <a:r>
                <a:rPr lang="fr-FR" sz="800" dirty="0">
                  <a:solidFill>
                    <a:schemeClr val="bg1"/>
                  </a:solidFill>
                </a:rPr>
                <a:t>L’inventaire des EPI et EPC est complet et adapté à l’intervention</a:t>
              </a:r>
            </a:p>
          </p:txBody>
        </p:sp>
        <p:sp>
          <p:nvSpPr>
            <p:cNvPr id="163" name="Rectangle 162"/>
            <p:cNvSpPr/>
            <p:nvPr/>
          </p:nvSpPr>
          <p:spPr>
            <a:xfrm>
              <a:off x="3344435" y="6263776"/>
              <a:ext cx="3548973" cy="123111"/>
            </a:xfrm>
            <a:prstGeom prst="rect">
              <a:avLst/>
            </a:prstGeom>
            <a:solidFill>
              <a:schemeClr val="accent1"/>
            </a:solidFill>
            <a:ln>
              <a:solidFill>
                <a:schemeClr val="accent5">
                  <a:lumMod val="50000"/>
                </a:schemeClr>
              </a:solidFill>
            </a:ln>
          </p:spPr>
          <p:txBody>
            <a:bodyPr wrap="square" lIns="36000" tIns="0" rIns="0" bIns="0">
              <a:spAutoFit/>
            </a:bodyPr>
            <a:lstStyle/>
            <a:p>
              <a:r>
                <a:rPr lang="fr-FR" sz="800" dirty="0">
                  <a:solidFill>
                    <a:schemeClr val="bg1"/>
                  </a:solidFill>
                </a:rPr>
                <a:t>Les mesures de prévention choisies répondent aux risques professionnels identifiés</a:t>
              </a:r>
            </a:p>
          </p:txBody>
        </p:sp>
        <p:sp>
          <p:nvSpPr>
            <p:cNvPr id="116" name="Pentagone 115"/>
            <p:cNvSpPr/>
            <p:nvPr/>
          </p:nvSpPr>
          <p:spPr>
            <a:xfrm>
              <a:off x="3344438" y="1002123"/>
              <a:ext cx="3528000" cy="375805"/>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Indicateurs d’évaluation - performance attendue</a:t>
              </a:r>
            </a:p>
          </p:txBody>
        </p:sp>
        <p:sp>
          <p:nvSpPr>
            <p:cNvPr id="263" name="Rectangle 262"/>
            <p:cNvSpPr/>
            <p:nvPr/>
          </p:nvSpPr>
          <p:spPr>
            <a:xfrm>
              <a:off x="3345622" y="3670992"/>
              <a:ext cx="3546000" cy="123111"/>
            </a:xfrm>
            <a:prstGeom prst="rect">
              <a:avLst/>
            </a:prstGeom>
            <a:solidFill>
              <a:schemeClr val="accent6"/>
            </a:solidFill>
            <a:ln>
              <a:solidFill>
                <a:srgbClr val="00B050"/>
              </a:solidFill>
            </a:ln>
          </p:spPr>
          <p:txBody>
            <a:bodyPr wrap="square" lIns="36000" tIns="0" rIns="0" bIns="0">
              <a:spAutoFit/>
            </a:bodyPr>
            <a:lstStyle/>
            <a:p>
              <a:r>
                <a:rPr lang="fr-FR" sz="800" dirty="0">
                  <a:solidFill>
                    <a:schemeClr val="bg1"/>
                  </a:solidFill>
                </a:rPr>
                <a:t>Les habilitations et certifications nécessaires à l’opération sont identifiées</a:t>
              </a:r>
            </a:p>
          </p:txBody>
        </p:sp>
      </p:grpSp>
      <p:cxnSp>
        <p:nvCxnSpPr>
          <p:cNvPr id="286" name="Connecteur droit 285"/>
          <p:cNvCxnSpPr/>
          <p:nvPr/>
        </p:nvCxnSpPr>
        <p:spPr>
          <a:xfrm flipH="1">
            <a:off x="7898503" y="4904334"/>
            <a:ext cx="584902" cy="641347"/>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288" name="Tableau 287"/>
          <p:cNvGraphicFramePr>
            <a:graphicFrameLocks noGrp="1"/>
          </p:cNvGraphicFramePr>
          <p:nvPr>
            <p:extLst>
              <p:ext uri="{D42A27DB-BD31-4B8C-83A1-F6EECF244321}">
                <p14:modId xmlns:p14="http://schemas.microsoft.com/office/powerpoint/2010/main" val="2064776843"/>
              </p:ext>
            </p:extLst>
          </p:nvPr>
        </p:nvGraphicFramePr>
        <p:xfrm>
          <a:off x="6948304" y="3522241"/>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cxnSp>
        <p:nvCxnSpPr>
          <p:cNvPr id="289" name="Connecteur droit 288"/>
          <p:cNvCxnSpPr/>
          <p:nvPr/>
        </p:nvCxnSpPr>
        <p:spPr>
          <a:xfrm flipV="1">
            <a:off x="7892241" y="1618329"/>
            <a:ext cx="237154" cy="1953519"/>
          </a:xfrm>
          <a:prstGeom prst="line">
            <a:avLst/>
          </a:prstGeom>
          <a:ln w="63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3" name="Connecteur droit 172"/>
          <p:cNvCxnSpPr/>
          <p:nvPr/>
        </p:nvCxnSpPr>
        <p:spPr>
          <a:xfrm flipV="1">
            <a:off x="8136030" y="1541281"/>
            <a:ext cx="444297" cy="100387"/>
          </a:xfrm>
          <a:prstGeom prst="line">
            <a:avLst/>
          </a:prstGeom>
          <a:ln w="12700">
            <a:solidFill>
              <a:schemeClr val="accent2">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290" name="Tableau 289"/>
          <p:cNvGraphicFramePr>
            <a:graphicFrameLocks noGrp="1"/>
          </p:cNvGraphicFramePr>
          <p:nvPr>
            <p:extLst>
              <p:ext uri="{D42A27DB-BD31-4B8C-83A1-F6EECF244321}">
                <p14:modId xmlns:p14="http://schemas.microsoft.com/office/powerpoint/2010/main" val="3823319378"/>
              </p:ext>
            </p:extLst>
          </p:nvPr>
        </p:nvGraphicFramePr>
        <p:xfrm>
          <a:off x="6955028" y="2539894"/>
          <a:ext cx="943475" cy="122400"/>
        </p:xfrm>
        <a:graphic>
          <a:graphicData uri="http://schemas.openxmlformats.org/drawingml/2006/table">
            <a:tbl>
              <a:tblPr firstRow="1" bandRow="1">
                <a:tableStyleId>{5C22544A-7EE6-4342-B048-85BDC9FD1C3A}</a:tableStyleId>
              </a:tblPr>
              <a:tblGrid>
                <a:gridCol w="161427">
                  <a:extLst>
                    <a:ext uri="{9D8B030D-6E8A-4147-A177-3AD203B41FA5}">
                      <a16:colId xmlns:a16="http://schemas.microsoft.com/office/drawing/2014/main" val="692267084"/>
                    </a:ext>
                  </a:extLst>
                </a:gridCol>
                <a:gridCol w="195512">
                  <a:extLst>
                    <a:ext uri="{9D8B030D-6E8A-4147-A177-3AD203B41FA5}">
                      <a16:colId xmlns:a16="http://schemas.microsoft.com/office/drawing/2014/main" val="3531553727"/>
                    </a:ext>
                  </a:extLst>
                </a:gridCol>
                <a:gridCol w="195512">
                  <a:extLst>
                    <a:ext uri="{9D8B030D-6E8A-4147-A177-3AD203B41FA5}">
                      <a16:colId xmlns:a16="http://schemas.microsoft.com/office/drawing/2014/main" val="1138903940"/>
                    </a:ext>
                  </a:extLst>
                </a:gridCol>
                <a:gridCol w="195512">
                  <a:extLst>
                    <a:ext uri="{9D8B030D-6E8A-4147-A177-3AD203B41FA5}">
                      <a16:colId xmlns:a16="http://schemas.microsoft.com/office/drawing/2014/main" val="1797610644"/>
                    </a:ext>
                  </a:extLst>
                </a:gridCol>
                <a:gridCol w="195512">
                  <a:extLst>
                    <a:ext uri="{9D8B030D-6E8A-4147-A177-3AD203B41FA5}">
                      <a16:colId xmlns:a16="http://schemas.microsoft.com/office/drawing/2014/main" val="2606451695"/>
                    </a:ext>
                  </a:extLst>
                </a:gridCol>
              </a:tblGrid>
              <a:tr h="122400">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accent2">
                        <a:lumMod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tx1">
                        <a:lumMod val="50000"/>
                        <a:lumOff val="50000"/>
                      </a:schemeClr>
                    </a:solidFill>
                  </a:tcPr>
                </a:tc>
                <a:tc>
                  <a:txBody>
                    <a:bodyPr/>
                    <a:lstStyle/>
                    <a:p>
                      <a:pPr algn="ctr"/>
                      <a:endParaRPr lang="fr-FR" sz="700" dirty="0"/>
                    </a:p>
                  </a:txBody>
                  <a:tcPr marL="0" marR="0" marT="0" marB="0">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1076414752"/>
                  </a:ext>
                </a:extLst>
              </a:tr>
            </a:tbl>
          </a:graphicData>
        </a:graphic>
      </p:graphicFrame>
      <p:cxnSp>
        <p:nvCxnSpPr>
          <p:cNvPr id="220" name="Connecteur droit 219"/>
          <p:cNvCxnSpPr/>
          <p:nvPr/>
        </p:nvCxnSpPr>
        <p:spPr>
          <a:xfrm>
            <a:off x="8500644" y="4897001"/>
            <a:ext cx="74549" cy="269578"/>
          </a:xfrm>
          <a:prstGeom prst="line">
            <a:avLst/>
          </a:prstGeom>
          <a:ln w="12700">
            <a:solidFill>
              <a:schemeClr val="accent2">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139" name="Tableau 138"/>
          <p:cNvGraphicFramePr>
            <a:graphicFrameLocks noGrp="1"/>
          </p:cNvGraphicFramePr>
          <p:nvPr>
            <p:extLst>
              <p:ext uri="{D42A27DB-BD31-4B8C-83A1-F6EECF244321}">
                <p14:modId xmlns:p14="http://schemas.microsoft.com/office/powerpoint/2010/main" val="2720087912"/>
              </p:ext>
            </p:extLst>
          </p:nvPr>
        </p:nvGraphicFramePr>
        <p:xfrm>
          <a:off x="228189" y="1498856"/>
          <a:ext cx="318061" cy="1953789"/>
        </p:xfrm>
        <a:graphic>
          <a:graphicData uri="http://schemas.openxmlformats.org/drawingml/2006/table">
            <a:tbl>
              <a:tblPr firstRow="1" firstCol="1" lastRow="1" lastCol="1" bandRow="1" bandCol="1"/>
              <a:tblGrid>
                <a:gridCol w="318061">
                  <a:extLst>
                    <a:ext uri="{9D8B030D-6E8A-4147-A177-3AD203B41FA5}">
                      <a16:colId xmlns:a16="http://schemas.microsoft.com/office/drawing/2014/main" val="1139971837"/>
                    </a:ext>
                  </a:extLst>
                </a:gridCol>
              </a:tblGrid>
              <a:tr h="1953789">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Réalisation</a:t>
                      </a:r>
                    </a:p>
                  </a:txBody>
                  <a:tcPr marL="0" marR="0" marT="0" marB="0"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019380491"/>
                  </a:ext>
                </a:extLst>
              </a:tr>
            </a:tbl>
          </a:graphicData>
        </a:graphic>
      </p:graphicFrame>
      <p:graphicFrame>
        <p:nvGraphicFramePr>
          <p:cNvPr id="141" name="Tableau 140"/>
          <p:cNvGraphicFramePr>
            <a:graphicFrameLocks noGrp="1"/>
          </p:cNvGraphicFramePr>
          <p:nvPr>
            <p:extLst>
              <p:ext uri="{D42A27DB-BD31-4B8C-83A1-F6EECF244321}">
                <p14:modId xmlns:p14="http://schemas.microsoft.com/office/powerpoint/2010/main" val="2758704690"/>
              </p:ext>
            </p:extLst>
          </p:nvPr>
        </p:nvGraphicFramePr>
        <p:xfrm>
          <a:off x="228189" y="3522241"/>
          <a:ext cx="318061" cy="1069344"/>
        </p:xfrm>
        <a:graphic>
          <a:graphicData uri="http://schemas.openxmlformats.org/drawingml/2006/table">
            <a:tbl>
              <a:tblPr firstRow="1" firstCol="1" lastRow="1" lastCol="1" bandRow="1" bandCol="1"/>
              <a:tblGrid>
                <a:gridCol w="318061">
                  <a:extLst>
                    <a:ext uri="{9D8B030D-6E8A-4147-A177-3AD203B41FA5}">
                      <a16:colId xmlns:a16="http://schemas.microsoft.com/office/drawing/2014/main" val="1139971837"/>
                    </a:ext>
                  </a:extLst>
                </a:gridCol>
              </a:tblGrid>
              <a:tr h="1069344">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Mise en service</a:t>
                      </a:r>
                    </a:p>
                  </a:txBody>
                  <a:tcPr marL="0" marR="0" marT="0" marB="0" vert="vert270" anchor="ctr">
                    <a:lnL w="63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6350" cap="flat" cmpd="sng" algn="ctr">
                      <a:solidFill>
                        <a:srgbClr val="00B050"/>
                      </a:solidFill>
                      <a:prstDash val="solid"/>
                      <a:round/>
                      <a:headEnd type="none" w="med" len="med"/>
                      <a:tailEnd type="none" w="med" len="med"/>
                    </a:lnT>
                    <a:lnB w="63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3019380491"/>
                  </a:ext>
                </a:extLst>
              </a:tr>
            </a:tbl>
          </a:graphicData>
        </a:graphic>
      </p:graphicFrame>
      <p:graphicFrame>
        <p:nvGraphicFramePr>
          <p:cNvPr id="149" name="Tableau 148"/>
          <p:cNvGraphicFramePr>
            <a:graphicFrameLocks noGrp="1"/>
          </p:cNvGraphicFramePr>
          <p:nvPr>
            <p:extLst>
              <p:ext uri="{D42A27DB-BD31-4B8C-83A1-F6EECF244321}">
                <p14:modId xmlns:p14="http://schemas.microsoft.com/office/powerpoint/2010/main" val="1862905120"/>
              </p:ext>
            </p:extLst>
          </p:nvPr>
        </p:nvGraphicFramePr>
        <p:xfrm>
          <a:off x="228189" y="4825293"/>
          <a:ext cx="318061" cy="864004"/>
        </p:xfrm>
        <a:graphic>
          <a:graphicData uri="http://schemas.openxmlformats.org/drawingml/2006/table">
            <a:tbl>
              <a:tblPr firstRow="1" firstCol="1" lastRow="1" lastCol="1" bandRow="1" bandCol="1"/>
              <a:tblGrid>
                <a:gridCol w="318061">
                  <a:extLst>
                    <a:ext uri="{9D8B030D-6E8A-4147-A177-3AD203B41FA5}">
                      <a16:colId xmlns:a16="http://schemas.microsoft.com/office/drawing/2014/main" val="1139971837"/>
                    </a:ext>
                  </a:extLst>
                </a:gridCol>
              </a:tblGrid>
              <a:tr h="864004">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Travaux d’amélioration</a:t>
                      </a:r>
                    </a:p>
                  </a:txBody>
                  <a:tcPr marL="0" marR="0" marT="0" marB="0" vert="vert27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019380491"/>
                  </a:ext>
                </a:extLst>
              </a:tr>
            </a:tbl>
          </a:graphicData>
        </a:graphic>
      </p:graphicFrame>
      <p:graphicFrame>
        <p:nvGraphicFramePr>
          <p:cNvPr id="161" name="Tableau 160"/>
          <p:cNvGraphicFramePr>
            <a:graphicFrameLocks noGrp="1"/>
          </p:cNvGraphicFramePr>
          <p:nvPr>
            <p:extLst>
              <p:ext uri="{D42A27DB-BD31-4B8C-83A1-F6EECF244321}">
                <p14:modId xmlns:p14="http://schemas.microsoft.com/office/powerpoint/2010/main" val="27699860"/>
              </p:ext>
            </p:extLst>
          </p:nvPr>
        </p:nvGraphicFramePr>
        <p:xfrm>
          <a:off x="228600" y="5814589"/>
          <a:ext cx="291073" cy="699772"/>
        </p:xfrm>
        <a:graphic>
          <a:graphicData uri="http://schemas.openxmlformats.org/drawingml/2006/table">
            <a:tbl>
              <a:tblPr firstRow="1" firstCol="1" lastRow="1" lastCol="1" bandRow="1" bandCol="1"/>
              <a:tblGrid>
                <a:gridCol w="291073">
                  <a:extLst>
                    <a:ext uri="{9D8B030D-6E8A-4147-A177-3AD203B41FA5}">
                      <a16:colId xmlns:a16="http://schemas.microsoft.com/office/drawing/2014/main" val="1139971837"/>
                    </a:ext>
                  </a:extLst>
                </a:gridCol>
              </a:tblGrid>
              <a:tr h="69977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Travaux de</a:t>
                      </a:r>
                      <a:r>
                        <a:rPr lang="fr-FR" sz="800" b="1" baseline="0" dirty="0">
                          <a:solidFill>
                            <a:schemeClr val="tx1"/>
                          </a:solidFill>
                          <a:effectLst/>
                          <a:latin typeface="+mn-lt"/>
                          <a:ea typeface="Arial" panose="020B0604020202020204" pitchFamily="34" charset="0"/>
                          <a:cs typeface="Times New Roman" panose="02020603050405020304" pitchFamily="18" charset="0"/>
                        </a:rPr>
                        <a:t> dépannage</a:t>
                      </a:r>
                      <a:endParaRPr lang="fr-FR" sz="800" b="1" dirty="0">
                        <a:solidFill>
                          <a:schemeClr val="tx1"/>
                        </a:solidFill>
                        <a:effectLst/>
                        <a:latin typeface="+mn-lt"/>
                        <a:ea typeface="Arial" panose="020B0604020202020204" pitchFamily="34" charset="0"/>
                        <a:cs typeface="Times New Roman" panose="02020603050405020304" pitchFamily="18" charset="0"/>
                      </a:endParaRPr>
                    </a:p>
                  </a:txBody>
                  <a:tcPr marL="0" marR="0" marT="0" marB="0" vert="vert270" anchor="ct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019380491"/>
                  </a:ext>
                </a:extLst>
              </a:tr>
            </a:tbl>
          </a:graphicData>
        </a:graphic>
      </p:graphicFrame>
      <p:graphicFrame>
        <p:nvGraphicFramePr>
          <p:cNvPr id="162" name="Tableau 161"/>
          <p:cNvGraphicFramePr>
            <a:graphicFrameLocks noGrp="1"/>
          </p:cNvGraphicFramePr>
          <p:nvPr>
            <p:extLst>
              <p:ext uri="{D42A27DB-BD31-4B8C-83A1-F6EECF244321}">
                <p14:modId xmlns:p14="http://schemas.microsoft.com/office/powerpoint/2010/main" val="642857288"/>
              </p:ext>
            </p:extLst>
          </p:nvPr>
        </p:nvGraphicFramePr>
        <p:xfrm>
          <a:off x="589923" y="3068910"/>
          <a:ext cx="459214" cy="123112"/>
        </p:xfrm>
        <a:graphic>
          <a:graphicData uri="http://schemas.openxmlformats.org/drawingml/2006/table">
            <a:tbl>
              <a:tblPr firstRow="1" firstCol="1" lastRow="1" lastCol="1" bandRow="1" bandCol="1"/>
              <a:tblGrid>
                <a:gridCol w="229607">
                  <a:extLst>
                    <a:ext uri="{9D8B030D-6E8A-4147-A177-3AD203B41FA5}">
                      <a16:colId xmlns:a16="http://schemas.microsoft.com/office/drawing/2014/main" val="3599646052"/>
                    </a:ext>
                  </a:extLst>
                </a:gridCol>
                <a:gridCol w="229607">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69" name="Tableau 168"/>
          <p:cNvGraphicFramePr>
            <a:graphicFrameLocks noGrp="1"/>
          </p:cNvGraphicFramePr>
          <p:nvPr>
            <p:extLst>
              <p:ext uri="{D42A27DB-BD31-4B8C-83A1-F6EECF244321}">
                <p14:modId xmlns:p14="http://schemas.microsoft.com/office/powerpoint/2010/main" val="16067936"/>
              </p:ext>
            </p:extLst>
          </p:nvPr>
        </p:nvGraphicFramePr>
        <p:xfrm>
          <a:off x="589923" y="3342119"/>
          <a:ext cx="459754" cy="123112"/>
        </p:xfrm>
        <a:graphic>
          <a:graphicData uri="http://schemas.openxmlformats.org/drawingml/2006/table">
            <a:tbl>
              <a:tblPr firstRow="1" firstCol="1" lastRow="1" lastCol="1" bandRow="1" bandCol="1"/>
              <a:tblGrid>
                <a:gridCol w="229877">
                  <a:extLst>
                    <a:ext uri="{9D8B030D-6E8A-4147-A177-3AD203B41FA5}">
                      <a16:colId xmlns:a16="http://schemas.microsoft.com/office/drawing/2014/main" val="3599646052"/>
                    </a:ext>
                  </a:extLst>
                </a:gridCol>
                <a:gridCol w="229877">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71" name="Tableau 170"/>
          <p:cNvGraphicFramePr>
            <a:graphicFrameLocks noGrp="1"/>
          </p:cNvGraphicFramePr>
          <p:nvPr>
            <p:extLst>
              <p:ext uri="{D42A27DB-BD31-4B8C-83A1-F6EECF244321}">
                <p14:modId xmlns:p14="http://schemas.microsoft.com/office/powerpoint/2010/main" val="3538778966"/>
              </p:ext>
            </p:extLst>
          </p:nvPr>
        </p:nvGraphicFramePr>
        <p:xfrm>
          <a:off x="594767" y="3521238"/>
          <a:ext cx="449910" cy="123112"/>
        </p:xfrm>
        <a:graphic>
          <a:graphicData uri="http://schemas.openxmlformats.org/drawingml/2006/table">
            <a:tbl>
              <a:tblPr firstRow="1" firstCol="1" lastRow="1" lastCol="1" bandRow="1" bandCol="1"/>
              <a:tblGrid>
                <a:gridCol w="224955">
                  <a:extLst>
                    <a:ext uri="{9D8B030D-6E8A-4147-A177-3AD203B41FA5}">
                      <a16:colId xmlns:a16="http://schemas.microsoft.com/office/drawing/2014/main" val="3599646052"/>
                    </a:ext>
                  </a:extLst>
                </a:gridCol>
                <a:gridCol w="224955">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74" name="Tableau 173"/>
          <p:cNvGraphicFramePr>
            <a:graphicFrameLocks noGrp="1"/>
          </p:cNvGraphicFramePr>
          <p:nvPr>
            <p:extLst>
              <p:ext uri="{D42A27DB-BD31-4B8C-83A1-F6EECF244321}">
                <p14:modId xmlns:p14="http://schemas.microsoft.com/office/powerpoint/2010/main" val="1174072384"/>
              </p:ext>
            </p:extLst>
          </p:nvPr>
        </p:nvGraphicFramePr>
        <p:xfrm>
          <a:off x="594767" y="3665759"/>
          <a:ext cx="450656" cy="123112"/>
        </p:xfrm>
        <a:graphic>
          <a:graphicData uri="http://schemas.openxmlformats.org/drawingml/2006/table">
            <a:tbl>
              <a:tblPr firstRow="1" firstCol="1" lastRow="1" lastCol="1" bandRow="1" bandCol="1"/>
              <a:tblGrid>
                <a:gridCol w="225328">
                  <a:extLst>
                    <a:ext uri="{9D8B030D-6E8A-4147-A177-3AD203B41FA5}">
                      <a16:colId xmlns:a16="http://schemas.microsoft.com/office/drawing/2014/main" val="3599646052"/>
                    </a:ext>
                  </a:extLst>
                </a:gridCol>
                <a:gridCol w="225328">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A1T5</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75" name="Tableau 174"/>
          <p:cNvGraphicFramePr>
            <a:graphicFrameLocks noGrp="1"/>
          </p:cNvGraphicFramePr>
          <p:nvPr>
            <p:extLst>
              <p:ext uri="{D42A27DB-BD31-4B8C-83A1-F6EECF244321}">
                <p14:modId xmlns:p14="http://schemas.microsoft.com/office/powerpoint/2010/main" val="4072551081"/>
              </p:ext>
            </p:extLst>
          </p:nvPr>
        </p:nvGraphicFramePr>
        <p:xfrm>
          <a:off x="594766" y="3942952"/>
          <a:ext cx="449320" cy="123112"/>
        </p:xfrm>
        <a:graphic>
          <a:graphicData uri="http://schemas.openxmlformats.org/drawingml/2006/table">
            <a:tbl>
              <a:tblPr firstRow="1" firstCol="1" lastRow="1" lastCol="1" bandRow="1" bandCol="1"/>
              <a:tblGrid>
                <a:gridCol w="224660">
                  <a:extLst>
                    <a:ext uri="{9D8B030D-6E8A-4147-A177-3AD203B41FA5}">
                      <a16:colId xmlns:a16="http://schemas.microsoft.com/office/drawing/2014/main" val="3599646052"/>
                    </a:ext>
                  </a:extLst>
                </a:gridCol>
                <a:gridCol w="224660">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82" name="Tableau 181"/>
          <p:cNvGraphicFramePr>
            <a:graphicFrameLocks noGrp="1"/>
          </p:cNvGraphicFramePr>
          <p:nvPr>
            <p:extLst>
              <p:ext uri="{D42A27DB-BD31-4B8C-83A1-F6EECF244321}">
                <p14:modId xmlns:p14="http://schemas.microsoft.com/office/powerpoint/2010/main" val="3304440447"/>
              </p:ext>
            </p:extLst>
          </p:nvPr>
        </p:nvGraphicFramePr>
        <p:xfrm>
          <a:off x="589924" y="4222949"/>
          <a:ext cx="454162" cy="123112"/>
        </p:xfrm>
        <a:graphic>
          <a:graphicData uri="http://schemas.openxmlformats.org/drawingml/2006/table">
            <a:tbl>
              <a:tblPr firstRow="1" firstCol="1" lastRow="1" lastCol="1" bandRow="1" bandCol="1"/>
              <a:tblGrid>
                <a:gridCol w="227081">
                  <a:extLst>
                    <a:ext uri="{9D8B030D-6E8A-4147-A177-3AD203B41FA5}">
                      <a16:colId xmlns:a16="http://schemas.microsoft.com/office/drawing/2014/main" val="3599646052"/>
                    </a:ext>
                  </a:extLst>
                </a:gridCol>
                <a:gridCol w="227081">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sp>
        <p:nvSpPr>
          <p:cNvPr id="145" name="Titre 1"/>
          <p:cNvSpPr txBox="1">
            <a:spLocks/>
          </p:cNvSpPr>
          <p:nvPr/>
        </p:nvSpPr>
        <p:spPr>
          <a:xfrm>
            <a:off x="9180139" y="12117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graphicFrame>
        <p:nvGraphicFramePr>
          <p:cNvPr id="154" name="Tableau 153"/>
          <p:cNvGraphicFramePr>
            <a:graphicFrameLocks noGrp="1"/>
          </p:cNvGraphicFramePr>
          <p:nvPr>
            <p:extLst>
              <p:ext uri="{D42A27DB-BD31-4B8C-83A1-F6EECF244321}">
                <p14:modId xmlns:p14="http://schemas.microsoft.com/office/powerpoint/2010/main" val="309080729"/>
              </p:ext>
            </p:extLst>
          </p:nvPr>
        </p:nvGraphicFramePr>
        <p:xfrm>
          <a:off x="576919" y="4846562"/>
          <a:ext cx="471450" cy="123112"/>
        </p:xfrm>
        <a:graphic>
          <a:graphicData uri="http://schemas.openxmlformats.org/drawingml/2006/table">
            <a:tbl>
              <a:tblPr firstRow="1" firstCol="1" lastRow="1" lastCol="1" bandRow="1" bandCol="1"/>
              <a:tblGrid>
                <a:gridCol w="235725">
                  <a:extLst>
                    <a:ext uri="{9D8B030D-6E8A-4147-A177-3AD203B41FA5}">
                      <a16:colId xmlns:a16="http://schemas.microsoft.com/office/drawing/2014/main" val="3140163891"/>
                    </a:ext>
                  </a:extLst>
                </a:gridCol>
                <a:gridCol w="235725">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56" name="Tableau 155"/>
          <p:cNvGraphicFramePr>
            <a:graphicFrameLocks noGrp="1"/>
          </p:cNvGraphicFramePr>
          <p:nvPr>
            <p:extLst>
              <p:ext uri="{D42A27DB-BD31-4B8C-83A1-F6EECF244321}">
                <p14:modId xmlns:p14="http://schemas.microsoft.com/office/powerpoint/2010/main" val="3099242713"/>
              </p:ext>
            </p:extLst>
          </p:nvPr>
        </p:nvGraphicFramePr>
        <p:xfrm>
          <a:off x="576919" y="5151831"/>
          <a:ext cx="471450" cy="123112"/>
        </p:xfrm>
        <a:graphic>
          <a:graphicData uri="http://schemas.openxmlformats.org/drawingml/2006/table">
            <a:tbl>
              <a:tblPr firstRow="1" firstCol="1" lastRow="1" lastCol="1" bandRow="1" bandCol="1"/>
              <a:tblGrid>
                <a:gridCol w="235725">
                  <a:extLst>
                    <a:ext uri="{9D8B030D-6E8A-4147-A177-3AD203B41FA5}">
                      <a16:colId xmlns:a16="http://schemas.microsoft.com/office/drawing/2014/main" val="3140163891"/>
                    </a:ext>
                  </a:extLst>
                </a:gridCol>
                <a:gridCol w="235725">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Q17</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58" name="Tableau 157"/>
          <p:cNvGraphicFramePr>
            <a:graphicFrameLocks noGrp="1"/>
          </p:cNvGraphicFramePr>
          <p:nvPr>
            <p:extLst>
              <p:ext uri="{D42A27DB-BD31-4B8C-83A1-F6EECF244321}">
                <p14:modId xmlns:p14="http://schemas.microsoft.com/office/powerpoint/2010/main" val="2491953017"/>
              </p:ext>
            </p:extLst>
          </p:nvPr>
        </p:nvGraphicFramePr>
        <p:xfrm>
          <a:off x="573973" y="5437020"/>
          <a:ext cx="471450" cy="123112"/>
        </p:xfrm>
        <a:graphic>
          <a:graphicData uri="http://schemas.openxmlformats.org/drawingml/2006/table">
            <a:tbl>
              <a:tblPr firstRow="1" firstCol="1" lastRow="1" lastCol="1" bandRow="1" bandCol="1"/>
              <a:tblGrid>
                <a:gridCol w="235725">
                  <a:extLst>
                    <a:ext uri="{9D8B030D-6E8A-4147-A177-3AD203B41FA5}">
                      <a16:colId xmlns:a16="http://schemas.microsoft.com/office/drawing/2014/main" val="3140163891"/>
                    </a:ext>
                  </a:extLst>
                </a:gridCol>
                <a:gridCol w="235725">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Q18</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83" name="Tableau 182"/>
          <p:cNvGraphicFramePr>
            <a:graphicFrameLocks noGrp="1"/>
          </p:cNvGraphicFramePr>
          <p:nvPr>
            <p:extLst>
              <p:ext uri="{D42A27DB-BD31-4B8C-83A1-F6EECF244321}">
                <p14:modId xmlns:p14="http://schemas.microsoft.com/office/powerpoint/2010/main" val="2870554257"/>
              </p:ext>
            </p:extLst>
          </p:nvPr>
        </p:nvGraphicFramePr>
        <p:xfrm>
          <a:off x="567925" y="5824026"/>
          <a:ext cx="471450" cy="123112"/>
        </p:xfrm>
        <a:graphic>
          <a:graphicData uri="http://schemas.openxmlformats.org/drawingml/2006/table">
            <a:tbl>
              <a:tblPr firstRow="1" firstCol="1" lastRow="1" lastCol="1" bandRow="1" bandCol="1"/>
              <a:tblGrid>
                <a:gridCol w="235725">
                  <a:extLst>
                    <a:ext uri="{9D8B030D-6E8A-4147-A177-3AD203B41FA5}">
                      <a16:colId xmlns:a16="http://schemas.microsoft.com/office/drawing/2014/main" val="3140163891"/>
                    </a:ext>
                  </a:extLst>
                </a:gridCol>
                <a:gridCol w="235725">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Q19</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87" name="Tableau 186"/>
          <p:cNvGraphicFramePr>
            <a:graphicFrameLocks noGrp="1"/>
          </p:cNvGraphicFramePr>
          <p:nvPr>
            <p:extLst>
              <p:ext uri="{D42A27DB-BD31-4B8C-83A1-F6EECF244321}">
                <p14:modId xmlns:p14="http://schemas.microsoft.com/office/powerpoint/2010/main" val="3670130546"/>
              </p:ext>
            </p:extLst>
          </p:nvPr>
        </p:nvGraphicFramePr>
        <p:xfrm>
          <a:off x="571058" y="6113750"/>
          <a:ext cx="471450" cy="123112"/>
        </p:xfrm>
        <a:graphic>
          <a:graphicData uri="http://schemas.openxmlformats.org/drawingml/2006/table">
            <a:tbl>
              <a:tblPr firstRow="1" firstCol="1" lastRow="1" lastCol="1" bandRow="1" bandCol="1"/>
              <a:tblGrid>
                <a:gridCol w="235725">
                  <a:extLst>
                    <a:ext uri="{9D8B030D-6E8A-4147-A177-3AD203B41FA5}">
                      <a16:colId xmlns:a16="http://schemas.microsoft.com/office/drawing/2014/main" val="3140163891"/>
                    </a:ext>
                  </a:extLst>
                </a:gridCol>
                <a:gridCol w="235725">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Q20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graphicFrame>
        <p:nvGraphicFramePr>
          <p:cNvPr id="188" name="Tableau 187"/>
          <p:cNvGraphicFramePr>
            <a:graphicFrameLocks noGrp="1"/>
          </p:cNvGraphicFramePr>
          <p:nvPr>
            <p:extLst>
              <p:ext uri="{D42A27DB-BD31-4B8C-83A1-F6EECF244321}">
                <p14:modId xmlns:p14="http://schemas.microsoft.com/office/powerpoint/2010/main" val="798689218"/>
              </p:ext>
            </p:extLst>
          </p:nvPr>
        </p:nvGraphicFramePr>
        <p:xfrm>
          <a:off x="567464" y="6254805"/>
          <a:ext cx="471450" cy="123112"/>
        </p:xfrm>
        <a:graphic>
          <a:graphicData uri="http://schemas.openxmlformats.org/drawingml/2006/table">
            <a:tbl>
              <a:tblPr firstRow="1" firstCol="1" lastRow="1" lastCol="1" bandRow="1" bandCol="1"/>
              <a:tblGrid>
                <a:gridCol w="235725">
                  <a:extLst>
                    <a:ext uri="{9D8B030D-6E8A-4147-A177-3AD203B41FA5}">
                      <a16:colId xmlns:a16="http://schemas.microsoft.com/office/drawing/2014/main" val="3140163891"/>
                    </a:ext>
                  </a:extLst>
                </a:gridCol>
                <a:gridCol w="235725">
                  <a:extLst>
                    <a:ext uri="{9D8B030D-6E8A-4147-A177-3AD203B41FA5}">
                      <a16:colId xmlns:a16="http://schemas.microsoft.com/office/drawing/2014/main" val="1139971837"/>
                    </a:ext>
                  </a:extLst>
                </a:gridCol>
              </a:tblGrid>
              <a:tr h="123112">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A1T4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lvl="0" algn="ctr">
                        <a:spcBef>
                          <a:spcPts val="0"/>
                        </a:spcBef>
                        <a:spcAft>
                          <a:spcPts val="0"/>
                        </a:spcAft>
                      </a:pPr>
                      <a:r>
                        <a:rPr lang="fr-FR" sz="800" b="1" dirty="0">
                          <a:solidFill>
                            <a:schemeClr val="tx1"/>
                          </a:solidFill>
                          <a:effectLst/>
                          <a:latin typeface="+mn-lt"/>
                          <a:ea typeface="Arial" panose="020B0604020202020204" pitchFamily="34" charset="0"/>
                          <a:cs typeface="Times New Roman" panose="02020603050405020304" pitchFamily="18" charset="0"/>
                        </a:rPr>
                        <a:t>Q21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019380491"/>
                  </a:ext>
                </a:extLst>
              </a:tr>
            </a:tbl>
          </a:graphicData>
        </a:graphic>
      </p:graphicFrame>
      <p:sp>
        <p:nvSpPr>
          <p:cNvPr id="195" name="Espace réservé du texte 5"/>
          <p:cNvSpPr txBox="1">
            <a:spLocks/>
          </p:cNvSpPr>
          <p:nvPr/>
        </p:nvSpPr>
        <p:spPr>
          <a:xfrm>
            <a:off x="8401050" y="827688"/>
            <a:ext cx="3646656" cy="46513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200" dirty="0"/>
              <a:t>CERTIFICATION</a:t>
            </a:r>
          </a:p>
          <a:p>
            <a:pPr marL="0" indent="0" algn="ctr">
              <a:buNone/>
            </a:pPr>
            <a:r>
              <a:rPr lang="fr-FR" sz="1100" dirty="0"/>
              <a:t>« Extrait de la grille nationale d’évaluation :  épreuve E2 »</a:t>
            </a: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16</a:t>
            </a:fld>
            <a:endParaRPr lang="fr-FR"/>
          </a:p>
        </p:txBody>
      </p:sp>
      <p:sp>
        <p:nvSpPr>
          <p:cNvPr id="7" name="Espace réservé de la date 6"/>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189106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 15"/>
          <p:cNvPicPr/>
          <p:nvPr/>
        </p:nvPicPr>
        <p:blipFill>
          <a:blip r:embed="rId2" cstate="print">
            <a:extLst>
              <a:ext uri="{28A0092B-C50C-407E-A947-70E740481C1C}">
                <a14:useLocalDpi xmlns:a14="http://schemas.microsoft.com/office/drawing/2010/main" val="0"/>
              </a:ext>
            </a:extLst>
          </a:blip>
          <a:stretch>
            <a:fillRect/>
          </a:stretch>
        </p:blipFill>
        <p:spPr>
          <a:xfrm>
            <a:off x="77618" y="35326"/>
            <a:ext cx="760582" cy="857576"/>
          </a:xfrm>
          <a:prstGeom prst="rect">
            <a:avLst/>
          </a:prstGeom>
        </p:spPr>
      </p:pic>
      <p:sp>
        <p:nvSpPr>
          <p:cNvPr id="11" name="Espace réservé du texte 5"/>
          <p:cNvSpPr txBox="1">
            <a:spLocks/>
          </p:cNvSpPr>
          <p:nvPr/>
        </p:nvSpPr>
        <p:spPr>
          <a:xfrm>
            <a:off x="1280160" y="464114"/>
            <a:ext cx="8142136" cy="28503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800" b="1" dirty="0"/>
              <a:t>La grille nationale d’évaluation par compétence de l‘épreuve E2 - Unité U2 - </a:t>
            </a:r>
          </a:p>
        </p:txBody>
      </p:sp>
      <p:sp>
        <p:nvSpPr>
          <p:cNvPr id="12" name="Rectangle 11"/>
          <p:cNvSpPr/>
          <p:nvPr/>
        </p:nvSpPr>
        <p:spPr>
          <a:xfrm>
            <a:off x="2000058" y="185129"/>
            <a:ext cx="6957960" cy="246221"/>
          </a:xfrm>
          <a:prstGeom prst="rect">
            <a:avLst/>
          </a:prstGeom>
          <a:solidFill>
            <a:srgbClr val="FFFF99"/>
          </a:solidFill>
          <a:ln>
            <a:solidFill>
              <a:srgbClr val="C00000"/>
            </a:solidFill>
          </a:ln>
          <a:scene3d>
            <a:camera prst="orthographicFront"/>
            <a:lightRig rig="threePt" dir="t"/>
          </a:scene3d>
          <a:sp3d>
            <a:bevelT/>
          </a:sp3d>
        </p:spPr>
        <p:txBody>
          <a:bodyPr wrap="square" lIns="0" tIns="0" rIns="0" bIns="0">
            <a:spAutoFit/>
          </a:bodyPr>
          <a:lstStyle/>
          <a:p>
            <a:pPr lvl="0" algn="ctr"/>
            <a:r>
              <a:rPr lang="fr-FR" sz="1600" b="1" dirty="0">
                <a:effectLst>
                  <a:outerShdw blurRad="38100" dist="38100" dir="2700000" algn="tl">
                    <a:srgbClr val="000000">
                      <a:alpha val="43137"/>
                    </a:srgbClr>
                  </a:outerShdw>
                </a:effectLst>
              </a:rPr>
              <a:t>E2 : Préparation d’une intervention</a:t>
            </a:r>
          </a:p>
        </p:txBody>
      </p:sp>
      <p:sp>
        <p:nvSpPr>
          <p:cNvPr id="13"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graphicFrame>
        <p:nvGraphicFramePr>
          <p:cNvPr id="3" name="Tableau 2"/>
          <p:cNvGraphicFramePr>
            <a:graphicFrameLocks noGrp="1"/>
          </p:cNvGraphicFramePr>
          <p:nvPr>
            <p:extLst>
              <p:ext uri="{D42A27DB-BD31-4B8C-83A1-F6EECF244321}">
                <p14:modId xmlns:p14="http://schemas.microsoft.com/office/powerpoint/2010/main" val="179062695"/>
              </p:ext>
            </p:extLst>
          </p:nvPr>
        </p:nvGraphicFramePr>
        <p:xfrm>
          <a:off x="353390" y="846486"/>
          <a:ext cx="5878968" cy="5404300"/>
        </p:xfrm>
        <a:graphic>
          <a:graphicData uri="http://schemas.openxmlformats.org/drawingml/2006/table">
            <a:tbl>
              <a:tblPr firstRow="1" firstCol="1" bandRow="1"/>
              <a:tblGrid>
                <a:gridCol w="568186">
                  <a:extLst>
                    <a:ext uri="{9D8B030D-6E8A-4147-A177-3AD203B41FA5}">
                      <a16:colId xmlns:a16="http://schemas.microsoft.com/office/drawing/2014/main" val="886705966"/>
                    </a:ext>
                  </a:extLst>
                </a:gridCol>
                <a:gridCol w="744044">
                  <a:extLst>
                    <a:ext uri="{9D8B030D-6E8A-4147-A177-3AD203B41FA5}">
                      <a16:colId xmlns:a16="http://schemas.microsoft.com/office/drawing/2014/main" val="2838882575"/>
                    </a:ext>
                  </a:extLst>
                </a:gridCol>
                <a:gridCol w="3475806">
                  <a:extLst>
                    <a:ext uri="{9D8B030D-6E8A-4147-A177-3AD203B41FA5}">
                      <a16:colId xmlns:a16="http://schemas.microsoft.com/office/drawing/2014/main" val="2589036325"/>
                    </a:ext>
                  </a:extLst>
                </a:gridCol>
                <a:gridCol w="188899">
                  <a:extLst>
                    <a:ext uri="{9D8B030D-6E8A-4147-A177-3AD203B41FA5}">
                      <a16:colId xmlns:a16="http://schemas.microsoft.com/office/drawing/2014/main" val="2383864438"/>
                    </a:ext>
                  </a:extLst>
                </a:gridCol>
                <a:gridCol w="183426">
                  <a:extLst>
                    <a:ext uri="{9D8B030D-6E8A-4147-A177-3AD203B41FA5}">
                      <a16:colId xmlns:a16="http://schemas.microsoft.com/office/drawing/2014/main" val="956105674"/>
                    </a:ext>
                  </a:extLst>
                </a:gridCol>
                <a:gridCol w="183426">
                  <a:extLst>
                    <a:ext uri="{9D8B030D-6E8A-4147-A177-3AD203B41FA5}">
                      <a16:colId xmlns:a16="http://schemas.microsoft.com/office/drawing/2014/main" val="1925920619"/>
                    </a:ext>
                  </a:extLst>
                </a:gridCol>
                <a:gridCol w="183426">
                  <a:extLst>
                    <a:ext uri="{9D8B030D-6E8A-4147-A177-3AD203B41FA5}">
                      <a16:colId xmlns:a16="http://schemas.microsoft.com/office/drawing/2014/main" val="1727214216"/>
                    </a:ext>
                  </a:extLst>
                </a:gridCol>
                <a:gridCol w="183426">
                  <a:extLst>
                    <a:ext uri="{9D8B030D-6E8A-4147-A177-3AD203B41FA5}">
                      <a16:colId xmlns:a16="http://schemas.microsoft.com/office/drawing/2014/main" val="1759328165"/>
                    </a:ext>
                  </a:extLst>
                </a:gridCol>
                <a:gridCol w="168329">
                  <a:extLst>
                    <a:ext uri="{9D8B030D-6E8A-4147-A177-3AD203B41FA5}">
                      <a16:colId xmlns:a16="http://schemas.microsoft.com/office/drawing/2014/main" val="2575536313"/>
                    </a:ext>
                  </a:extLst>
                </a:gridCol>
              </a:tblGrid>
              <a:tr h="376147">
                <a:tc gridSpan="3">
                  <a:txBody>
                    <a:bodyPr/>
                    <a:lstStyle/>
                    <a:p>
                      <a:pPr algn="ctr">
                        <a:lnSpc>
                          <a:spcPct val="107000"/>
                        </a:lnSpc>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Baccalauréat professionnel  Installateur en Chauffage, Climatisation et Énergies Renouvelables</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hMerge="1">
                  <a:txBody>
                    <a:bodyPr/>
                    <a:lstStyle/>
                    <a:p>
                      <a:endParaRPr lang="fr-FR"/>
                    </a:p>
                  </a:txBody>
                  <a:tcPr/>
                </a:tc>
                <a:tc hMerge="1">
                  <a:txBody>
                    <a:bodyPr/>
                    <a:lstStyle/>
                    <a:p>
                      <a:endParaRPr lang="fr-FR"/>
                    </a:p>
                  </a:txBody>
                  <a:tcPr/>
                </a:tc>
                <a:tc rowSpan="4">
                  <a:txBody>
                    <a:bodyPr/>
                    <a:lstStyle/>
                    <a:p>
                      <a:pPr algn="ctr">
                        <a:lnSpc>
                          <a:spcPct val="107000"/>
                        </a:lnSpc>
                        <a:spcAft>
                          <a:spcPts val="0"/>
                        </a:spcAft>
                      </a:pPr>
                      <a:r>
                        <a:rPr lang="fr-FR" sz="600" b="1">
                          <a:effectLst/>
                          <a:latin typeface="Arial" panose="020B0604020202020204" pitchFamily="34" charset="0"/>
                          <a:ea typeface="Times New Roman" panose="02020603050405020304" pitchFamily="18" charset="0"/>
                          <a:cs typeface="Times New Roman" panose="02020603050405020304" pitchFamily="18" charset="0"/>
                        </a:rPr>
                        <a:t>non évaluées</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gridSpan="4">
                  <a:txBody>
                    <a:bodyPr/>
                    <a:lstStyle/>
                    <a:p>
                      <a:pPr algn="ctr">
                        <a:lnSpc>
                          <a:spcPct val="107000"/>
                        </a:lnSpc>
                        <a:spcAft>
                          <a:spcPts val="0"/>
                        </a:spcAft>
                      </a:pPr>
                      <a:r>
                        <a:rPr lang="fr-FR" sz="600" b="1" dirty="0">
                          <a:effectLst/>
                          <a:latin typeface="Arial" panose="020B0604020202020204" pitchFamily="34" charset="0"/>
                          <a:ea typeface="Times New Roman" panose="02020603050405020304" pitchFamily="18" charset="0"/>
                          <a:cs typeface="Times New Roman" panose="02020603050405020304" pitchFamily="18" charset="0"/>
                        </a:rPr>
                        <a:t>Niveaux de maîtrise</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4">
                  <a:txBody>
                    <a:bodyPr/>
                    <a:lstStyle/>
                    <a:p>
                      <a:pPr algn="ctr">
                        <a:lnSpc>
                          <a:spcPct val="107000"/>
                        </a:lnSpc>
                        <a:spcAft>
                          <a:spcPts val="0"/>
                        </a:spcAft>
                      </a:pPr>
                      <a:r>
                        <a:rPr lang="fr-FR" sz="600" b="1"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Poids de la compétence</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672630083"/>
                  </a:ext>
                </a:extLst>
              </a:tr>
              <a:tr h="326806">
                <a:tc>
                  <a:txBody>
                    <a:bodyPr/>
                    <a:lstStyle/>
                    <a:p>
                      <a:pPr algn="l">
                        <a:lnSpc>
                          <a:spcPct val="107000"/>
                        </a:lnSpc>
                        <a:spcAft>
                          <a:spcPts val="0"/>
                        </a:spcAft>
                      </a:pPr>
                      <a:r>
                        <a:rPr lang="fr-FR" sz="600" b="1" dirty="0">
                          <a:effectLst/>
                          <a:latin typeface="Arial" panose="020B0604020202020204" pitchFamily="34" charset="0"/>
                          <a:ea typeface="Times New Roman" panose="02020603050405020304" pitchFamily="18" charset="0"/>
                          <a:cs typeface="Times New Roman" panose="02020603050405020304" pitchFamily="18" charset="0"/>
                        </a:rPr>
                        <a:t>Nom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l">
                        <a:lnSpc>
                          <a:spcPct val="107000"/>
                        </a:lnSpc>
                        <a:spcAft>
                          <a:spcPts val="0"/>
                        </a:spcAft>
                      </a:pPr>
                      <a:r>
                        <a:rPr lang="fr-FR" sz="600" b="1" dirty="0">
                          <a:effectLst/>
                          <a:latin typeface="Arial" panose="020B0604020202020204" pitchFamily="34" charset="0"/>
                          <a:ea typeface="Times New Roman" panose="02020603050405020304" pitchFamily="18" charset="0"/>
                          <a:cs typeface="Times New Roman" panose="02020603050405020304" pitchFamily="18" charset="0"/>
                        </a:rPr>
                        <a:t>Nom1</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rowSpan="2">
                  <a:txBody>
                    <a:bodyPr/>
                    <a:lstStyle/>
                    <a:p>
                      <a:pPr algn="ctr">
                        <a:lnSpc>
                          <a:spcPct val="107000"/>
                        </a:lnSpc>
                        <a:spcAft>
                          <a:spcPts val="0"/>
                        </a:spcAft>
                      </a:pPr>
                      <a:r>
                        <a:rPr lang="fr-FR" sz="600" b="1">
                          <a:effectLst/>
                          <a:latin typeface="Arial" panose="020B0604020202020204" pitchFamily="34" charset="0"/>
                          <a:ea typeface="Times New Roman" panose="02020603050405020304" pitchFamily="18" charset="0"/>
                          <a:cs typeface="Times New Roman" panose="02020603050405020304" pitchFamily="18" charset="0"/>
                        </a:rPr>
                        <a:t>E2 : Préparation d'une intervention</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vMerge="1">
                  <a:txBody>
                    <a:bodyPr/>
                    <a:lstStyle/>
                    <a:p>
                      <a:endParaRPr lang="fr-FR"/>
                    </a:p>
                  </a:txBody>
                  <a:tcPr/>
                </a:tc>
                <a:tc rowSpan="2">
                  <a:txBody>
                    <a:bodyPr/>
                    <a:lstStyle/>
                    <a:p>
                      <a:pPr algn="ctr">
                        <a:lnSpc>
                          <a:spcPct val="107000"/>
                        </a:lnSpc>
                        <a:spcAft>
                          <a:spcPts val="0"/>
                        </a:spcAft>
                      </a:pPr>
                      <a:r>
                        <a:rPr lang="fr-FR" sz="500" b="1" dirty="0">
                          <a:effectLst/>
                          <a:latin typeface="Arial" panose="020B0604020202020204" pitchFamily="34" charset="0"/>
                          <a:ea typeface="Times New Roman" panose="02020603050405020304" pitchFamily="18" charset="0"/>
                          <a:cs typeface="Times New Roman" panose="02020603050405020304" pitchFamily="18" charset="0"/>
                        </a:rPr>
                        <a:t>non maîtrisées</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a:txBody>
                    <a:bodyPr/>
                    <a:lstStyle/>
                    <a:p>
                      <a:pPr algn="ctr">
                        <a:lnSpc>
                          <a:spcPct val="107000"/>
                        </a:lnSpc>
                        <a:spcAft>
                          <a:spcPts val="0"/>
                        </a:spcAft>
                      </a:pPr>
                      <a:r>
                        <a:rPr lang="fr-FR" sz="500" b="1" dirty="0">
                          <a:effectLst/>
                          <a:latin typeface="Arial" panose="020B0604020202020204" pitchFamily="34" charset="0"/>
                          <a:ea typeface="Times New Roman" panose="02020603050405020304" pitchFamily="18" charset="0"/>
                          <a:cs typeface="Times New Roman" panose="02020603050405020304" pitchFamily="18" charset="0"/>
                        </a:rPr>
                        <a:t>insuffisamment maîtrisées</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a:txBody>
                    <a:bodyPr/>
                    <a:lstStyle/>
                    <a:p>
                      <a:pPr algn="ctr">
                        <a:lnSpc>
                          <a:spcPct val="107000"/>
                        </a:lnSpc>
                        <a:spcAft>
                          <a:spcPts val="0"/>
                        </a:spcAft>
                      </a:pPr>
                      <a:r>
                        <a:rPr lang="fr-FR" sz="500" b="1" dirty="0">
                          <a:effectLst/>
                          <a:latin typeface="Arial" panose="020B0604020202020204" pitchFamily="34" charset="0"/>
                          <a:ea typeface="Times New Roman" panose="02020603050405020304" pitchFamily="18" charset="0"/>
                          <a:cs typeface="Times New Roman" panose="02020603050405020304" pitchFamily="18" charset="0"/>
                        </a:rPr>
                        <a:t>maîtrisées</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rowSpan="2">
                  <a:txBody>
                    <a:bodyPr/>
                    <a:lstStyle/>
                    <a:p>
                      <a:pPr algn="ctr">
                        <a:lnSpc>
                          <a:spcPct val="107000"/>
                        </a:lnSpc>
                        <a:spcAft>
                          <a:spcPts val="0"/>
                        </a:spcAft>
                      </a:pPr>
                      <a:r>
                        <a:rPr lang="fr-FR" sz="500" b="1" dirty="0">
                          <a:effectLst/>
                          <a:latin typeface="Arial" panose="020B0604020202020204" pitchFamily="34" charset="0"/>
                          <a:ea typeface="Times New Roman" panose="02020603050405020304" pitchFamily="18" charset="0"/>
                          <a:cs typeface="Times New Roman" panose="02020603050405020304" pitchFamily="18" charset="0"/>
                        </a:rPr>
                        <a:t>bien maîtrisées</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extLst>
                  <a:ext uri="{0D108BD9-81ED-4DB2-BD59-A6C34878D82A}">
                    <a16:rowId xmlns:a16="http://schemas.microsoft.com/office/drawing/2014/main" val="860844290"/>
                  </a:ext>
                </a:extLst>
              </a:tr>
              <a:tr h="309107">
                <a:tc>
                  <a:txBody>
                    <a:bodyPr/>
                    <a:lstStyle/>
                    <a:p>
                      <a:pPr algn="l">
                        <a:lnSpc>
                          <a:spcPct val="107000"/>
                        </a:lnSpc>
                        <a:spcAft>
                          <a:spcPts val="0"/>
                        </a:spcAft>
                      </a:pPr>
                      <a:r>
                        <a:rPr lang="fr-FR" sz="600" b="1" dirty="0">
                          <a:effectLst/>
                          <a:latin typeface="Arial" panose="020B0604020202020204" pitchFamily="34" charset="0"/>
                          <a:ea typeface="Times New Roman" panose="02020603050405020304" pitchFamily="18" charset="0"/>
                          <a:cs typeface="Times New Roman" panose="02020603050405020304" pitchFamily="18" charset="0"/>
                        </a:rPr>
                        <a:t>Prénom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DCE6F1"/>
                    </a:solidFill>
                  </a:tcPr>
                </a:tc>
                <a:tc>
                  <a:txBody>
                    <a:bodyPr/>
                    <a:lstStyle/>
                    <a:p>
                      <a:pPr algn="l">
                        <a:lnSpc>
                          <a:spcPct val="107000"/>
                        </a:lnSpc>
                        <a:spcAft>
                          <a:spcPts val="0"/>
                        </a:spcAft>
                      </a:pPr>
                      <a:r>
                        <a:rPr lang="fr-FR" sz="600" b="1" dirty="0">
                          <a:effectLst/>
                          <a:latin typeface="Arial" panose="020B0604020202020204" pitchFamily="34" charset="0"/>
                          <a:ea typeface="Times New Roman" panose="02020603050405020304" pitchFamily="18" charset="0"/>
                          <a:cs typeface="Times New Roman" panose="02020603050405020304" pitchFamily="18" charset="0"/>
                        </a:rPr>
                        <a:t>Prénom1</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DCE6F1"/>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486723950"/>
                  </a:ext>
                </a:extLst>
              </a:tr>
              <a:tr h="138533">
                <a:tc gridSpan="2">
                  <a:txBody>
                    <a:bodyPr/>
                    <a:lstStyle/>
                    <a:p>
                      <a:pPr algn="ctr">
                        <a:lnSpc>
                          <a:spcPct val="107000"/>
                        </a:lnSpc>
                        <a:spcAft>
                          <a:spcPts val="0"/>
                        </a:spcAft>
                      </a:pPr>
                      <a:r>
                        <a:rPr lang="fr-FR" sz="600" b="1">
                          <a:effectLst/>
                          <a:latin typeface="Arial" panose="020B0604020202020204" pitchFamily="34" charset="0"/>
                          <a:ea typeface="Times New Roman" panose="02020603050405020304" pitchFamily="18" charset="0"/>
                          <a:cs typeface="Times New Roman" panose="02020603050405020304" pitchFamily="18" charset="0"/>
                        </a:rPr>
                        <a:t>Compétences évaluées</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fr-FR"/>
                    </a:p>
                  </a:txBody>
                  <a:tcPr/>
                </a:tc>
                <a:tc>
                  <a:txBody>
                    <a:bodyPr/>
                    <a:lstStyle/>
                    <a:p>
                      <a:pPr algn="ctr">
                        <a:lnSpc>
                          <a:spcPct val="107000"/>
                        </a:lnSpc>
                        <a:spcAft>
                          <a:spcPts val="0"/>
                        </a:spcAft>
                      </a:pPr>
                      <a:r>
                        <a:rPr lang="fr-FR" sz="600" b="1" dirty="0">
                          <a:effectLst/>
                          <a:latin typeface="Arial" panose="020B0604020202020204" pitchFamily="34" charset="0"/>
                          <a:ea typeface="Times New Roman" panose="02020603050405020304" pitchFamily="18" charset="0"/>
                          <a:cs typeface="Times New Roman" panose="02020603050405020304" pitchFamily="18" charset="0"/>
                        </a:rPr>
                        <a:t>Indicateurs de performance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a:txBody>
                    <a:bodyPr/>
                    <a:lstStyle/>
                    <a:p>
                      <a:pPr algn="ctr">
                        <a:lnSpc>
                          <a:spcPct val="107000"/>
                        </a:lnSpc>
                        <a:spcAft>
                          <a:spcPts val="0"/>
                        </a:spcAft>
                      </a:pPr>
                      <a:r>
                        <a:rPr lang="fr-FR" sz="500" b="1">
                          <a:effectLst/>
                          <a:latin typeface="Arial" panose="020B0604020202020204" pitchFamily="34" charset="0"/>
                          <a:ea typeface="Times New Roman" panose="02020603050405020304" pitchFamily="18" charset="0"/>
                          <a:cs typeface="Times New Roman" panose="02020603050405020304" pitchFamily="18" charset="0"/>
                        </a:rPr>
                        <a:t>1</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0"/>
                        </a:spcAft>
                      </a:pPr>
                      <a:r>
                        <a:rPr lang="fr-FR" sz="500" b="1">
                          <a:effectLst/>
                          <a:latin typeface="Arial" panose="020B0604020202020204" pitchFamily="34" charset="0"/>
                          <a:ea typeface="Times New Roman" panose="02020603050405020304" pitchFamily="18" charset="0"/>
                          <a:cs typeface="Times New Roman" panose="02020603050405020304" pitchFamily="18" charset="0"/>
                        </a:rPr>
                        <a:t>2</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0"/>
                        </a:spcAft>
                      </a:pPr>
                      <a:r>
                        <a:rPr lang="fr-FR" sz="500" b="1">
                          <a:effectLst/>
                          <a:latin typeface="Arial" panose="020B0604020202020204" pitchFamily="34" charset="0"/>
                          <a:ea typeface="Times New Roman" panose="02020603050405020304" pitchFamily="18" charset="0"/>
                          <a:cs typeface="Times New Roman" panose="02020603050405020304" pitchFamily="18" charset="0"/>
                        </a:rPr>
                        <a:t>3</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a:txBody>
                    <a:bodyPr/>
                    <a:lstStyle/>
                    <a:p>
                      <a:pPr algn="ctr">
                        <a:lnSpc>
                          <a:spcPct val="107000"/>
                        </a:lnSpc>
                        <a:spcAft>
                          <a:spcPts val="0"/>
                        </a:spcAft>
                      </a:pPr>
                      <a:r>
                        <a:rPr lang="fr-FR" sz="500" b="1" dirty="0">
                          <a:effectLst/>
                          <a:latin typeface="Arial" panose="020B0604020202020204" pitchFamily="34" charset="0"/>
                          <a:ea typeface="Times New Roman" panose="02020603050405020304" pitchFamily="18" charset="0"/>
                          <a:cs typeface="Times New Roman" panose="02020603050405020304" pitchFamily="18" charset="0"/>
                        </a:rPr>
                        <a:t>4</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extLst>
                  <a:ext uri="{0D108BD9-81ED-4DB2-BD59-A6C34878D82A}">
                    <a16:rowId xmlns:a16="http://schemas.microsoft.com/office/drawing/2014/main" val="3796491371"/>
                  </a:ext>
                </a:extLst>
              </a:tr>
              <a:tr h="165386">
                <a:tc gridSpan="3">
                  <a:txBody>
                    <a:bodyPr/>
                    <a:lstStyle/>
                    <a:p>
                      <a:pPr>
                        <a:lnSpc>
                          <a:spcPct val="107000"/>
                        </a:lnSpc>
                        <a:spcAft>
                          <a:spcPts val="0"/>
                        </a:spcAft>
                      </a:pPr>
                      <a:r>
                        <a:rPr lang="fr-FR" sz="500" b="1" dirty="0">
                          <a:effectLst/>
                          <a:latin typeface="Arial" panose="020B0604020202020204" pitchFamily="34" charset="0"/>
                          <a:ea typeface="Times New Roman" panose="02020603050405020304" pitchFamily="18" charset="0"/>
                          <a:cs typeface="Times New Roman" panose="02020603050405020304" pitchFamily="18" charset="0"/>
                        </a:rPr>
                        <a:t>C1 : S’informer sur la nature et sur les contraintes de l’intervention</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a:lnSpc>
                          <a:spcPct val="107000"/>
                        </a:lnSpc>
                        <a:spcAft>
                          <a:spcPts val="0"/>
                        </a:spcAft>
                      </a:pPr>
                      <a:r>
                        <a:rPr lang="fr-FR" sz="500" b="1" dirty="0">
                          <a:effectLst/>
                          <a:latin typeface="Arial" panose="020B0604020202020204" pitchFamily="34" charset="0"/>
                          <a:ea typeface="Times New Roman" panose="02020603050405020304" pitchFamily="18" charset="0"/>
                          <a:cs typeface="Times New Roman" panose="02020603050405020304" pitchFamily="18" charset="0"/>
                        </a:rPr>
                        <a:t>30%</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036786822"/>
                  </a:ext>
                </a:extLst>
              </a:tr>
              <a:tr h="167218">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Collecter les données nécessaires à l’intervention</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Les données techniques nécessaires à son intervention sont identifiées </a:t>
                      </a:r>
                      <a:br>
                        <a:rPr lang="fr-FR" sz="400">
                          <a:effectLst/>
                          <a:latin typeface="Arial" panose="020B0604020202020204" pitchFamily="34" charset="0"/>
                          <a:ea typeface="Times New Roman" panose="02020603050405020304" pitchFamily="18" charset="0"/>
                          <a:cs typeface="Times New Roman" panose="02020603050405020304" pitchFamily="18" charset="0"/>
                        </a:rPr>
                      </a:br>
                      <a:r>
                        <a:rPr lang="fr-FR" sz="400">
                          <a:effectLst/>
                          <a:latin typeface="Arial" panose="020B0604020202020204" pitchFamily="34" charset="0"/>
                          <a:ea typeface="Times New Roman" panose="02020603050405020304" pitchFamily="18" charset="0"/>
                          <a:cs typeface="Times New Roman" panose="02020603050405020304" pitchFamily="18" charset="0"/>
                        </a:rPr>
                        <a:t>La collecte des informations nécessaires à l’intervention est complète et exploitable</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677559489"/>
                  </a:ext>
                </a:extLst>
              </a:tr>
              <a:tr h="159107">
                <a:tc gridSpan="2">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Ordonner les données nécessaires à l’intervention</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Le classement des données est exploitable et respecte les règles de l’entreprise</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70799800"/>
                  </a:ext>
                </a:extLst>
              </a:tr>
              <a:tr h="238660">
                <a:tc gridSpan="2">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Repérer les contraintes techniques liées à l’intervention</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Les contraintes techniques et d’exécution sont repérées</a:t>
                      </a:r>
                      <a:br>
                        <a:rPr lang="fr-FR" sz="400">
                          <a:effectLst/>
                          <a:latin typeface="Arial" panose="020B0604020202020204" pitchFamily="34" charset="0"/>
                          <a:ea typeface="Times New Roman" panose="02020603050405020304" pitchFamily="18" charset="0"/>
                          <a:cs typeface="Times New Roman" panose="02020603050405020304" pitchFamily="18" charset="0"/>
                        </a:rPr>
                      </a:br>
                      <a:r>
                        <a:rPr lang="fr-FR" sz="400">
                          <a:effectLst/>
                          <a:latin typeface="Arial" panose="020B0604020202020204" pitchFamily="34" charset="0"/>
                          <a:ea typeface="Times New Roman" panose="02020603050405020304" pitchFamily="18" charset="0"/>
                          <a:cs typeface="Times New Roman" panose="02020603050405020304" pitchFamily="18" charset="0"/>
                        </a:rPr>
                        <a:t>Les contraintes liées à l’efficacité énergétique sont repérées</a:t>
                      </a:r>
                      <a:br>
                        <a:rPr lang="fr-FR" sz="400">
                          <a:effectLst/>
                          <a:latin typeface="Arial" panose="020B0604020202020204" pitchFamily="34" charset="0"/>
                          <a:ea typeface="Times New Roman" panose="02020603050405020304" pitchFamily="18" charset="0"/>
                          <a:cs typeface="Times New Roman" panose="02020603050405020304" pitchFamily="18" charset="0"/>
                        </a:rPr>
                      </a:br>
                      <a:r>
                        <a:rPr lang="fr-FR" sz="400">
                          <a:effectLst/>
                          <a:latin typeface="Arial" panose="020B0604020202020204" pitchFamily="34" charset="0"/>
                          <a:ea typeface="Times New Roman" panose="02020603050405020304" pitchFamily="18" charset="0"/>
                          <a:cs typeface="Times New Roman" panose="02020603050405020304" pitchFamily="18" charset="0"/>
                        </a:rPr>
                        <a:t>Les risques professionnels sont évalués</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125069631"/>
                  </a:ext>
                </a:extLst>
              </a:tr>
              <a:tr h="238660">
                <a:tc gridSpan="2">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Repérer les contraintes d’environnement de travail liées à l’intervention</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Les contraintes environnementales sont recensées</a:t>
                      </a:r>
                      <a:br>
                        <a:rPr lang="fr-FR" sz="400">
                          <a:effectLst/>
                          <a:latin typeface="Arial" panose="020B0604020202020204" pitchFamily="34" charset="0"/>
                          <a:ea typeface="Times New Roman" panose="02020603050405020304" pitchFamily="18" charset="0"/>
                          <a:cs typeface="Times New Roman" panose="02020603050405020304" pitchFamily="18" charset="0"/>
                        </a:rPr>
                      </a:br>
                      <a:r>
                        <a:rPr lang="fr-FR" sz="400">
                          <a:effectLst/>
                          <a:latin typeface="Arial" panose="020B0604020202020204" pitchFamily="34" charset="0"/>
                          <a:ea typeface="Times New Roman" panose="02020603050405020304" pitchFamily="18" charset="0"/>
                          <a:cs typeface="Times New Roman" panose="02020603050405020304" pitchFamily="18" charset="0"/>
                        </a:rPr>
                        <a:t>Les mesures de prévention de santé et sécurité au travail sont proposées</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684302701"/>
                  </a:ext>
                </a:extLst>
              </a:tr>
              <a:tr h="163555">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S’assurer de la planification de l’intervention</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Les interactions avec les autres intervenants sont repérées</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20183026"/>
                  </a:ext>
                </a:extLst>
              </a:tr>
              <a:tr h="238660">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Identifier les habilitations et les certifications nécessaires aux opérations</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Les habilitations et certifications nécessaires à l’opération sont identifiées</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4211086775"/>
                  </a:ext>
                </a:extLst>
              </a:tr>
              <a:tr h="169047">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Informer à l’interne et à l’externe des contraintes liées à l’intervention</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Les contraintes sont prises en compte et donnent lieu à une solution</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436704803"/>
                  </a:ext>
                </a:extLst>
              </a:tr>
              <a:tr h="129380">
                <a:tc gridSpan="3">
                  <a:txBody>
                    <a:bodyPr/>
                    <a:lstStyle/>
                    <a:p>
                      <a:pPr>
                        <a:lnSpc>
                          <a:spcPct val="107000"/>
                        </a:lnSpc>
                        <a:spcAft>
                          <a:spcPts val="0"/>
                        </a:spcAft>
                      </a:pPr>
                      <a:r>
                        <a:rPr lang="fr-FR" sz="500" b="1" dirty="0">
                          <a:effectLst/>
                          <a:latin typeface="Arial" panose="020B0604020202020204" pitchFamily="34" charset="0"/>
                          <a:ea typeface="Times New Roman" panose="02020603050405020304" pitchFamily="18" charset="0"/>
                          <a:cs typeface="Times New Roman" panose="02020603050405020304" pitchFamily="18" charset="0"/>
                        </a:rPr>
                        <a:t>C2 : Analyser et exploiter les données techniques de l'intervention</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a:lnSpc>
                          <a:spcPct val="107000"/>
                        </a:lnSpc>
                        <a:spcAft>
                          <a:spcPts val="0"/>
                        </a:spcAft>
                      </a:pPr>
                      <a:r>
                        <a:rPr lang="fr-FR" sz="500" b="1" dirty="0">
                          <a:effectLst/>
                          <a:latin typeface="Arial" panose="020B0604020202020204" pitchFamily="34" charset="0"/>
                          <a:ea typeface="Times New Roman" panose="02020603050405020304" pitchFamily="18" charset="0"/>
                          <a:cs typeface="Times New Roman" panose="02020603050405020304" pitchFamily="18" charset="0"/>
                        </a:rPr>
                        <a:t>30%</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832408292"/>
                  </a:ext>
                </a:extLst>
              </a:tr>
              <a:tr h="248689">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Identifier les éléments  d’un réseau fluidique  et d’un réseau électrique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L’identification des éléments permet de déterminer leurs caractéristiques</a:t>
                      </a:r>
                      <a:br>
                        <a:rPr lang="fr-FR" sz="400">
                          <a:effectLst/>
                          <a:latin typeface="Arial" panose="020B0604020202020204" pitchFamily="34" charset="0"/>
                          <a:ea typeface="Times New Roman" panose="02020603050405020304" pitchFamily="18" charset="0"/>
                          <a:cs typeface="Times New Roman" panose="02020603050405020304" pitchFamily="18" charset="0"/>
                        </a:rPr>
                      </a:br>
                      <a:r>
                        <a:rPr lang="fr-FR" sz="400">
                          <a:effectLst/>
                          <a:latin typeface="Arial" panose="020B0604020202020204" pitchFamily="34" charset="0"/>
                          <a:ea typeface="Times New Roman" panose="02020603050405020304" pitchFamily="18" charset="0"/>
                          <a:cs typeface="Times New Roman" panose="02020603050405020304" pitchFamily="18" charset="0"/>
                        </a:rPr>
                        <a:t>Les fonctions principales de chaque élément sont identifiées</a:t>
                      </a:r>
                      <a:br>
                        <a:rPr lang="fr-FR" sz="400">
                          <a:effectLst/>
                          <a:latin typeface="Arial" panose="020B0604020202020204" pitchFamily="34" charset="0"/>
                          <a:ea typeface="Times New Roman" panose="02020603050405020304" pitchFamily="18" charset="0"/>
                          <a:cs typeface="Times New Roman" panose="02020603050405020304" pitchFamily="18" charset="0"/>
                        </a:rPr>
                      </a:br>
                      <a:r>
                        <a:rPr lang="fr-FR" sz="400">
                          <a:effectLst/>
                          <a:latin typeface="Arial" panose="020B0604020202020204" pitchFamily="34" charset="0"/>
                          <a:ea typeface="Times New Roman" panose="02020603050405020304" pitchFamily="18" charset="0"/>
                          <a:cs typeface="Times New Roman" panose="02020603050405020304" pitchFamily="18" charset="0"/>
                        </a:rPr>
                        <a:t>Les différents éléments sont repérés sur les différents schémas</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270685875"/>
                  </a:ext>
                </a:extLst>
              </a:tr>
              <a:tr h="159107">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Déterminer les  caractéristiques des différents éléments de l’installation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Les caractéristiques sont identifiées et conformes aux normes en vigueur</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951302398"/>
                  </a:ext>
                </a:extLst>
              </a:tr>
              <a:tr h="318213">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Identifier les grandeurs physiques nominales associées à l’installation (températures, pression, puissances, intensités, tensions,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Les grandeurs physiques sont déterminées, interprétées et associées à des moyens de mesure, de capteurs et de protection</a:t>
                      </a:r>
                      <a:br>
                        <a:rPr lang="fr-FR" sz="400" dirty="0">
                          <a:effectLst/>
                          <a:latin typeface="Arial" panose="020B0604020202020204" pitchFamily="34" charset="0"/>
                          <a:ea typeface="Times New Roman" panose="02020603050405020304" pitchFamily="18" charset="0"/>
                          <a:cs typeface="Times New Roman" panose="02020603050405020304" pitchFamily="18" charset="0"/>
                        </a:rPr>
                      </a:br>
                      <a:r>
                        <a:rPr lang="fr-FR" sz="400" dirty="0">
                          <a:effectLst/>
                          <a:latin typeface="Arial" panose="020B0604020202020204" pitchFamily="34" charset="0"/>
                          <a:ea typeface="Times New Roman" panose="02020603050405020304" pitchFamily="18" charset="0"/>
                          <a:cs typeface="Times New Roman" panose="02020603050405020304" pitchFamily="18" charset="0"/>
                        </a:rPr>
                        <a:t>Le dimensionnement des matériels est vérifié et justifié</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475863128"/>
                  </a:ext>
                </a:extLst>
              </a:tr>
              <a:tr h="238660">
                <a:tc gridSpan="2">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Identifier les consignes de régulation et de sécurité spécifiques à l’installation</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Les valeurs identifiées permettent de prévoir le réglage des appareils de l’installation</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807371275"/>
                  </a:ext>
                </a:extLst>
              </a:tr>
              <a:tr h="238660">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Schématiser tout ou partie d’une installation, manuellement ou avec un outil numérique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a:effectLst/>
                          <a:latin typeface="Arial" panose="020B0604020202020204" pitchFamily="34" charset="0"/>
                          <a:ea typeface="Times New Roman" panose="02020603050405020304" pitchFamily="18" charset="0"/>
                          <a:cs typeface="Times New Roman" panose="02020603050405020304" pitchFamily="18" charset="0"/>
                        </a:rPr>
                        <a:t>Les schémas et/ou les croquis sont exploitables</a:t>
                      </a:r>
                      <a:br>
                        <a:rPr lang="fr-FR" sz="400">
                          <a:effectLst/>
                          <a:latin typeface="Arial" panose="020B0604020202020204" pitchFamily="34" charset="0"/>
                          <a:ea typeface="Times New Roman" panose="02020603050405020304" pitchFamily="18" charset="0"/>
                          <a:cs typeface="Times New Roman" panose="02020603050405020304" pitchFamily="18" charset="0"/>
                        </a:rPr>
                      </a:br>
                      <a:r>
                        <a:rPr lang="fr-FR" sz="400">
                          <a:effectLst/>
                          <a:latin typeface="Arial" panose="020B0604020202020204" pitchFamily="34" charset="0"/>
                          <a:ea typeface="Times New Roman" panose="02020603050405020304" pitchFamily="18" charset="0"/>
                          <a:cs typeface="Times New Roman" panose="02020603050405020304" pitchFamily="18" charset="0"/>
                        </a:rPr>
                        <a:t>Les conventions de représentation sont respectées</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681278366"/>
                  </a:ext>
                </a:extLst>
              </a:tr>
              <a:tr h="159107">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Repérer, identifier la connectique des schémas électriques d’une installation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Les éléments à raccorder, le type et la section des conducteurs sont identifiés</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628599486"/>
                  </a:ext>
                </a:extLst>
              </a:tr>
              <a:tr h="159107">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Proposer une modification technique en fonction des contraintes repérées</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La modification est approuvée par sa hiérarchie et portée au dossier technique</a:t>
                      </a:r>
                      <a:br>
                        <a:rPr lang="fr-FR" sz="400" dirty="0">
                          <a:effectLst/>
                          <a:latin typeface="Arial" panose="020B0604020202020204" pitchFamily="34" charset="0"/>
                          <a:ea typeface="Times New Roman" panose="02020603050405020304" pitchFamily="18" charset="0"/>
                          <a:cs typeface="Times New Roman" panose="02020603050405020304" pitchFamily="18" charset="0"/>
                        </a:rPr>
                      </a:br>
                      <a:r>
                        <a:rPr lang="fr-FR" sz="400" dirty="0">
                          <a:effectLst/>
                          <a:latin typeface="Arial" panose="020B0604020202020204" pitchFamily="34" charset="0"/>
                          <a:ea typeface="Times New Roman" panose="02020603050405020304" pitchFamily="18" charset="0"/>
                          <a:cs typeface="Times New Roman" panose="02020603050405020304" pitchFamily="18" charset="0"/>
                        </a:rPr>
                        <a:t>La solution technique proposée intègre les enjeux d’efficacité énergétique</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032686534"/>
                  </a:ext>
                </a:extLst>
              </a:tr>
              <a:tr h="108936">
                <a:tc gridSpan="3">
                  <a:txBody>
                    <a:bodyPr/>
                    <a:lstStyle/>
                    <a:p>
                      <a:pPr>
                        <a:lnSpc>
                          <a:spcPct val="107000"/>
                        </a:lnSpc>
                        <a:spcAft>
                          <a:spcPts val="0"/>
                        </a:spcAft>
                      </a:pPr>
                      <a:r>
                        <a:rPr lang="fr-FR" sz="500" b="1" dirty="0">
                          <a:effectLst/>
                          <a:latin typeface="Arial" panose="020B0604020202020204" pitchFamily="34" charset="0"/>
                          <a:ea typeface="Times New Roman" panose="02020603050405020304" pitchFamily="18" charset="0"/>
                          <a:cs typeface="Times New Roman" panose="02020603050405020304" pitchFamily="18" charset="0"/>
                        </a:rPr>
                        <a:t>C3 : Choisir les matériels, les matériaux, les équipements et l’outillage</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a:lnSpc>
                          <a:spcPct val="107000"/>
                        </a:lnSpc>
                        <a:spcAft>
                          <a:spcPts val="0"/>
                        </a:spcAft>
                      </a:pPr>
                      <a:r>
                        <a:rPr lang="fr-FR" sz="500" b="1">
                          <a:effectLst/>
                          <a:latin typeface="Arial" panose="020B0604020202020204" pitchFamily="34" charset="0"/>
                          <a:ea typeface="Times New Roman" panose="02020603050405020304" pitchFamily="18" charset="0"/>
                          <a:cs typeface="Times New Roman" panose="02020603050405020304" pitchFamily="18" charset="0"/>
                        </a:rPr>
                        <a:t>40%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28500372"/>
                  </a:ext>
                </a:extLst>
              </a:tr>
              <a:tr h="238660">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Identifier les matériels et outillages nécessaires à la réalisation de l’intervention</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Les matériels et outillages choisis sont adaptés à l’intervention</a:t>
                      </a:r>
                      <a:br>
                        <a:rPr lang="fr-FR" sz="400" dirty="0">
                          <a:effectLst/>
                          <a:latin typeface="Arial" panose="020B0604020202020204" pitchFamily="34" charset="0"/>
                          <a:ea typeface="Times New Roman" panose="02020603050405020304" pitchFamily="18" charset="0"/>
                          <a:cs typeface="Times New Roman" panose="02020603050405020304" pitchFamily="18" charset="0"/>
                        </a:rPr>
                      </a:br>
                      <a:r>
                        <a:rPr lang="fr-FR" sz="400" dirty="0">
                          <a:effectLst/>
                          <a:latin typeface="Arial" panose="020B0604020202020204" pitchFamily="34" charset="0"/>
                          <a:ea typeface="Times New Roman" panose="02020603050405020304" pitchFamily="18" charset="0"/>
                          <a:cs typeface="Times New Roman" panose="02020603050405020304" pitchFamily="18" charset="0"/>
                        </a:rPr>
                        <a:t>Les règles et limites d’utilisation des matériels et outillages sont recensées</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30%</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3152775362"/>
                  </a:ext>
                </a:extLst>
              </a:tr>
              <a:tr h="181863">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Inventorier les EPI et EPC adaptés à l’intervention</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L’inventaire des EPI est complet et adapté à l’’intervention</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8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30%</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71631701"/>
                  </a:ext>
                </a:extLst>
              </a:tr>
              <a:tr h="318213">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Identifier les équipements spécifiques (engin de manutention, échafaudage …) nécessaires à l’intervention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Les équipements nécessaires à l’intervention sont listés</a:t>
                      </a:r>
                      <a:br>
                        <a:rPr lang="fr-FR" sz="400" dirty="0">
                          <a:effectLst/>
                          <a:latin typeface="Arial" panose="020B0604020202020204" pitchFamily="34" charset="0"/>
                          <a:ea typeface="Times New Roman" panose="02020603050405020304" pitchFamily="18" charset="0"/>
                          <a:cs typeface="Times New Roman" panose="02020603050405020304" pitchFamily="18" charset="0"/>
                        </a:rPr>
                      </a:br>
                      <a:r>
                        <a:rPr lang="fr-FR" sz="400" dirty="0">
                          <a:effectLst/>
                          <a:latin typeface="Arial" panose="020B0604020202020204" pitchFamily="34" charset="0"/>
                          <a:ea typeface="Times New Roman" panose="02020603050405020304" pitchFamily="18" charset="0"/>
                          <a:cs typeface="Times New Roman" panose="02020603050405020304" pitchFamily="18" charset="0"/>
                        </a:rPr>
                        <a:t>Les habilitations et certifications nécessaires sont identifiées</a:t>
                      </a:r>
                      <a:br>
                        <a:rPr lang="fr-FR" sz="400" dirty="0">
                          <a:effectLst/>
                          <a:latin typeface="Arial" panose="020B0604020202020204" pitchFamily="34" charset="0"/>
                          <a:ea typeface="Times New Roman" panose="02020603050405020304" pitchFamily="18" charset="0"/>
                          <a:cs typeface="Times New Roman" panose="02020603050405020304" pitchFamily="18" charset="0"/>
                        </a:rPr>
                      </a:br>
                      <a:r>
                        <a:rPr lang="fr-FR" sz="400" dirty="0">
                          <a:effectLst/>
                          <a:latin typeface="Arial" panose="020B0604020202020204" pitchFamily="34" charset="0"/>
                          <a:ea typeface="Times New Roman" panose="02020603050405020304" pitchFamily="18" charset="0"/>
                          <a:cs typeface="Times New Roman" panose="02020603050405020304" pitchFamily="18" charset="0"/>
                        </a:rPr>
                        <a:t>Les risques professionnels sont analysés</a:t>
                      </a:r>
                      <a:br>
                        <a:rPr lang="fr-FR" sz="400" dirty="0">
                          <a:effectLst/>
                          <a:latin typeface="Arial" panose="020B0604020202020204" pitchFamily="34" charset="0"/>
                          <a:ea typeface="Times New Roman" panose="02020603050405020304" pitchFamily="18" charset="0"/>
                          <a:cs typeface="Times New Roman" panose="02020603050405020304" pitchFamily="18" charset="0"/>
                        </a:rPr>
                      </a:br>
                      <a:r>
                        <a:rPr lang="fr-FR" sz="400" dirty="0">
                          <a:effectLst/>
                          <a:latin typeface="Arial" panose="020B0604020202020204" pitchFamily="34" charset="0"/>
                          <a:ea typeface="Times New Roman" panose="02020603050405020304" pitchFamily="18" charset="0"/>
                          <a:cs typeface="Times New Roman" panose="02020603050405020304" pitchFamily="18" charset="0"/>
                        </a:rPr>
                        <a:t>Les mesures de prévention choisies répondent aux risques professionnels identifiés</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2031067357"/>
                  </a:ext>
                </a:extLst>
              </a:tr>
              <a:tr h="214819">
                <a:tc gridSpan="2">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Informer à l’interne et à l’externe des contraintes liées à l’intervention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nSpc>
                          <a:spcPct val="107000"/>
                        </a:lnSpc>
                        <a:spcAft>
                          <a:spcPts val="0"/>
                        </a:spcAft>
                      </a:pPr>
                      <a:r>
                        <a:rPr lang="fr-FR" sz="400" dirty="0">
                          <a:effectLst/>
                          <a:latin typeface="Arial" panose="020B0604020202020204" pitchFamily="34" charset="0"/>
                          <a:ea typeface="Times New Roman" panose="02020603050405020304" pitchFamily="18" charset="0"/>
                          <a:cs typeface="Times New Roman" panose="02020603050405020304" pitchFamily="18" charset="0"/>
                        </a:rPr>
                        <a:t>La liste des équipements spécifiques est communiquée à l’interne et à l’externe</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X</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b="1">
                          <a:effectLst/>
                          <a:latin typeface="Arial" panose="020B0604020202020204" pitchFamily="34" charset="0"/>
                          <a:ea typeface="Times New Roman" panose="02020603050405020304" pitchFamily="18" charset="0"/>
                          <a:cs typeface="Times New Roman" panose="02020603050405020304" pitchFamily="18" charset="0"/>
                        </a:rPr>
                        <a:t> </a:t>
                      </a:r>
                      <a:endParaRPr lang="fr-FR" sz="40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40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txBody>
                  <a:tcPr marL="7004" marR="70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62111019"/>
                  </a:ext>
                </a:extLst>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3865057060"/>
              </p:ext>
            </p:extLst>
          </p:nvPr>
        </p:nvGraphicFramePr>
        <p:xfrm>
          <a:off x="6867207" y="1250705"/>
          <a:ext cx="4815038" cy="5000081"/>
        </p:xfrm>
        <a:graphic>
          <a:graphicData uri="http://schemas.openxmlformats.org/drawingml/2006/table">
            <a:tbl>
              <a:tblPr/>
              <a:tblGrid>
                <a:gridCol w="242151">
                  <a:extLst>
                    <a:ext uri="{9D8B030D-6E8A-4147-A177-3AD203B41FA5}">
                      <a16:colId xmlns:a16="http://schemas.microsoft.com/office/drawing/2014/main" val="3148147968"/>
                    </a:ext>
                  </a:extLst>
                </a:gridCol>
                <a:gridCol w="242151">
                  <a:extLst>
                    <a:ext uri="{9D8B030D-6E8A-4147-A177-3AD203B41FA5}">
                      <a16:colId xmlns:a16="http://schemas.microsoft.com/office/drawing/2014/main" val="1728529763"/>
                    </a:ext>
                  </a:extLst>
                </a:gridCol>
                <a:gridCol w="242151">
                  <a:extLst>
                    <a:ext uri="{9D8B030D-6E8A-4147-A177-3AD203B41FA5}">
                      <a16:colId xmlns:a16="http://schemas.microsoft.com/office/drawing/2014/main" val="1106799630"/>
                    </a:ext>
                  </a:extLst>
                </a:gridCol>
                <a:gridCol w="242151">
                  <a:extLst>
                    <a:ext uri="{9D8B030D-6E8A-4147-A177-3AD203B41FA5}">
                      <a16:colId xmlns:a16="http://schemas.microsoft.com/office/drawing/2014/main" val="2303002499"/>
                    </a:ext>
                  </a:extLst>
                </a:gridCol>
                <a:gridCol w="242151">
                  <a:extLst>
                    <a:ext uri="{9D8B030D-6E8A-4147-A177-3AD203B41FA5}">
                      <a16:colId xmlns:a16="http://schemas.microsoft.com/office/drawing/2014/main" val="2945875711"/>
                    </a:ext>
                  </a:extLst>
                </a:gridCol>
                <a:gridCol w="456320">
                  <a:extLst>
                    <a:ext uri="{9D8B030D-6E8A-4147-A177-3AD203B41FA5}">
                      <a16:colId xmlns:a16="http://schemas.microsoft.com/office/drawing/2014/main" val="3540185719"/>
                    </a:ext>
                  </a:extLst>
                </a:gridCol>
                <a:gridCol w="242151">
                  <a:extLst>
                    <a:ext uri="{9D8B030D-6E8A-4147-A177-3AD203B41FA5}">
                      <a16:colId xmlns:a16="http://schemas.microsoft.com/office/drawing/2014/main" val="2542301520"/>
                    </a:ext>
                  </a:extLst>
                </a:gridCol>
                <a:gridCol w="242151">
                  <a:extLst>
                    <a:ext uri="{9D8B030D-6E8A-4147-A177-3AD203B41FA5}">
                      <a16:colId xmlns:a16="http://schemas.microsoft.com/office/drawing/2014/main" val="2498933923"/>
                    </a:ext>
                  </a:extLst>
                </a:gridCol>
                <a:gridCol w="242151">
                  <a:extLst>
                    <a:ext uri="{9D8B030D-6E8A-4147-A177-3AD203B41FA5}">
                      <a16:colId xmlns:a16="http://schemas.microsoft.com/office/drawing/2014/main" val="1802130750"/>
                    </a:ext>
                  </a:extLst>
                </a:gridCol>
                <a:gridCol w="242151">
                  <a:extLst>
                    <a:ext uri="{9D8B030D-6E8A-4147-A177-3AD203B41FA5}">
                      <a16:colId xmlns:a16="http://schemas.microsoft.com/office/drawing/2014/main" val="3213870818"/>
                    </a:ext>
                  </a:extLst>
                </a:gridCol>
                <a:gridCol w="242151">
                  <a:extLst>
                    <a:ext uri="{9D8B030D-6E8A-4147-A177-3AD203B41FA5}">
                      <a16:colId xmlns:a16="http://schemas.microsoft.com/office/drawing/2014/main" val="2920605428"/>
                    </a:ext>
                  </a:extLst>
                </a:gridCol>
                <a:gridCol w="242151">
                  <a:extLst>
                    <a:ext uri="{9D8B030D-6E8A-4147-A177-3AD203B41FA5}">
                      <a16:colId xmlns:a16="http://schemas.microsoft.com/office/drawing/2014/main" val="2231574572"/>
                    </a:ext>
                  </a:extLst>
                </a:gridCol>
                <a:gridCol w="242151">
                  <a:extLst>
                    <a:ext uri="{9D8B030D-6E8A-4147-A177-3AD203B41FA5}">
                      <a16:colId xmlns:a16="http://schemas.microsoft.com/office/drawing/2014/main" val="3237673658"/>
                    </a:ext>
                  </a:extLst>
                </a:gridCol>
                <a:gridCol w="242151">
                  <a:extLst>
                    <a:ext uri="{9D8B030D-6E8A-4147-A177-3AD203B41FA5}">
                      <a16:colId xmlns:a16="http://schemas.microsoft.com/office/drawing/2014/main" val="3782689398"/>
                    </a:ext>
                  </a:extLst>
                </a:gridCol>
                <a:gridCol w="242151">
                  <a:extLst>
                    <a:ext uri="{9D8B030D-6E8A-4147-A177-3AD203B41FA5}">
                      <a16:colId xmlns:a16="http://schemas.microsoft.com/office/drawing/2014/main" val="780207404"/>
                    </a:ext>
                  </a:extLst>
                </a:gridCol>
                <a:gridCol w="242151">
                  <a:extLst>
                    <a:ext uri="{9D8B030D-6E8A-4147-A177-3AD203B41FA5}">
                      <a16:colId xmlns:a16="http://schemas.microsoft.com/office/drawing/2014/main" val="164724762"/>
                    </a:ext>
                  </a:extLst>
                </a:gridCol>
                <a:gridCol w="242151">
                  <a:extLst>
                    <a:ext uri="{9D8B030D-6E8A-4147-A177-3AD203B41FA5}">
                      <a16:colId xmlns:a16="http://schemas.microsoft.com/office/drawing/2014/main" val="364618511"/>
                    </a:ext>
                  </a:extLst>
                </a:gridCol>
                <a:gridCol w="242151">
                  <a:extLst>
                    <a:ext uri="{9D8B030D-6E8A-4147-A177-3AD203B41FA5}">
                      <a16:colId xmlns:a16="http://schemas.microsoft.com/office/drawing/2014/main" val="254181412"/>
                    </a:ext>
                  </a:extLst>
                </a:gridCol>
                <a:gridCol w="242151">
                  <a:extLst>
                    <a:ext uri="{9D8B030D-6E8A-4147-A177-3AD203B41FA5}">
                      <a16:colId xmlns:a16="http://schemas.microsoft.com/office/drawing/2014/main" val="3282238924"/>
                    </a:ext>
                  </a:extLst>
                </a:gridCol>
              </a:tblGrid>
              <a:tr h="236611">
                <a:tc>
                  <a:txBody>
                    <a:bodyPr/>
                    <a:lstStyle/>
                    <a:p>
                      <a:pPr algn="ctr" fontAlgn="ctr"/>
                      <a:endParaRPr lang="fr-FR" sz="300" b="0" i="0" u="none" strike="noStrike">
                        <a:solidFill>
                          <a:srgbClr val="0000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dirty="0">
                        <a:solidFill>
                          <a:srgbClr val="FFFFFF"/>
                        </a:solidFill>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10">
                  <a:txBody>
                    <a:bodyPr/>
                    <a:lstStyle/>
                    <a:p>
                      <a:pPr algn="ctr" fontAlgn="ct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É</a:t>
                      </a:r>
                      <a:r>
                        <a:rPr lang="fr-FR" sz="1100" b="1" i="0" u="none" strike="noStrike" dirty="0">
                          <a:effectLst/>
                          <a:latin typeface="Arial" panose="020B0604020202020204" pitchFamily="34" charset="0"/>
                        </a:rPr>
                        <a:t>VALUATION </a:t>
                      </a: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É</a:t>
                      </a:r>
                      <a:r>
                        <a:rPr lang="fr-FR" sz="1100" b="1" i="0" u="none" strike="noStrike" dirty="0">
                          <a:effectLst/>
                          <a:latin typeface="Arial" panose="020B0604020202020204" pitchFamily="34" charset="0"/>
                        </a:rPr>
                        <a:t>PREUVE E2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1630809131"/>
                  </a:ext>
                </a:extLst>
              </a:tr>
              <a:tr h="194475">
                <a:tc>
                  <a:txBody>
                    <a:bodyPr/>
                    <a:lstStyle/>
                    <a:p>
                      <a:pPr algn="ctr" fontAlgn="ctr"/>
                      <a:endParaRPr lang="fr-FR" sz="300" b="0" i="0" u="none" strike="noStrike">
                        <a:solidFill>
                          <a:srgbClr val="0000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fr-FR" sz="300" b="0" i="0" u="none" strike="noStrike">
                        <a:solidFill>
                          <a:srgbClr val="FFFFFF"/>
                        </a:solidFill>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fr-FR" sz="300" b="0" i="0" u="none" strike="noStrike">
                        <a:solidFill>
                          <a:srgbClr val="FFFFFF"/>
                        </a:solidFill>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321880236"/>
                  </a:ext>
                </a:extLst>
              </a:tr>
              <a:tr h="194475">
                <a:tc>
                  <a:txBody>
                    <a:bodyPr/>
                    <a:lstStyle/>
                    <a:p>
                      <a:pPr algn="ctr" fontAlgn="ctr"/>
                      <a:endParaRPr lang="fr-FR" sz="300" b="0" i="0" u="none" strike="noStrike">
                        <a:solidFill>
                          <a:srgbClr val="0000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fr-FR" sz="300" b="0" i="0" u="none" strike="noStrike">
                        <a:solidFill>
                          <a:srgbClr val="FFFFFF"/>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300" b="0" i="0" u="none" strike="noStrike">
                        <a:solidFill>
                          <a:srgbClr val="FFFFFF"/>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647040027"/>
                  </a:ext>
                </a:extLst>
              </a:tr>
              <a:tr h="194475">
                <a:tc>
                  <a:txBody>
                    <a:bodyPr/>
                    <a:lstStyle/>
                    <a:p>
                      <a:pPr algn="ctr" fontAlgn="ctr"/>
                      <a:endParaRPr lang="fr-FR" sz="300" b="0" i="0" u="none" strike="noStrike">
                        <a:solidFill>
                          <a:srgbClr val="0000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fr-FR" sz="300" b="0" i="0" u="none" strike="noStrike">
                        <a:solidFill>
                          <a:srgbClr val="FFFFFF"/>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300" b="0" i="0" u="none" strike="noStrike">
                        <a:solidFill>
                          <a:srgbClr val="FFFFFF"/>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dirty="0">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1246677082"/>
                  </a:ext>
                </a:extLst>
              </a:tr>
              <a:tr h="194475">
                <a:tc>
                  <a:txBody>
                    <a:bodyPr/>
                    <a:lstStyle/>
                    <a:p>
                      <a:pPr algn="ctr" fontAlgn="ctr"/>
                      <a:endParaRPr lang="fr-FR" sz="300" b="0" i="0" u="none" strike="noStrike">
                        <a:solidFill>
                          <a:srgbClr val="0000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5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gridSpan="8">
                  <a:txBody>
                    <a:bodyPr/>
                    <a:lstStyle/>
                    <a:p>
                      <a:pPr algn="r" fontAlgn="ctr"/>
                      <a:r>
                        <a:rPr lang="fr-FR" sz="500" b="0" i="0" u="none" strike="noStrike">
                          <a:solidFill>
                            <a:srgbClr val="000000"/>
                          </a:solidFill>
                          <a:effectLst/>
                          <a:latin typeface="Arial" panose="020B0604020202020204" pitchFamily="34" charset="0"/>
                        </a:rPr>
                        <a:t>Note "brute" obtenue par calcul automatique :</a:t>
                      </a: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5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gridSpan="2">
                  <a:txBody>
                    <a:bodyPr/>
                    <a:lstStyle/>
                    <a:p>
                      <a:pPr algn="ctr" fontAlgn="ctr"/>
                      <a:r>
                        <a:rPr lang="fr-FR" sz="700" b="1" i="0" u="none" strike="noStrike">
                          <a:solidFill>
                            <a:srgbClr val="000000"/>
                          </a:solidFill>
                          <a:effectLst/>
                          <a:latin typeface="Arial" panose="020B0604020202020204" pitchFamily="34" charset="0"/>
                        </a:rPr>
                        <a:t>13,33</a:t>
                      </a:r>
                    </a:p>
                  </a:txBody>
                  <a:tcPr marL="0" marR="0" marT="0" marB="0" anchor="ctr">
                    <a:lnL>
                      <a:noFill/>
                    </a:lnL>
                    <a:lnR>
                      <a:noFill/>
                    </a:lnR>
                    <a:lnT>
                      <a:noFill/>
                    </a:lnT>
                    <a:lnB>
                      <a:noFill/>
                    </a:lnB>
                    <a:solidFill>
                      <a:srgbClr val="B8CCE4"/>
                    </a:solidFill>
                  </a:tcPr>
                </a:tc>
                <a:tc hMerge="1">
                  <a:txBody>
                    <a:bodyPr/>
                    <a:lstStyle/>
                    <a:p>
                      <a:endParaRPr lang="fr-FR"/>
                    </a:p>
                  </a:txBody>
                  <a:tcPr/>
                </a:tc>
                <a:tc gridSpan="2">
                  <a:txBody>
                    <a:bodyPr/>
                    <a:lstStyle/>
                    <a:p>
                      <a:pPr algn="ctr" fontAlgn="ctr"/>
                      <a:r>
                        <a:rPr lang="fr-FR" sz="700" b="1" i="0" u="none" strike="noStrike">
                          <a:solidFill>
                            <a:srgbClr val="000000"/>
                          </a:solidFill>
                          <a:effectLst/>
                          <a:latin typeface="Arial" panose="020B0604020202020204" pitchFamily="34" charset="0"/>
                        </a:rPr>
                        <a:t>/ 20</a:t>
                      </a:r>
                    </a:p>
                  </a:txBody>
                  <a:tcPr marL="0" marR="0" marT="0" marB="0" anchor="ctr">
                    <a:lnL>
                      <a:noFill/>
                    </a:lnL>
                    <a:lnR>
                      <a:noFill/>
                    </a:lnR>
                    <a:lnT>
                      <a:noFill/>
                    </a:lnT>
                    <a:lnB>
                      <a:noFill/>
                    </a:lnB>
                    <a:solidFill>
                      <a:srgbClr val="B8CCE4"/>
                    </a:solidFill>
                  </a:tcPr>
                </a:tc>
                <a:tc hMerge="1">
                  <a:txBody>
                    <a:bodyPr/>
                    <a:lstStyle/>
                    <a:p>
                      <a:endParaRPr lang="fr-FR"/>
                    </a:p>
                  </a:txBody>
                  <a:tcPr/>
                </a:tc>
                <a:extLst>
                  <a:ext uri="{0D108BD9-81ED-4DB2-BD59-A6C34878D82A}">
                    <a16:rowId xmlns:a16="http://schemas.microsoft.com/office/drawing/2014/main" val="1093078572"/>
                  </a:ext>
                </a:extLst>
              </a:tr>
              <a:tr h="194475">
                <a:tc>
                  <a:txBody>
                    <a:bodyPr/>
                    <a:lstStyle/>
                    <a:p>
                      <a:pPr algn="ctr" fontAlgn="ctr"/>
                      <a:endParaRPr lang="fr-FR" sz="300" b="0" i="0" u="none" strike="noStrike">
                        <a:solidFill>
                          <a:srgbClr val="0000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fr-FR" sz="300" b="0" i="0" u="none" strike="noStrike">
                        <a:solidFill>
                          <a:srgbClr val="FFFFFF"/>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300" b="0" i="0" u="none" strike="noStrike">
                        <a:solidFill>
                          <a:srgbClr val="FFFFFF"/>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7134046"/>
                  </a:ext>
                </a:extLst>
              </a:tr>
              <a:tr h="233370">
                <a:tc>
                  <a:txBody>
                    <a:bodyPr/>
                    <a:lstStyle/>
                    <a:p>
                      <a:pPr algn="l" fontAlgn="ctr"/>
                      <a:endParaRPr lang="fr-FR" sz="300" b="0" i="0" u="none" strike="noStrike">
                        <a:solidFill>
                          <a:srgbClr val="0000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gridSpan="7">
                  <a:txBody>
                    <a:bodyPr/>
                    <a:lstStyle/>
                    <a:p>
                      <a:pPr algn="r" fontAlgn="ctr"/>
                      <a:r>
                        <a:rPr lang="fr-FR" sz="500" b="1" i="0" u="none" strike="noStrike">
                          <a:effectLst/>
                          <a:latin typeface="Arial" panose="020B0604020202020204" pitchFamily="34" charset="0"/>
                        </a:rPr>
                        <a:t>Note proposée par le jury pour l'épreuve E2 :</a:t>
                      </a:r>
                    </a:p>
                  </a:txBody>
                  <a:tcPr marL="0" marR="0" marT="0" marB="0" anchor="ctr">
                    <a:lnL>
                      <a:noFill/>
                    </a:lnL>
                    <a:lnR>
                      <a:noFill/>
                    </a:lnR>
                    <a:lnT>
                      <a:noFill/>
                    </a:lnT>
                    <a:lnB>
                      <a:noFill/>
                    </a:lnB>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500" b="1" i="0" u="none" strike="noStrike">
                        <a:solidFill>
                          <a:srgbClr val="000000"/>
                        </a:solidFill>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fr-FR" sz="1100" b="1" i="0" u="none" strike="noStrike">
                          <a:solidFill>
                            <a:srgbClr val="FF0000"/>
                          </a:solidFill>
                          <a:effectLst/>
                          <a:latin typeface="Arial" panose="020B0604020202020204" pitchFamily="34" charset="0"/>
                        </a:rPr>
                        <a:t>13,5</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rowSpan="2" hMerge="1">
                  <a:txBody>
                    <a:bodyPr/>
                    <a:lstStyle/>
                    <a:p>
                      <a:endParaRPr lang="fr-FR"/>
                    </a:p>
                  </a:txBody>
                  <a:tcPr/>
                </a:tc>
                <a:tc rowSpan="2" gridSpan="2">
                  <a:txBody>
                    <a:bodyPr/>
                    <a:lstStyle/>
                    <a:p>
                      <a:pPr algn="ctr" fontAlgn="ctr"/>
                      <a:r>
                        <a:rPr lang="fr-FR" sz="1100" b="1" i="0" u="none" strike="noStrike">
                          <a:effectLst/>
                          <a:latin typeface="Arial" panose="020B0604020202020204" pitchFamily="34" charset="0"/>
                        </a:rPr>
                        <a:t>/ 20</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rowSpan="2" hMerge="1">
                  <a:txBody>
                    <a:bodyPr/>
                    <a:lstStyle/>
                    <a:p>
                      <a:endParaRPr lang="fr-FR"/>
                    </a:p>
                  </a:txBody>
                  <a:tcPr/>
                </a:tc>
                <a:extLst>
                  <a:ext uri="{0D108BD9-81ED-4DB2-BD59-A6C34878D82A}">
                    <a16:rowId xmlns:a16="http://schemas.microsoft.com/office/drawing/2014/main" val="911545727"/>
                  </a:ext>
                </a:extLst>
              </a:tr>
              <a:tr h="194475">
                <a:tc rowSpan="2" gridSpan="14">
                  <a:txBody>
                    <a:bodyPr/>
                    <a:lstStyle/>
                    <a:p>
                      <a:pPr algn="l" fontAlgn="t"/>
                      <a:r>
                        <a:rPr lang="fr-FR" sz="500" b="0" i="0" u="none" strike="noStrike">
                          <a:solidFill>
                            <a:srgbClr val="0000FF"/>
                          </a:solidFill>
                          <a:effectLst/>
                          <a:latin typeface="Arial" panose="020B0604020202020204" pitchFamily="34" charset="0"/>
                        </a:rPr>
                        <a:t>La note proposée, arrondie au demi point, est décidée par les évaluateurs à partir de la note brute qui peut être modulée de + 0 à + 1 point en fonction de la réactivité du candidat ou de tout autre attitude professionnelle positive observée.</a:t>
                      </a:r>
                    </a:p>
                  </a:txBody>
                  <a:tcPr marL="0" marR="0" marT="0" marB="0">
                    <a:lnL>
                      <a:noFill/>
                    </a:lnL>
                    <a:lnR>
                      <a:noFill/>
                    </a:lnR>
                    <a:lnT>
                      <a:noFill/>
                    </a:lnT>
                    <a:lnB>
                      <a:noFill/>
                    </a:lnB>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fr-FR"/>
                    </a:p>
                  </a:txBody>
                  <a:tcPr/>
                </a:tc>
                <a:tc hMerge="1" v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3874701792"/>
                  </a:ext>
                </a:extLst>
              </a:tr>
              <a:tr h="236611">
                <a:tc gridSpan="1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06802"/>
                  </a:ext>
                </a:extLst>
              </a:tr>
              <a:tr h="194475">
                <a:tc>
                  <a:txBody>
                    <a:bodyPr/>
                    <a:lstStyle/>
                    <a:p>
                      <a:pPr algn="ctr" fontAlgn="ctr"/>
                      <a:endParaRPr lang="fr-FR" sz="300" b="0" i="0" u="none" strike="noStrike">
                        <a:solidFill>
                          <a:srgbClr val="0000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a:noFill/>
                    </a:lnB>
                  </a:tcPr>
                </a:tc>
                <a:tc gridSpan="7">
                  <a:txBody>
                    <a:bodyPr/>
                    <a:lstStyle/>
                    <a:p>
                      <a:pPr algn="r" fontAlgn="ctr"/>
                      <a:r>
                        <a:rPr lang="fr-FR" sz="500" b="1" i="0" u="none" strike="noStrike">
                          <a:solidFill>
                            <a:srgbClr val="000000"/>
                          </a:solidFill>
                          <a:effectLst/>
                          <a:latin typeface="Arial" panose="020B0604020202020204" pitchFamily="34" charset="0"/>
                        </a:rPr>
                        <a:t>Taux de compétences évaluées :</a:t>
                      </a: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1100" b="1" i="0" u="none" strike="noStrike">
                        <a:solidFill>
                          <a:srgbClr val="FF0000"/>
                        </a:solidFill>
                        <a:effectLst/>
                        <a:latin typeface="Arial" panose="020B0604020202020204" pitchFamily="34" charset="0"/>
                      </a:endParaRPr>
                    </a:p>
                  </a:txBody>
                  <a:tcPr marL="0" marR="0" marT="0" marB="0" anchor="ctr">
                    <a:lnL>
                      <a:noFill/>
                    </a:lnL>
                    <a:lnR w="19050" cap="flat" cmpd="sng" algn="ctr">
                      <a:solidFill>
                        <a:srgbClr val="000000"/>
                      </a:solidFill>
                      <a:prstDash val="solid"/>
                      <a:round/>
                      <a:headEnd type="none" w="med" len="med"/>
                      <a:tailEnd type="none" w="med" len="med"/>
                    </a:lnR>
                    <a:lnT>
                      <a:noFill/>
                    </a:lnT>
                    <a:lnB>
                      <a:noFill/>
                    </a:lnB>
                  </a:tcPr>
                </a:tc>
                <a:tc rowSpan="2" gridSpan="4">
                  <a:txBody>
                    <a:bodyPr/>
                    <a:lstStyle/>
                    <a:p>
                      <a:pPr algn="ctr" fontAlgn="ctr"/>
                      <a:r>
                        <a:rPr lang="fr-FR" sz="1100" b="1" i="0" u="none" strike="noStrike">
                          <a:effectLst/>
                          <a:latin typeface="Arial" panose="020B0604020202020204" pitchFamily="34" charset="0"/>
                        </a:rPr>
                        <a:t>71%</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5D9F1"/>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extLst>
                  <a:ext uri="{0D108BD9-81ED-4DB2-BD59-A6C34878D82A}">
                    <a16:rowId xmlns:a16="http://schemas.microsoft.com/office/drawing/2014/main" val="1797358589"/>
                  </a:ext>
                </a:extLst>
              </a:tr>
              <a:tr h="194475">
                <a:tc rowSpan="2" gridSpan="14">
                  <a:txBody>
                    <a:bodyPr/>
                    <a:lstStyle/>
                    <a:p>
                      <a:pPr algn="l" fontAlgn="t"/>
                      <a:r>
                        <a:rPr lang="fr-FR" sz="500" b="1" i="0" u="none" strike="noStrike">
                          <a:solidFill>
                            <a:srgbClr val="FF0000"/>
                          </a:solidFill>
                          <a:effectLst/>
                          <a:latin typeface="Arial" panose="020B0604020202020204" pitchFamily="34" charset="0"/>
                        </a:rPr>
                        <a:t>ATTENTION</a:t>
                      </a:r>
                      <a:r>
                        <a:rPr lang="fr-FR" sz="500" b="0" i="0" u="none" strike="noStrike">
                          <a:solidFill>
                            <a:srgbClr val="0000FF"/>
                          </a:solidFill>
                          <a:effectLst/>
                          <a:latin typeface="Arial" panose="020B0604020202020204" pitchFamily="34" charset="0"/>
                        </a:rPr>
                        <a:t> si le taux de couverture des compétences est inférieur à </a:t>
                      </a:r>
                      <a:r>
                        <a:rPr lang="fr-FR" sz="700" b="1" i="0" u="none" strike="noStrike">
                          <a:solidFill>
                            <a:srgbClr val="0000FF"/>
                          </a:solidFill>
                          <a:effectLst/>
                          <a:latin typeface="Arial" panose="020B0604020202020204" pitchFamily="34" charset="0"/>
                        </a:rPr>
                        <a:t>60%</a:t>
                      </a:r>
                      <a:r>
                        <a:rPr lang="fr-FR" sz="500" b="0" i="0" u="none" strike="noStrike">
                          <a:solidFill>
                            <a:srgbClr val="0000FF"/>
                          </a:solidFill>
                          <a:effectLst/>
                          <a:latin typeface="Arial" panose="020B0604020202020204" pitchFamily="34" charset="0"/>
                        </a:rPr>
                        <a:t>, la note ne peut pas être recevable. Il faut alors évaluer plus de compétences. Il faut également cocher la case non évaluée, si cette compétence n'est pas évaluée.</a:t>
                      </a:r>
                    </a:p>
                  </a:txBody>
                  <a:tcPr marL="0" marR="0" marT="0" marB="0">
                    <a:lnL>
                      <a:noFill/>
                    </a:lnL>
                    <a:lnR>
                      <a:noFill/>
                    </a:lnR>
                    <a:lnT>
                      <a:noFill/>
                    </a:lnT>
                    <a:lnB>
                      <a:noFill/>
                    </a:lnB>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w="19050" cap="flat" cmpd="sng" algn="ctr">
                      <a:solidFill>
                        <a:srgbClr val="000000"/>
                      </a:solidFill>
                      <a:prstDash val="solid"/>
                      <a:round/>
                      <a:headEnd type="none" w="med" len="med"/>
                      <a:tailEnd type="none" w="med" len="med"/>
                    </a:lnR>
                    <a:lnT>
                      <a:noFill/>
                    </a:lnT>
                    <a:lnB>
                      <a:noFill/>
                    </a:lnB>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220532125"/>
                  </a:ext>
                </a:extLst>
              </a:tr>
              <a:tr h="194475">
                <a:tc gridSpan="1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2586496"/>
                  </a:ext>
                </a:extLst>
              </a:tr>
              <a:tr h="209514">
                <a:tc gridSpan="11">
                  <a:txBody>
                    <a:bodyPr/>
                    <a:lstStyle/>
                    <a:p>
                      <a:pPr algn="l" fontAlgn="ctr"/>
                      <a:r>
                        <a:rPr lang="fr-FR" sz="500" b="1" i="0" u="none" strike="noStrike">
                          <a:solidFill>
                            <a:srgbClr val="FF0000"/>
                          </a:solidFill>
                          <a:effectLst/>
                          <a:latin typeface="Arial" panose="020B0604020202020204" pitchFamily="34" charset="0"/>
                        </a:rPr>
                        <a:t>ATTENTION</a:t>
                      </a:r>
                      <a:r>
                        <a:rPr lang="fr-FR" sz="500" b="0" i="0" u="none" strike="noStrike">
                          <a:solidFill>
                            <a:srgbClr val="FF0000"/>
                          </a:solidFill>
                          <a:effectLst/>
                          <a:latin typeface="Arial" panose="020B0604020202020204" pitchFamily="34" charset="0"/>
                        </a:rPr>
                        <a:t>, </a:t>
                      </a:r>
                      <a:r>
                        <a:rPr lang="fr-FR" sz="500" b="0" i="0" u="none" strike="noStrike">
                          <a:solidFill>
                            <a:srgbClr val="0000FF"/>
                          </a:solidFill>
                          <a:effectLst/>
                          <a:latin typeface="Arial" panose="020B0604020202020204" pitchFamily="34" charset="0"/>
                        </a:rPr>
                        <a:t>le symbole </a:t>
                      </a:r>
                      <a:r>
                        <a:rPr lang="fr-FR" sz="700" b="0" i="0" u="none" strike="noStrike">
                          <a:solidFill>
                            <a:srgbClr val="FF0000"/>
                          </a:solidFill>
                          <a:effectLst/>
                          <a:latin typeface="Arial" panose="020B0604020202020204" pitchFamily="34" charset="0"/>
                        </a:rPr>
                        <a:t>◄</a:t>
                      </a:r>
                      <a:r>
                        <a:rPr lang="fr-FR" sz="500" b="0" i="0" u="none" strike="noStrike">
                          <a:solidFill>
                            <a:srgbClr val="0000FF"/>
                          </a:solidFill>
                          <a:effectLst/>
                          <a:latin typeface="Arial" panose="020B0604020202020204" pitchFamily="34" charset="0"/>
                        </a:rPr>
                        <a:t> apparaît lorsque l'évaluation d'une compétence est incorrecte.</a:t>
                      </a:r>
                      <a:endParaRPr lang="fr-FR" sz="5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3250816973"/>
                  </a:ext>
                </a:extLst>
              </a:tr>
              <a:tr h="194475">
                <a:tc gridSpan="11">
                  <a:txBody>
                    <a:bodyPr/>
                    <a:lstStyle/>
                    <a:p>
                      <a:pPr algn="l" fontAlgn="ctr"/>
                      <a:r>
                        <a:rPr lang="fr-FR" sz="500" b="0" i="0" u="none" strike="noStrike">
                          <a:solidFill>
                            <a:srgbClr val="0000FF"/>
                          </a:solidFill>
                          <a:effectLst/>
                          <a:latin typeface="Arial" panose="020B0604020202020204" pitchFamily="34" charset="0"/>
                        </a:rPr>
                        <a:t>(si aucune case n'est cochée ou si plusieurs cases sont cochées pour la même compétence)</a:t>
                      </a: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dirty="0">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3178252447"/>
                  </a:ext>
                </a:extLst>
              </a:tr>
              <a:tr h="194475">
                <a:tc>
                  <a:txBody>
                    <a:bodyPr/>
                    <a:lstStyle/>
                    <a:p>
                      <a:pPr algn="ctr" fontAlgn="ctr"/>
                      <a:endParaRPr lang="fr-FR" sz="300" b="0" i="0" u="none" strike="noStrike">
                        <a:solidFill>
                          <a:srgbClr val="0000FF"/>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solidFill>
                          <a:srgbClr val="FFFFFF"/>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fr-FR" sz="300" b="0" i="0" u="none" strike="noStrike">
                        <a:solidFill>
                          <a:srgbClr val="FF0000"/>
                        </a:solidFill>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fr-FR" sz="300" b="0" i="0" u="none" strike="noStrike">
                        <a:solidFill>
                          <a:srgbClr val="FF0000"/>
                        </a:solidFill>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solidFill>
                          <a:srgbClr val="FF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3592428952"/>
                  </a:ext>
                </a:extLst>
              </a:tr>
              <a:tr h="194475">
                <a:tc gridSpan="14">
                  <a:txBody>
                    <a:bodyPr/>
                    <a:lstStyle/>
                    <a:p>
                      <a:pPr algn="ctr" fontAlgn="ctr"/>
                      <a:r>
                        <a:rPr lang="fr-FR" sz="500" b="1" i="0" u="none" strike="noStrike">
                          <a:effectLst/>
                          <a:latin typeface="Arial" panose="020B0604020202020204" pitchFamily="34" charset="0"/>
                        </a:rPr>
                        <a:t>Appréciation globale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500" b="1" i="0" u="none" strike="noStrike">
                          <a:effectLst/>
                          <a:latin typeface="Arial" panose="020B0604020202020204" pitchFamily="34" charset="0"/>
                        </a:rPr>
                        <a:t> </a:t>
                      </a:r>
                      <a:endParaRPr lang="fr-FR" sz="3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779861770"/>
                  </a:ext>
                </a:extLst>
              </a:tr>
              <a:tr h="388950">
                <a:tc rowSpan="4" gridSpan="14">
                  <a:txBody>
                    <a:bodyPr/>
                    <a:lstStyle/>
                    <a:p>
                      <a:pPr algn="ctr" fontAlgn="ctr"/>
                      <a:r>
                        <a:rPr lang="fr-FR" sz="500" b="1" i="0" u="none" strike="noStrike" dirty="0">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a:txBody>
                    <a:bodyPr/>
                    <a:lstStyle/>
                    <a:p>
                      <a:pPr algn="ctr" fontAlgn="ctr"/>
                      <a:r>
                        <a:rPr lang="fr-FR" sz="500" b="1" i="0" u="none" strike="noStrike" dirty="0">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4106700139"/>
                  </a:ext>
                </a:extLst>
              </a:tr>
              <a:tr h="194475">
                <a:tc gridSpan="1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5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663618498"/>
                  </a:ext>
                </a:extLst>
              </a:tr>
              <a:tr h="194475">
                <a:tc gridSpan="1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5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2181497983"/>
                  </a:ext>
                </a:extLst>
              </a:tr>
              <a:tr h="194475">
                <a:tc gridSpan="1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ctr" fontAlgn="ctr"/>
                      <a:r>
                        <a:rPr lang="fr-FR" sz="5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fr-FR" sz="500" b="1" i="0" u="none" strike="noStrike">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2746482039"/>
                  </a:ext>
                </a:extLst>
              </a:tr>
              <a:tr h="194475">
                <a:tc>
                  <a:txBody>
                    <a:bodyPr/>
                    <a:lstStyle/>
                    <a:p>
                      <a:pPr algn="l" fontAlgn="ctr"/>
                      <a:endParaRPr lang="fr-FR" sz="400" b="0" i="0" u="none" strike="noStrike">
                        <a:solidFill>
                          <a:srgbClr val="FFFFFF"/>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solidFill>
                          <a:srgbClr val="FFFFFF"/>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solidFill>
                          <a:srgbClr val="FFFFFF"/>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solidFill>
                          <a:srgbClr val="FFFFFF"/>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FFFFFF"/>
                        </a:solidFill>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FFFFFF"/>
                        </a:solidFill>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solidFill>
                          <a:srgbClr val="FFFFFF"/>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solidFill>
                          <a:srgbClr val="FF0000"/>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solidFill>
                          <a:srgbClr val="FF0000"/>
                        </a:solidFill>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400" b="0" i="0" u="none" strike="noStrike">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4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3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8099073"/>
                  </a:ext>
                </a:extLst>
              </a:tr>
              <a:tr h="194475">
                <a:tc gridSpan="10">
                  <a:txBody>
                    <a:bodyPr/>
                    <a:lstStyle/>
                    <a:p>
                      <a:pPr algn="ctr" fontAlgn="ctr"/>
                      <a:r>
                        <a:rPr lang="fr-FR" sz="500" b="1" i="0" u="none" strike="noStrike">
                          <a:effectLst/>
                          <a:latin typeface="Arial" panose="020B0604020202020204" pitchFamily="34" charset="0"/>
                        </a:rPr>
                        <a:t>Noms des Correcteurs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ctr"/>
                      <a:r>
                        <a:rPr lang="fr-FR" sz="500" b="1" i="0" u="none" strike="noStrike">
                          <a:effectLst/>
                          <a:latin typeface="Arial" panose="020B0604020202020204" pitchFamily="34" charset="0"/>
                        </a:rPr>
                        <a:t>Signatures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3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fr-FR" sz="500" b="1" i="0" u="none" strike="noStrike">
                          <a:effectLst/>
                          <a:latin typeface="Arial" panose="020B0604020202020204" pitchFamily="34" charset="0"/>
                        </a:rPr>
                        <a:t>Date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5126889"/>
                  </a:ext>
                </a:extLst>
              </a:tr>
              <a:tr h="194475">
                <a:tc gridSpan="10">
                  <a:txBody>
                    <a:bodyPr/>
                    <a:lstStyle/>
                    <a:p>
                      <a:pPr algn="ctr" fontAlgn="ctr"/>
                      <a:r>
                        <a:rPr lang="fr-FR" sz="4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ctr"/>
                      <a:r>
                        <a:rPr lang="fr-FR" sz="400" b="0" i="0" u="none" strike="noStrike">
                          <a:solidFill>
                            <a:srgbClr val="FF00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3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4">
                  <a:txBody>
                    <a:bodyPr/>
                    <a:lstStyle/>
                    <a:p>
                      <a:pPr algn="ctr" fontAlgn="ctr"/>
                      <a:r>
                        <a:rPr lang="fr-FR" sz="1100" b="0" i="0" u="none" strike="noStrike">
                          <a:effectLst/>
                          <a:latin typeface="Arial" panose="020B0604020202020204" pitchFamily="34" charset="0"/>
                        </a:rPr>
                        <a:t>28/06/2022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extLst>
                  <a:ext uri="{0D108BD9-81ED-4DB2-BD59-A6C34878D82A}">
                    <a16:rowId xmlns:a16="http://schemas.microsoft.com/office/drawing/2014/main" val="160006773"/>
                  </a:ext>
                </a:extLst>
              </a:tr>
              <a:tr h="194475">
                <a:tc gridSpan="10">
                  <a:txBody>
                    <a:bodyPr/>
                    <a:lstStyle/>
                    <a:p>
                      <a:pPr algn="ctr" fontAlgn="ctr"/>
                      <a:r>
                        <a:rPr lang="fr-FR" sz="4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ctr"/>
                      <a:r>
                        <a:rPr lang="fr-FR" sz="400" b="0" i="0" u="none" strike="noStrike">
                          <a:solidFill>
                            <a:srgbClr val="FF00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300" b="0" i="0" u="none" strike="noStrike"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2308894444"/>
                  </a:ext>
                </a:extLst>
              </a:tr>
            </a:tbl>
          </a:graphicData>
        </a:graphic>
      </p:graphicFrame>
      <p:sp>
        <p:nvSpPr>
          <p:cNvPr id="5" name="Rectangle 4"/>
          <p:cNvSpPr/>
          <p:nvPr/>
        </p:nvSpPr>
        <p:spPr>
          <a:xfrm>
            <a:off x="10772503" y="5979694"/>
            <a:ext cx="756000" cy="1804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6" name="Image 25">
            <a:extLst>
              <a:ext uri="{FF2B5EF4-FFF2-40B4-BE49-F238E27FC236}">
                <a16:creationId xmlns:a16="http://schemas.microsoft.com/office/drawing/2014/main" id="{D7BD9AC5-0452-4E45-9A50-1417B4D99B1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72503" y="4493648"/>
            <a:ext cx="909742" cy="956567"/>
          </a:xfrm>
          <a:prstGeom prst="rect">
            <a:avLst/>
          </a:prstGeom>
          <a:noFill/>
          <a:ln w="31750">
            <a:solidFill>
              <a:srgbClr val="000000"/>
            </a:solidFill>
            <a:miter lim="800000"/>
            <a:headEnd/>
            <a:tailEnd/>
          </a:ln>
        </p:spPr>
      </p:pic>
      <p:sp>
        <p:nvSpPr>
          <p:cNvPr id="6" name="Espace réservé du numéro de diapositive 5"/>
          <p:cNvSpPr>
            <a:spLocks noGrp="1"/>
          </p:cNvSpPr>
          <p:nvPr>
            <p:ph type="sldNum" sz="quarter" idx="12"/>
          </p:nvPr>
        </p:nvSpPr>
        <p:spPr/>
        <p:txBody>
          <a:bodyPr/>
          <a:lstStyle/>
          <a:p>
            <a:fld id="{5071F484-E152-430A-A999-70E6C8F0DFC8}" type="slidenum">
              <a:rPr lang="fr-FR" smtClean="0"/>
              <a:t>17</a:t>
            </a:fld>
            <a:endParaRPr lang="fr-FR"/>
          </a:p>
        </p:txBody>
      </p:sp>
      <p:sp>
        <p:nvSpPr>
          <p:cNvPr id="7" name="Espace réservé de la date 6"/>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2210407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182393" y="86765"/>
            <a:ext cx="951082" cy="989560"/>
          </a:xfrm>
          <a:prstGeom prst="rect">
            <a:avLst/>
          </a:prstGeom>
        </p:spPr>
      </p:pic>
      <p:sp>
        <p:nvSpPr>
          <p:cNvPr id="115" name="Rectangle 114"/>
          <p:cNvSpPr/>
          <p:nvPr/>
        </p:nvSpPr>
        <p:spPr>
          <a:xfrm>
            <a:off x="2000058" y="185129"/>
            <a:ext cx="6957960" cy="246221"/>
          </a:xfrm>
          <a:prstGeom prst="rect">
            <a:avLst/>
          </a:prstGeom>
          <a:solidFill>
            <a:srgbClr val="FFFF99"/>
          </a:solidFill>
          <a:ln>
            <a:solidFill>
              <a:srgbClr val="C00000"/>
            </a:solidFill>
          </a:ln>
          <a:scene3d>
            <a:camera prst="orthographicFront"/>
            <a:lightRig rig="threePt" dir="t"/>
          </a:scene3d>
          <a:sp3d>
            <a:bevelT/>
          </a:sp3d>
        </p:spPr>
        <p:txBody>
          <a:bodyPr wrap="square" lIns="0" tIns="0" rIns="0" bIns="0">
            <a:spAutoFit/>
          </a:bodyPr>
          <a:lstStyle/>
          <a:p>
            <a:pPr lvl="0" algn="ctr"/>
            <a:r>
              <a:rPr lang="fr-FR" sz="1600" b="1" dirty="0">
                <a:effectLst>
                  <a:outerShdw blurRad="38100" dist="38100" dir="2700000" algn="tl">
                    <a:srgbClr val="000000">
                      <a:alpha val="43137"/>
                    </a:srgbClr>
                  </a:outerShdw>
                </a:effectLst>
              </a:rPr>
              <a:t>E2 : Préparation d’une intervention</a:t>
            </a:r>
          </a:p>
        </p:txBody>
      </p:sp>
      <p:sp>
        <p:nvSpPr>
          <p:cNvPr id="5" name="Rectangle 4"/>
          <p:cNvSpPr/>
          <p:nvPr/>
        </p:nvSpPr>
        <p:spPr>
          <a:xfrm>
            <a:off x="425130" y="944341"/>
            <a:ext cx="11125200" cy="4644348"/>
          </a:xfrm>
          <a:prstGeom prst="rect">
            <a:avLst/>
          </a:prstGeom>
        </p:spPr>
        <p:txBody>
          <a:bodyPr wrap="square">
            <a:spAutoFit/>
          </a:bodyPr>
          <a:lstStyle/>
          <a:p>
            <a:pPr marR="440055" indent="90170">
              <a:lnSpc>
                <a:spcPct val="115000"/>
              </a:lnSpc>
              <a:spcAft>
                <a:spcPts val="600"/>
              </a:spcAft>
            </a:pPr>
            <a:r>
              <a:rPr lang="fr-FR" b="1" dirty="0">
                <a:latin typeface="Arial" panose="020B0604020202020204" pitchFamily="34" charset="0"/>
                <a:ea typeface="Times New Roman" panose="02020603050405020304" pitchFamily="18" charset="0"/>
                <a:cs typeface="Times New Roman" panose="02020603050405020304" pitchFamily="18" charset="0"/>
              </a:rPr>
              <a:t>La commission d'évaluation :</a:t>
            </a:r>
            <a:endParaRPr lang="fr-FR" sz="2800" dirty="0">
              <a:latin typeface="Times New Roman" panose="02020603050405020304" pitchFamily="18" charset="0"/>
              <a:ea typeface="Times New Roman" panose="02020603050405020304" pitchFamily="18" charset="0"/>
            </a:endParaRPr>
          </a:p>
          <a:p>
            <a:pPr indent="90170">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La commission d’évaluation est composée de professeurs d’enseignement professionnel.</a:t>
            </a:r>
            <a:endParaRPr lang="fr-FR" sz="2800" dirty="0">
              <a:latin typeface="Times New Roman" panose="02020603050405020304" pitchFamily="18" charset="0"/>
              <a:ea typeface="Times New Roman" panose="02020603050405020304" pitchFamily="18" charset="0"/>
            </a:endParaRPr>
          </a:p>
          <a:p>
            <a:pPr indent="90170">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Des professionnels (tuteur ou autre professionnel) peuvent y être associés.</a:t>
            </a:r>
            <a:endParaRPr lang="fr-FR" sz="2800" dirty="0">
              <a:latin typeface="Times New Roman" panose="02020603050405020304" pitchFamily="18" charset="0"/>
              <a:ea typeface="Times New Roman" panose="02020603050405020304" pitchFamily="18" charset="0"/>
            </a:endParaRPr>
          </a:p>
          <a:p>
            <a:pPr>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 </a:t>
            </a:r>
            <a:endParaRPr lang="fr-FR" sz="2800" dirty="0">
              <a:latin typeface="Times New Roman" panose="02020603050405020304" pitchFamily="18" charset="0"/>
              <a:ea typeface="Times New Roman" panose="02020603050405020304" pitchFamily="18" charset="0"/>
            </a:endParaRPr>
          </a:p>
          <a:p>
            <a:pPr marL="90170" algn="just">
              <a:spcAft>
                <a:spcPts val="600"/>
              </a:spcAft>
            </a:pPr>
            <a:r>
              <a:rPr lang="fr-FR" dirty="0">
                <a:latin typeface="Arial" panose="020B0604020202020204" pitchFamily="34" charset="0"/>
                <a:ea typeface="Times New Roman" panose="02020603050405020304" pitchFamily="18" charset="0"/>
                <a:cs typeface="Times New Roman" panose="02020603050405020304" pitchFamily="18" charset="0"/>
              </a:rPr>
              <a:t>À l’issue de la situation d’évaluation, la commission d’évaluation constitue pour chaque candidat un dossier comprenant :</a:t>
            </a:r>
            <a:endParaRPr lang="fr-FR" sz="2800"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fr-FR" dirty="0">
                <a:latin typeface="Arial" panose="020B0604020202020204" pitchFamily="34" charset="0"/>
                <a:ea typeface="Calibri" panose="020F0502020204030204" pitchFamily="34" charset="0"/>
                <a:cs typeface="Times New Roman" panose="02020603050405020304" pitchFamily="18" charset="0"/>
              </a:rPr>
              <a:t>le document relatif à la description de la situation d’évaluation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fr-FR" dirty="0">
                <a:latin typeface="Arial" panose="020B0604020202020204" pitchFamily="34" charset="0"/>
                <a:ea typeface="Calibri" panose="020F0502020204030204" pitchFamily="34" charset="0"/>
                <a:cs typeface="Times New Roman" panose="02020603050405020304" pitchFamily="18" charset="0"/>
              </a:rPr>
              <a:t>l’ensemble des documents produits par le candidat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fr-FR"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la grille nationale d’évaluation renseignée avec la proposition de note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 </a:t>
            </a:r>
            <a:endParaRPr lang="fr-FR" sz="2800" dirty="0">
              <a:latin typeface="Times New Roman" panose="02020603050405020304" pitchFamily="18" charset="0"/>
              <a:ea typeface="Times New Roman" panose="02020603050405020304" pitchFamily="18" charset="0"/>
            </a:endParaRPr>
          </a:p>
          <a:p>
            <a:pPr algn="just">
              <a:spcAft>
                <a:spcPts val="0"/>
              </a:spcAft>
            </a:pP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La grille nationale d’évaluation, mise à jour par l’Inspection générale de l'éducation, du sport et de la recherche, est diffusée aux établissements et aux centres d’examens par les services des examens et concours. </a:t>
            </a:r>
            <a:endParaRPr lang="fr-FR" sz="2800" dirty="0">
              <a:latin typeface="Times New Roman" panose="02020603050405020304" pitchFamily="18" charset="0"/>
              <a:ea typeface="Times New Roman" panose="02020603050405020304" pitchFamily="18" charset="0"/>
            </a:endParaRPr>
          </a:p>
          <a:p>
            <a:pPr algn="just">
              <a:spcBef>
                <a:spcPts val="600"/>
              </a:spcBef>
              <a:spcAft>
                <a:spcPts val="0"/>
              </a:spcAft>
            </a:pP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L’ensemble du dossier (au format papier ou numérique), relatif à la situation d’évaluation est tenu à la disposition du jury et de l’autorité académique jusqu’à la session suivante.</a:t>
            </a:r>
            <a:endParaRPr lang="fr-FR" sz="2800" dirty="0">
              <a:effectLst/>
              <a:latin typeface="Times New Roman" panose="02020603050405020304" pitchFamily="18" charset="0"/>
              <a:ea typeface="Times New Roman" panose="02020603050405020304" pitchFamily="18" charset="0"/>
            </a:endParaRPr>
          </a:p>
        </p:txBody>
      </p:sp>
      <p:sp>
        <p:nvSpPr>
          <p:cNvPr id="6"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3" name="Espace réservé du numéro de diapositive 2"/>
          <p:cNvSpPr>
            <a:spLocks noGrp="1"/>
          </p:cNvSpPr>
          <p:nvPr>
            <p:ph type="sldNum" sz="quarter" idx="12"/>
          </p:nvPr>
        </p:nvSpPr>
        <p:spPr/>
        <p:txBody>
          <a:bodyPr/>
          <a:lstStyle/>
          <a:p>
            <a:fld id="{5071F484-E152-430A-A999-70E6C8F0DFC8}" type="slidenum">
              <a:rPr lang="fr-FR" smtClean="0"/>
              <a:t>18</a:t>
            </a:fld>
            <a:endParaRPr lang="fr-FR"/>
          </a:p>
        </p:txBody>
      </p:sp>
      <p:sp>
        <p:nvSpPr>
          <p:cNvPr id="7" name="Espace réservé de la date 6"/>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856588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114"/>
          <p:cNvSpPr/>
          <p:nvPr/>
        </p:nvSpPr>
        <p:spPr>
          <a:xfrm>
            <a:off x="2000058" y="185129"/>
            <a:ext cx="6957960" cy="246221"/>
          </a:xfrm>
          <a:prstGeom prst="rect">
            <a:avLst/>
          </a:prstGeom>
          <a:solidFill>
            <a:srgbClr val="FFFF99"/>
          </a:solidFill>
          <a:ln>
            <a:solidFill>
              <a:srgbClr val="C00000"/>
            </a:solidFill>
          </a:ln>
          <a:scene3d>
            <a:camera prst="orthographicFront"/>
            <a:lightRig rig="threePt" dir="t"/>
          </a:scene3d>
          <a:sp3d>
            <a:bevelT/>
          </a:sp3d>
        </p:spPr>
        <p:txBody>
          <a:bodyPr wrap="square" lIns="0" tIns="0" rIns="0" bIns="0">
            <a:spAutoFit/>
          </a:bodyPr>
          <a:lstStyle/>
          <a:p>
            <a:pPr lvl="0" algn="ctr"/>
            <a:r>
              <a:rPr lang="fr-FR" sz="1600" b="1" dirty="0">
                <a:effectLst>
                  <a:outerShdw blurRad="38100" dist="38100" dir="2700000" algn="tl">
                    <a:srgbClr val="000000">
                      <a:alpha val="43137"/>
                    </a:srgbClr>
                  </a:outerShdw>
                </a:effectLst>
              </a:rPr>
              <a:t>E2 : Préparation d’une intervention</a:t>
            </a:r>
          </a:p>
        </p:txBody>
      </p:sp>
      <p:sp>
        <p:nvSpPr>
          <p:cNvPr id="5" name="Rectangle 4"/>
          <p:cNvSpPr/>
          <p:nvPr/>
        </p:nvSpPr>
        <p:spPr>
          <a:xfrm>
            <a:off x="425130" y="1166993"/>
            <a:ext cx="11623254" cy="5224507"/>
          </a:xfrm>
          <a:prstGeom prst="rect">
            <a:avLst/>
          </a:prstGeom>
        </p:spPr>
        <p:txBody>
          <a:bodyPr wrap="square">
            <a:spAutoFit/>
          </a:bodyPr>
          <a:lstStyle/>
          <a:p>
            <a:pPr marR="440055">
              <a:lnSpc>
                <a:spcPct val="115000"/>
              </a:lnSpc>
            </a:pPr>
            <a:r>
              <a:rPr lang="fr-FR" dirty="0">
                <a:latin typeface="Arial" panose="020B0604020202020204" pitchFamily="34" charset="0"/>
                <a:ea typeface="Times New Roman" panose="02020603050405020304" pitchFamily="18" charset="0"/>
                <a:cs typeface="Times New Roman" panose="02020603050405020304" pitchFamily="18" charset="0"/>
              </a:rPr>
              <a:t>Le sujet présenté est donné à titre d’exemple de ce qui pourrait être proposé dans le cadre de la rénovation du diplôme pour l’épreuve d’examen « E2 » du baccalauréat « ICCER ».</a:t>
            </a:r>
          </a:p>
          <a:p>
            <a:pPr marR="440055">
              <a:lnSpc>
                <a:spcPct val="115000"/>
              </a:lnSpc>
            </a:pPr>
            <a:endParaRPr lang="fr-FR" dirty="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dirty="0">
                <a:latin typeface="Arial" panose="020B0604020202020204" pitchFamily="34" charset="0"/>
                <a:ea typeface="Times New Roman" panose="02020603050405020304" pitchFamily="18" charset="0"/>
                <a:cs typeface="Times New Roman" panose="02020603050405020304" pitchFamily="18" charset="0"/>
              </a:rPr>
              <a:t>Les outils de la communication et les thématiques abordées dans les sujets doivent montrer notre volonté d’impulser et conduire le changement d’une part, du fait des enjeux climatiques et écologiques avec les nécessaires transitions énergétique et numérique et d’autre part, pour renforcer la formation au regard des besoins exprimés par les professionnels.</a:t>
            </a:r>
          </a:p>
          <a:p>
            <a:pPr marR="440055">
              <a:lnSpc>
                <a:spcPct val="115000"/>
              </a:lnSpc>
            </a:pPr>
            <a:endParaRPr lang="fr-FR" dirty="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i="1" dirty="0">
                <a:latin typeface="Arial" panose="020B0604020202020204" pitchFamily="34" charset="0"/>
                <a:ea typeface="Times New Roman" panose="02020603050405020304" pitchFamily="18" charset="0"/>
                <a:cs typeface="Times New Roman" panose="02020603050405020304" pitchFamily="18" charset="0"/>
              </a:rPr>
              <a:t>Impulser par les sujets d’examens doit conduire à une adaptation dynamique des contenus de formation en lien avec le référentiel du diplôme et les évolutions technologiques.</a:t>
            </a:r>
          </a:p>
          <a:p>
            <a:pPr marR="440055">
              <a:lnSpc>
                <a:spcPct val="115000"/>
              </a:lnSpc>
            </a:pPr>
            <a:endParaRPr lang="fr-FR" dirty="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dirty="0">
                <a:latin typeface="Arial" panose="020B0604020202020204" pitchFamily="34" charset="0"/>
                <a:ea typeface="Times New Roman" panose="02020603050405020304" pitchFamily="18" charset="0"/>
                <a:cs typeface="Times New Roman" panose="02020603050405020304" pitchFamily="18" charset="0"/>
              </a:rPr>
              <a:t>Cet exemple de sujet sert de base, sur la forme comme sur le fond, pour la proposition de sujets d’examen en lien avec cette épreuve sous la forme ponctuelle mais peut également servir de guide dans le cadre du contrôle en cours de formation mis en place en établissement.</a:t>
            </a:r>
          </a:p>
          <a:p>
            <a:pPr marR="440055">
              <a:lnSpc>
                <a:spcPct val="115000"/>
              </a:lnSpc>
            </a:pPr>
            <a:endParaRPr lang="fr-FR" dirty="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sz="1050" i="1" dirty="0">
                <a:latin typeface="Arial" panose="020B0604020202020204" pitchFamily="34" charset="0"/>
                <a:ea typeface="Times New Roman" panose="02020603050405020304" pitchFamily="18" charset="0"/>
                <a:cs typeface="Times New Roman" panose="02020603050405020304" pitchFamily="18" charset="0"/>
              </a:rPr>
              <a:t>Le groupe de travail de l’académie de LYON</a:t>
            </a:r>
          </a:p>
          <a:p>
            <a:pPr marR="440055">
              <a:lnSpc>
                <a:spcPct val="115000"/>
              </a:lnSpc>
            </a:pPr>
            <a:r>
              <a:rPr lang="fr-FR" sz="1050" i="1" dirty="0" err="1">
                <a:latin typeface="Arial" panose="020B0604020202020204" pitchFamily="34" charset="0"/>
                <a:ea typeface="Times New Roman" panose="02020603050405020304" pitchFamily="18" charset="0"/>
                <a:cs typeface="Times New Roman" panose="02020603050405020304" pitchFamily="18" charset="0"/>
              </a:rPr>
              <a:t>Eric</a:t>
            </a:r>
            <a:r>
              <a:rPr lang="fr-FR" sz="1050" i="1" dirty="0">
                <a:latin typeface="Arial" panose="020B0604020202020204" pitchFamily="34" charset="0"/>
                <a:ea typeface="Times New Roman" panose="02020603050405020304" pitchFamily="18" charset="0"/>
                <a:cs typeface="Times New Roman" panose="02020603050405020304" pitchFamily="18" charset="0"/>
              </a:rPr>
              <a:t> GIROUD IEN STI</a:t>
            </a:r>
          </a:p>
        </p:txBody>
      </p:sp>
      <p:sp>
        <p:nvSpPr>
          <p:cNvPr id="6"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2" name="Rectangle 1"/>
          <p:cNvSpPr/>
          <p:nvPr/>
        </p:nvSpPr>
        <p:spPr>
          <a:xfrm>
            <a:off x="4600207" y="588313"/>
            <a:ext cx="2736647" cy="480901"/>
          </a:xfrm>
          <a:prstGeom prst="rect">
            <a:avLst/>
          </a:prstGeom>
        </p:spPr>
        <p:txBody>
          <a:bodyPr wrap="none">
            <a:spAutoFit/>
          </a:bodyPr>
          <a:lstStyle/>
          <a:p>
            <a:pPr marR="440055" indent="90170">
              <a:lnSpc>
                <a:spcPct val="115000"/>
              </a:lnSpc>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Le sujet « 0 » </a:t>
            </a:r>
          </a:p>
        </p:txBody>
      </p:sp>
      <p:sp>
        <p:nvSpPr>
          <p:cNvPr id="7" name="Espace réservé du numéro de diapositive 6"/>
          <p:cNvSpPr>
            <a:spLocks noGrp="1"/>
          </p:cNvSpPr>
          <p:nvPr>
            <p:ph type="sldNum" sz="quarter" idx="12"/>
          </p:nvPr>
        </p:nvSpPr>
        <p:spPr/>
        <p:txBody>
          <a:bodyPr/>
          <a:lstStyle/>
          <a:p>
            <a:fld id="{5071F484-E152-430A-A999-70E6C8F0DFC8}" type="slidenum">
              <a:rPr lang="fr-FR" smtClean="0"/>
              <a:t>19</a:t>
            </a:fld>
            <a:r>
              <a:rPr lang="fr-FR" dirty="0"/>
              <a:t>/19</a:t>
            </a:r>
          </a:p>
        </p:txBody>
      </p:sp>
      <p:sp>
        <p:nvSpPr>
          <p:cNvPr id="8" name="Espace réservé de la date 7"/>
          <p:cNvSpPr>
            <a:spLocks noGrp="1"/>
          </p:cNvSpPr>
          <p:nvPr>
            <p:ph type="dt" sz="half" idx="10"/>
          </p:nvPr>
        </p:nvSpPr>
        <p:spPr/>
        <p:txBody>
          <a:bodyPr/>
          <a:lstStyle/>
          <a:p>
            <a:r>
              <a:rPr lang="fr-FR"/>
              <a:t>30/06/2022</a:t>
            </a:r>
          </a:p>
        </p:txBody>
      </p:sp>
      <p:pic>
        <p:nvPicPr>
          <p:cNvPr id="9" name="Image 8"/>
          <p:cNvPicPr/>
          <p:nvPr/>
        </p:nvPicPr>
        <p:blipFill>
          <a:blip r:embed="rId2" cstate="print">
            <a:extLst>
              <a:ext uri="{28A0092B-C50C-407E-A947-70E740481C1C}">
                <a14:useLocalDpi xmlns:a14="http://schemas.microsoft.com/office/drawing/2010/main" val="0"/>
              </a:ext>
            </a:extLst>
          </a:blip>
          <a:stretch>
            <a:fillRect/>
          </a:stretch>
        </p:blipFill>
        <p:spPr>
          <a:xfrm>
            <a:off x="182393" y="86764"/>
            <a:ext cx="932032" cy="982449"/>
          </a:xfrm>
          <a:prstGeom prst="rect">
            <a:avLst/>
          </a:prstGeom>
        </p:spPr>
      </p:pic>
    </p:spTree>
    <p:extLst>
      <p:ext uri="{BB962C8B-B14F-4D97-AF65-F5344CB8AC3E}">
        <p14:creationId xmlns:p14="http://schemas.microsoft.com/office/powerpoint/2010/main" val="80129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90876" y="170957"/>
            <a:ext cx="5379918" cy="830997"/>
          </a:xfrm>
          <a:prstGeom prst="rect">
            <a:avLst/>
          </a:prstGeom>
          <a:solidFill>
            <a:srgbClr val="FFFF99"/>
          </a:solidFill>
          <a:ln>
            <a:solidFill>
              <a:srgbClr val="C00000"/>
            </a:solidFill>
          </a:ln>
          <a:scene3d>
            <a:camera prst="orthographicFront"/>
            <a:lightRig rig="threePt" dir="t"/>
          </a:scene3d>
          <a:sp3d>
            <a:bevelT/>
          </a:sp3d>
        </p:spPr>
        <p:txBody>
          <a:bodyPr wrap="square">
            <a:spAutoFit/>
          </a:bodyPr>
          <a:lstStyle/>
          <a:p>
            <a:pPr algn="ctr"/>
            <a:r>
              <a:rPr lang="fr-FR" sz="2400" b="1" dirty="0">
                <a:solidFill>
                  <a:schemeClr val="tx1">
                    <a:lumMod val="85000"/>
                    <a:lumOff val="15000"/>
                  </a:schemeClr>
                </a:solidFill>
                <a:latin typeface="Calibri Light" panose="020F0302020204030204" pitchFamily="34" charset="0"/>
                <a:cs typeface="Calibri Light" panose="020F0302020204030204" pitchFamily="34" charset="0"/>
              </a:rPr>
              <a:t>É</a:t>
            </a:r>
            <a:r>
              <a:rPr lang="fr-FR" sz="2400" b="1" dirty="0">
                <a:latin typeface="Calibri Light" panose="020F0302020204030204" pitchFamily="34" charset="0"/>
                <a:cs typeface="Calibri Light" panose="020F0302020204030204" pitchFamily="34" charset="0"/>
              </a:rPr>
              <a:t>PREUVE - E 2 -</a:t>
            </a:r>
          </a:p>
          <a:p>
            <a:pPr algn="ctr"/>
            <a:r>
              <a:rPr lang="fr-FR" sz="2400" b="1" dirty="0">
                <a:latin typeface="Calibri Light" panose="020F0302020204030204" pitchFamily="34" charset="0"/>
                <a:cs typeface="Calibri Light" panose="020F0302020204030204" pitchFamily="34" charset="0"/>
              </a:rPr>
              <a:t>Unité - U2 -</a:t>
            </a:r>
          </a:p>
        </p:txBody>
      </p:sp>
      <p:sp>
        <p:nvSpPr>
          <p:cNvPr id="9" name="Espace réservé du texte 5"/>
          <p:cNvSpPr txBox="1">
            <a:spLocks/>
          </p:cNvSpPr>
          <p:nvPr/>
        </p:nvSpPr>
        <p:spPr>
          <a:xfrm>
            <a:off x="3476790" y="1235745"/>
            <a:ext cx="4808089" cy="37927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a:solidFill>
                  <a:schemeClr val="accent1"/>
                </a:solidFill>
              </a:rPr>
              <a:t>EXTRAIT DU RÈGLEMENT D’EXAMEN </a:t>
            </a:r>
            <a:r>
              <a:rPr lang="fr-FR" sz="2000" dirty="0">
                <a:solidFill>
                  <a:schemeClr val="accent1"/>
                </a:solidFill>
              </a:rPr>
              <a:t>(épreuves professionnelles)</a:t>
            </a:r>
          </a:p>
          <a:p>
            <a:pPr algn="ctr"/>
            <a:endParaRPr lang="fr-FR" sz="2000" dirty="0"/>
          </a:p>
        </p:txBody>
      </p:sp>
      <p:graphicFrame>
        <p:nvGraphicFramePr>
          <p:cNvPr id="10" name="Tableau 9"/>
          <p:cNvGraphicFramePr>
            <a:graphicFrameLocks noGrp="1"/>
          </p:cNvGraphicFramePr>
          <p:nvPr>
            <p:extLst>
              <p:ext uri="{D42A27DB-BD31-4B8C-83A1-F6EECF244321}">
                <p14:modId xmlns:p14="http://schemas.microsoft.com/office/powerpoint/2010/main" val="3793156671"/>
              </p:ext>
            </p:extLst>
          </p:nvPr>
        </p:nvGraphicFramePr>
        <p:xfrm>
          <a:off x="675241" y="2207601"/>
          <a:ext cx="10925359" cy="3939250"/>
        </p:xfrm>
        <a:graphic>
          <a:graphicData uri="http://schemas.openxmlformats.org/drawingml/2006/table">
            <a:tbl>
              <a:tblPr firstRow="1" firstCol="1" lastRow="1" lastCol="1" bandRow="1" bandCol="1"/>
              <a:tblGrid>
                <a:gridCol w="2309101">
                  <a:extLst>
                    <a:ext uri="{9D8B030D-6E8A-4147-A177-3AD203B41FA5}">
                      <a16:colId xmlns:a16="http://schemas.microsoft.com/office/drawing/2014/main" val="3787574933"/>
                    </a:ext>
                  </a:extLst>
                </a:gridCol>
                <a:gridCol w="758704">
                  <a:extLst>
                    <a:ext uri="{9D8B030D-6E8A-4147-A177-3AD203B41FA5}">
                      <a16:colId xmlns:a16="http://schemas.microsoft.com/office/drawing/2014/main" val="1312233554"/>
                    </a:ext>
                  </a:extLst>
                </a:gridCol>
                <a:gridCol w="758704">
                  <a:extLst>
                    <a:ext uri="{9D8B030D-6E8A-4147-A177-3AD203B41FA5}">
                      <a16:colId xmlns:a16="http://schemas.microsoft.com/office/drawing/2014/main" val="4234275458"/>
                    </a:ext>
                  </a:extLst>
                </a:gridCol>
                <a:gridCol w="1183142">
                  <a:extLst>
                    <a:ext uri="{9D8B030D-6E8A-4147-A177-3AD203B41FA5}">
                      <a16:colId xmlns:a16="http://schemas.microsoft.com/office/drawing/2014/main" val="2281442207"/>
                    </a:ext>
                  </a:extLst>
                </a:gridCol>
                <a:gridCol w="1183142">
                  <a:extLst>
                    <a:ext uri="{9D8B030D-6E8A-4147-A177-3AD203B41FA5}">
                      <a16:colId xmlns:a16="http://schemas.microsoft.com/office/drawing/2014/main" val="1382348373"/>
                    </a:ext>
                  </a:extLst>
                </a:gridCol>
                <a:gridCol w="1183142">
                  <a:extLst>
                    <a:ext uri="{9D8B030D-6E8A-4147-A177-3AD203B41FA5}">
                      <a16:colId xmlns:a16="http://schemas.microsoft.com/office/drawing/2014/main" val="946288587"/>
                    </a:ext>
                  </a:extLst>
                </a:gridCol>
                <a:gridCol w="1858420">
                  <a:extLst>
                    <a:ext uri="{9D8B030D-6E8A-4147-A177-3AD203B41FA5}">
                      <a16:colId xmlns:a16="http://schemas.microsoft.com/office/drawing/2014/main" val="1135097434"/>
                    </a:ext>
                  </a:extLst>
                </a:gridCol>
                <a:gridCol w="507862">
                  <a:extLst>
                    <a:ext uri="{9D8B030D-6E8A-4147-A177-3AD203B41FA5}">
                      <a16:colId xmlns:a16="http://schemas.microsoft.com/office/drawing/2014/main" val="1066692140"/>
                    </a:ext>
                  </a:extLst>
                </a:gridCol>
                <a:gridCol w="1183142">
                  <a:extLst>
                    <a:ext uri="{9D8B030D-6E8A-4147-A177-3AD203B41FA5}">
                      <a16:colId xmlns:a16="http://schemas.microsoft.com/office/drawing/2014/main" val="1764240558"/>
                    </a:ext>
                  </a:extLst>
                </a:gridCol>
              </a:tblGrid>
              <a:tr h="926807">
                <a:tc gridSpan="3">
                  <a:txBody>
                    <a:bodyPr/>
                    <a:lstStyle/>
                    <a:p>
                      <a:pPr marL="330835" marR="323215" indent="-1270" algn="ctr">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Baccalauréat professionnel « INSTALLATEUR EN CHAUFFAGE CLIMATISATION ET ENERGIES RENOUVELABLES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marL="81915" marR="7429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Candidats de la voie scolaire dans un établissement public</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81915" marR="7429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ou privé sous contrat, CFA</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147955" marR="140335" indent="-1270"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ou section d'apprentissage habilité, formation professionnelle continue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196215" marR="191135" indent="63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dans un établissement public</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marL="81915" marR="7175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Candidats de la voie scolaire dans un établissement privé,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149225" marR="139065" indent="-1270"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CFA ou section d'apprentissage non</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81915" marR="7302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habilité, formation professionnelle continue en établissement privé,  enseignement à distance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marL="116205" marR="106045" indent="1905" algn="ctr">
                        <a:lnSpc>
                          <a:spcPct val="100000"/>
                        </a:lnSpc>
                        <a:spcBef>
                          <a:spcPts val="680"/>
                        </a:spcBef>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Candidats de la voie de la formation professionnelle continue dans un établissement public habilité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111143317"/>
                  </a:ext>
                </a:extLst>
              </a:tr>
              <a:tr h="324611">
                <a:tc>
                  <a:txBody>
                    <a:bodyPr/>
                    <a:lstStyle/>
                    <a:p>
                      <a:pPr marL="67945" algn="ctr">
                        <a:lnSpc>
                          <a:spcPts val="128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Épreuves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Unité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ctr">
                        <a:lnSpc>
                          <a:spcPts val="1020"/>
                        </a:lnSpc>
                        <a:spcAft>
                          <a:spcPts val="0"/>
                        </a:spcAft>
                      </a:pPr>
                      <a:r>
                        <a:rPr lang="fr-FR" sz="800" b="1" dirty="0" err="1">
                          <a:effectLst/>
                          <a:latin typeface="Arial" panose="020B0604020202020204" pitchFamily="34" charset="0"/>
                          <a:ea typeface="Arial" panose="020B0604020202020204" pitchFamily="34" charset="0"/>
                          <a:cs typeface="Times New Roman" panose="02020603050405020304" pitchFamily="18" charset="0"/>
                        </a:rPr>
                        <a:t>Coef</a:t>
                      </a:r>
                      <a:r>
                        <a:rPr lang="fr-FR" sz="800" b="1" dirty="0">
                          <a:effectLst/>
                          <a:latin typeface="Arial" panose="020B0604020202020204" pitchFamily="34" charset="0"/>
                          <a:ea typeface="Arial" panose="020B0604020202020204" pitchFamily="34" charset="0"/>
                          <a:cs typeface="Times New Roman" panose="02020603050405020304" pitchFamily="18" charset="0"/>
                        </a:rPr>
                        <a:t>.</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Mode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Durée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Mode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Durée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Mode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Durée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0095077"/>
                  </a:ext>
                </a:extLst>
              </a:tr>
              <a:tr h="430810">
                <a:tc>
                  <a:txBody>
                    <a:bodyPr/>
                    <a:lstStyle/>
                    <a:p>
                      <a:pPr marL="67945">
                        <a:lnSpc>
                          <a:spcPts val="1020"/>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E2 : Préparation d'une intervention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68580" algn="ctr">
                        <a:lnSpc>
                          <a:spcPts val="1025"/>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U2</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ts val="1025"/>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3</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69215"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 </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p>
                      <a:pPr marL="69215"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r>
                        <a:rPr lang="fr-FR" sz="1100" b="1" dirty="0">
                          <a:effectLst/>
                          <a:latin typeface="Calibri" panose="020F0502020204030204" pitchFamily="34" charset="0"/>
                          <a:ea typeface="Arial" panose="020B0604020202020204" pitchFamily="34" charset="0"/>
                          <a:cs typeface="Arial" panose="020B0604020202020204" pitchFamily="34" charset="0"/>
                        </a:rPr>
                        <a:t> </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Ponctuel</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030"/>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écrit</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ts val="1025"/>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4 h</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a:effectLst/>
                          <a:latin typeface="Calibri" panose="020F0502020204030204" pitchFamily="34" charset="0"/>
                          <a:ea typeface="Arial" panose="020B0604020202020204" pitchFamily="34" charset="0"/>
                          <a:cs typeface="Arial" panose="020B0604020202020204" pitchFamily="34" charset="0"/>
                        </a:rPr>
                        <a:t> </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09239848"/>
                  </a:ext>
                </a:extLst>
              </a:tr>
              <a:tr h="460567">
                <a:tc>
                  <a:txBody>
                    <a:bodyPr/>
                    <a:lstStyle/>
                    <a:p>
                      <a:pPr marL="67945" marR="128270">
                        <a:lnSpc>
                          <a:spcPts val="103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E3 : Épreuve prenant en compte la formation en milieu professionnel</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10</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45241416"/>
                  </a:ext>
                </a:extLst>
              </a:tr>
              <a:tr h="460567">
                <a:tc>
                  <a:txBody>
                    <a:bodyPr/>
                    <a:lstStyle/>
                    <a:p>
                      <a:pPr marL="67945">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Sous-épreuve E31 </a:t>
                      </a:r>
                      <a:br>
                        <a:rPr lang="fr-FR" sz="900" b="1" dirty="0">
                          <a:effectLst/>
                          <a:latin typeface="Arial" panose="020B0604020202020204" pitchFamily="34" charset="0"/>
                          <a:ea typeface="Arial" panose="020B0604020202020204" pitchFamily="34" charset="0"/>
                          <a:cs typeface="Times New Roman" panose="02020603050405020304" pitchFamily="18" charset="0"/>
                        </a:rPr>
                      </a:br>
                      <a:r>
                        <a:rPr lang="fr-FR" sz="900" b="1" dirty="0">
                          <a:effectLst/>
                          <a:latin typeface="Arial" panose="020B0604020202020204" pitchFamily="34" charset="0"/>
                          <a:ea typeface="Arial" panose="020B0604020202020204" pitchFamily="34" charset="0"/>
                          <a:cs typeface="Times New Roman" panose="02020603050405020304" pitchFamily="18" charset="0"/>
                        </a:rPr>
                        <a:t>Réalisation et mise en service de l’installation</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8580"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U31</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6</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7945" algn="ctr">
                        <a:lnSpc>
                          <a:spcPts val="1025"/>
                        </a:lnSpc>
                        <a:spcAft>
                          <a:spcPts val="0"/>
                        </a:spcAft>
                      </a:pPr>
                      <a:r>
                        <a:rPr lang="fr-FR" sz="900" b="1">
                          <a:effectLst/>
                          <a:latin typeface="Arial" panose="020B0604020202020204" pitchFamily="34" charset="0"/>
                          <a:ea typeface="Arial" panose="020B0604020202020204" pitchFamily="34" charset="0"/>
                          <a:cs typeface="Times New Roman" panose="02020603050405020304" pitchFamily="18" charset="0"/>
                        </a:rPr>
                        <a:t>CCF</a:t>
                      </a:r>
                      <a:endParaRPr lang="fr-FR" sz="9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ts val="104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Ponctuel pratique, écrit et oral</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13 h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05620030"/>
                  </a:ext>
                </a:extLst>
              </a:tr>
              <a:tr h="614089">
                <a:tc>
                  <a:txBody>
                    <a:bodyPr/>
                    <a:lstStyle/>
                    <a:p>
                      <a:pPr marL="67945">
                        <a:lnSpc>
                          <a:spcPts val="101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Sous-épreuve E32 </a:t>
                      </a:r>
                      <a:br>
                        <a:rPr lang="fr-FR" sz="900" b="1" dirty="0">
                          <a:effectLst/>
                          <a:latin typeface="Arial" panose="020B0604020202020204" pitchFamily="34" charset="0"/>
                          <a:ea typeface="Arial" panose="020B0604020202020204" pitchFamily="34" charset="0"/>
                          <a:cs typeface="Times New Roman" panose="02020603050405020304" pitchFamily="18" charset="0"/>
                        </a:rPr>
                      </a:br>
                      <a:r>
                        <a:rPr lang="fr-FR" sz="900" b="1" dirty="0">
                          <a:effectLst/>
                          <a:latin typeface="Arial" panose="020B0604020202020204" pitchFamily="34" charset="0"/>
                          <a:ea typeface="Calibri" panose="020F0502020204030204" pitchFamily="34" charset="0"/>
                          <a:cs typeface="Times New Roman" panose="02020603050405020304" pitchFamily="18" charset="0"/>
                        </a:rPr>
                        <a:t>Travaux d’amélioration de l’efficacité énergétique et de dépannage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8580"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U32</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2</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7945"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ts val="103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Ponctuel pratique, écrit et oral</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3 h</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92644121"/>
                  </a:ext>
                </a:extLst>
              </a:tr>
              <a:tr h="307045">
                <a:tc>
                  <a:txBody>
                    <a:bodyPr/>
                    <a:lstStyle/>
                    <a:p>
                      <a:pPr marL="67945">
                        <a:lnSpc>
                          <a:spcPts val="102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Sous-épreuve</a:t>
                      </a:r>
                      <a:r>
                        <a:rPr lang="fr-FR" sz="800" b="0" spc="-35" dirty="0">
                          <a:effectLst/>
                          <a:latin typeface="Arial" panose="020B0604020202020204" pitchFamily="34" charset="0"/>
                          <a:ea typeface="Arial" panose="020B0604020202020204" pitchFamily="34" charset="0"/>
                          <a:cs typeface="Times New Roman" panose="02020603050405020304" pitchFamily="18" charset="0"/>
                        </a:rPr>
                        <a:t> </a:t>
                      </a:r>
                      <a:r>
                        <a:rPr lang="fr-FR" sz="800" b="0" dirty="0">
                          <a:effectLst/>
                          <a:latin typeface="Arial" panose="020B0604020202020204" pitchFamily="34" charset="0"/>
                          <a:ea typeface="Arial" panose="020B0604020202020204" pitchFamily="34" charset="0"/>
                          <a:cs typeface="Times New Roman" panose="02020603050405020304" pitchFamily="18" charset="0"/>
                        </a:rPr>
                        <a:t>E33 </a:t>
                      </a:r>
                      <a:br>
                        <a:rPr lang="fr-FR" sz="800" b="0" dirty="0">
                          <a:effectLst/>
                          <a:latin typeface="Arial" panose="020B0604020202020204" pitchFamily="34" charset="0"/>
                          <a:ea typeface="Arial" panose="020B0604020202020204" pitchFamily="34" charset="0"/>
                          <a:cs typeface="Times New Roman" panose="02020603050405020304" pitchFamily="18" charset="0"/>
                        </a:rPr>
                      </a:br>
                      <a:r>
                        <a:rPr lang="fr-FR" sz="800" b="0" dirty="0">
                          <a:effectLst/>
                          <a:latin typeface="Arial" panose="020B0604020202020204" pitchFamily="34" charset="0"/>
                          <a:ea typeface="Arial" panose="020B0604020202020204" pitchFamily="34" charset="0"/>
                          <a:cs typeface="Times New Roman" panose="02020603050405020304" pitchFamily="18" charset="0"/>
                        </a:rPr>
                        <a:t>Économie-gestion</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8580"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U34</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1</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7945" marR="67310" indent="-635" algn="ctr">
                        <a:lnSpc>
                          <a:spcPts val="104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Ponctuel écrit</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2h</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635" algn="ctr">
                        <a:lnSpc>
                          <a:spcPts val="1040"/>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Ponctuel écrit</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2 h</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CCF</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82050970"/>
                  </a:ext>
                </a:extLst>
              </a:tr>
              <a:tr h="414754">
                <a:tc>
                  <a:txBody>
                    <a:bodyPr/>
                    <a:lstStyle/>
                    <a:p>
                      <a:pPr marL="67945">
                        <a:lnSpc>
                          <a:spcPts val="1005"/>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Sous-épreuve E34 </a:t>
                      </a:r>
                      <a:br>
                        <a:rPr lang="fr-FR" sz="800" b="0">
                          <a:effectLst/>
                          <a:latin typeface="Arial" panose="020B0604020202020204" pitchFamily="34" charset="0"/>
                          <a:ea typeface="Arial" panose="020B0604020202020204" pitchFamily="34" charset="0"/>
                          <a:cs typeface="Times New Roman" panose="02020603050405020304" pitchFamily="18" charset="0"/>
                        </a:rPr>
                      </a:br>
                      <a:r>
                        <a:rPr lang="fr-FR" sz="800" b="0">
                          <a:effectLst/>
                          <a:latin typeface="Arial" panose="020B0604020202020204" pitchFamily="34" charset="0"/>
                          <a:ea typeface="Arial" panose="020B0604020202020204" pitchFamily="34" charset="0"/>
                          <a:cs typeface="Times New Roman" panose="02020603050405020304" pitchFamily="18" charset="0"/>
                        </a:rPr>
                        <a:t> Prévention, santé et environnement</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8580"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U35</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1</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7945"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Ponctuel</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p>
                      <a:pPr marL="67945" algn="ctr">
                        <a:lnSpc>
                          <a:spcPts val="94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Écrit</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2h</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Ponctuel</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94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écrit</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2 h</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CCF</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74517783"/>
                  </a:ext>
                </a:extLst>
              </a:tr>
            </a:tbl>
          </a:graphicData>
        </a:graphic>
      </p:graphicFrame>
      <p:pic>
        <p:nvPicPr>
          <p:cNvPr id="12" name="Image 11"/>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7"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5" name="Espace réservé du numéro de diapositive 4"/>
          <p:cNvSpPr>
            <a:spLocks noGrp="1"/>
          </p:cNvSpPr>
          <p:nvPr>
            <p:ph type="sldNum" sz="quarter" idx="12"/>
          </p:nvPr>
        </p:nvSpPr>
        <p:spPr/>
        <p:txBody>
          <a:bodyPr/>
          <a:lstStyle/>
          <a:p>
            <a:fld id="{5071F484-E152-430A-A999-70E6C8F0DFC8}" type="slidenum">
              <a:rPr lang="fr-FR" smtClean="0"/>
              <a:t>2</a:t>
            </a:fld>
            <a:endParaRPr lang="fr-FR"/>
          </a:p>
        </p:txBody>
      </p:sp>
      <p:sp>
        <p:nvSpPr>
          <p:cNvPr id="8" name="Espace réservé de la date 7"/>
          <p:cNvSpPr>
            <a:spLocks noGrp="1"/>
          </p:cNvSpPr>
          <p:nvPr>
            <p:ph type="dt" sz="half" idx="10"/>
          </p:nvPr>
        </p:nvSpPr>
        <p:spPr/>
        <p:txBody>
          <a:bodyPr/>
          <a:lstStyle/>
          <a:p>
            <a:r>
              <a:rPr lang="fr-FR"/>
              <a:t>30/06/2022</a:t>
            </a:r>
            <a:endParaRPr lang="fr-FR" dirty="0"/>
          </a:p>
        </p:txBody>
      </p:sp>
    </p:spTree>
    <p:extLst>
      <p:ext uri="{BB962C8B-B14F-4D97-AF65-F5344CB8AC3E}">
        <p14:creationId xmlns:p14="http://schemas.microsoft.com/office/powerpoint/2010/main" val="1787241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07827" y="160778"/>
            <a:ext cx="6515927" cy="1138773"/>
          </a:xfrm>
          <a:prstGeom prst="rect">
            <a:avLst/>
          </a:prstGeom>
          <a:solidFill>
            <a:srgbClr val="FFFF99"/>
          </a:solidFill>
          <a:scene3d>
            <a:camera prst="orthographicFront"/>
            <a:lightRig rig="threePt" dir="t"/>
          </a:scene3d>
          <a:sp3d>
            <a:bevelT/>
          </a:sp3d>
        </p:spPr>
        <p:txBody>
          <a:bodyPr wrap="square">
            <a:spAutoFit/>
          </a:bodyPr>
          <a:lstStyle/>
          <a:p>
            <a:pPr algn="ctr"/>
            <a:r>
              <a:rPr lang="fr-FR" b="1" dirty="0">
                <a:solidFill>
                  <a:schemeClr val="tx1">
                    <a:lumMod val="85000"/>
                    <a:lumOff val="15000"/>
                  </a:schemeClr>
                </a:solidFill>
                <a:latin typeface="Calibri Light" panose="020F0302020204030204" pitchFamily="34" charset="0"/>
                <a:cs typeface="Calibri Light" panose="020F0302020204030204" pitchFamily="34" charset="0"/>
              </a:rPr>
              <a:t>É</a:t>
            </a:r>
            <a:r>
              <a:rPr lang="fr-FR" b="1" dirty="0">
                <a:latin typeface="Calibri Light" panose="020F0302020204030204" pitchFamily="34" charset="0"/>
                <a:cs typeface="Calibri Light" panose="020F0302020204030204" pitchFamily="34" charset="0"/>
              </a:rPr>
              <a:t>PREUVE - E 2 -</a:t>
            </a:r>
          </a:p>
          <a:p>
            <a:pPr algn="ctr"/>
            <a:r>
              <a:rPr lang="fr-FR" b="1" dirty="0">
                <a:latin typeface="Calibri Light" panose="020F0302020204030204" pitchFamily="34" charset="0"/>
                <a:cs typeface="Calibri Light" panose="020F0302020204030204" pitchFamily="34" charset="0"/>
              </a:rPr>
              <a:t>Unité - U2 -</a:t>
            </a:r>
          </a:p>
          <a:p>
            <a:pPr algn="ctr"/>
            <a:r>
              <a:rPr lang="fr-FR" sz="1600" b="1" dirty="0">
                <a:latin typeface="Calibri Light" panose="020F0302020204030204" pitchFamily="34" charset="0"/>
                <a:cs typeface="Calibri Light" panose="020F0302020204030204" pitchFamily="34" charset="0"/>
              </a:rPr>
              <a:t>L’épreuve vise les compétences en lien avec l’activité du pôle 1, préalable aux activités des pôles 2 et 3</a:t>
            </a:r>
          </a:p>
        </p:txBody>
      </p:sp>
      <p:graphicFrame>
        <p:nvGraphicFramePr>
          <p:cNvPr id="8" name="Tableau 7"/>
          <p:cNvGraphicFramePr>
            <a:graphicFrameLocks noGrp="1"/>
          </p:cNvGraphicFramePr>
          <p:nvPr>
            <p:extLst>
              <p:ext uri="{D42A27DB-BD31-4B8C-83A1-F6EECF244321}">
                <p14:modId xmlns:p14="http://schemas.microsoft.com/office/powerpoint/2010/main" val="2511341645"/>
              </p:ext>
            </p:extLst>
          </p:nvPr>
        </p:nvGraphicFramePr>
        <p:xfrm>
          <a:off x="1237184" y="1897403"/>
          <a:ext cx="9601200" cy="4604357"/>
        </p:xfrm>
        <a:graphic>
          <a:graphicData uri="http://schemas.openxmlformats.org/drawingml/2006/table">
            <a:tbl>
              <a:tblPr firstRow="1" firstCol="1" bandRow="1"/>
              <a:tblGrid>
                <a:gridCol w="2027881">
                  <a:extLst>
                    <a:ext uri="{9D8B030D-6E8A-4147-A177-3AD203B41FA5}">
                      <a16:colId xmlns:a16="http://schemas.microsoft.com/office/drawing/2014/main" val="1262151544"/>
                    </a:ext>
                  </a:extLst>
                </a:gridCol>
                <a:gridCol w="5553127">
                  <a:extLst>
                    <a:ext uri="{9D8B030D-6E8A-4147-A177-3AD203B41FA5}">
                      <a16:colId xmlns:a16="http://schemas.microsoft.com/office/drawing/2014/main" val="4160723777"/>
                    </a:ext>
                  </a:extLst>
                </a:gridCol>
                <a:gridCol w="2020192">
                  <a:extLst>
                    <a:ext uri="{9D8B030D-6E8A-4147-A177-3AD203B41FA5}">
                      <a16:colId xmlns:a16="http://schemas.microsoft.com/office/drawing/2014/main" val="1219243249"/>
                    </a:ext>
                  </a:extLst>
                </a:gridCol>
              </a:tblGrid>
              <a:tr h="201520">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Activités</a:t>
                      </a:r>
                      <a:endParaRPr lang="fr-FR" sz="1800" dirty="0">
                        <a:effectLst/>
                        <a:latin typeface="Times New Roman" panose="02020603050405020304" pitchFamily="18" charset="0"/>
                        <a:ea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Blocs de compétences</a:t>
                      </a:r>
                      <a:endParaRPr lang="fr-FR" sz="1800" dirty="0">
                        <a:effectLst/>
                        <a:latin typeface="Times New Roman" panose="02020603050405020304" pitchFamily="18" charset="0"/>
                        <a:ea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Unités</a:t>
                      </a:r>
                      <a:endParaRPr lang="fr-FR" sz="1800" dirty="0">
                        <a:effectLst/>
                        <a:latin typeface="Times New Roman" panose="02020603050405020304" pitchFamily="18" charset="0"/>
                        <a:ea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4079173"/>
                  </a:ext>
                </a:extLst>
              </a:tr>
              <a:tr h="1419276">
                <a:tc>
                  <a:txBody>
                    <a:bodyPr/>
                    <a:lstStyle/>
                    <a:p>
                      <a:pPr algn="ctr">
                        <a:spcAft>
                          <a:spcPts val="0"/>
                        </a:spcAft>
                      </a:pPr>
                      <a:r>
                        <a:rPr lang="fr-FR"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Pôle 1</a:t>
                      </a:r>
                      <a:endParaRPr lang="fr-FR" sz="1600" dirty="0">
                        <a:effectLst/>
                        <a:latin typeface="Times New Roman" panose="02020603050405020304" pitchFamily="18" charset="0"/>
                        <a:ea typeface="Times New Roman" panose="02020603050405020304" pitchFamily="18" charset="0"/>
                      </a:endParaRPr>
                    </a:p>
                    <a:p>
                      <a:pPr algn="ctr">
                        <a:spcAft>
                          <a:spcPts val="0"/>
                        </a:spcAft>
                      </a:pP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algn="ctr">
                        <a:spcAft>
                          <a:spcPts val="0"/>
                        </a:spcAft>
                      </a:pP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PRÉPARATION DES OP</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RATIONS </a:t>
                      </a:r>
                      <a:r>
                        <a:rPr lang="fr-FR" sz="1200" b="1" dirty="0">
                          <a:solidFill>
                            <a:srgbClr val="000000"/>
                          </a:solidFill>
                          <a:effectLst/>
                          <a:latin typeface="Arial" panose="020B0604020202020204" pitchFamily="34" charset="0"/>
                          <a:ea typeface="Times New Roman" panose="02020603050405020304" pitchFamily="18" charset="0"/>
                        </a:rPr>
                        <a:t>À</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REALISER</a:t>
                      </a:r>
                      <a:endParaRPr lang="fr-FR" sz="1800" dirty="0">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Bef>
                          <a:spcPts val="1200"/>
                        </a:spcBef>
                        <a:spcAft>
                          <a:spcPts val="600"/>
                        </a:spcAft>
                      </a:pPr>
                      <a:r>
                        <a:rPr lang="fr-FR"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Bloc n°1– Préparation d’une intervention</a:t>
                      </a:r>
                    </a:p>
                    <a:p>
                      <a:pPr marL="342900" lvl="0" indent="-342900">
                        <a:lnSpc>
                          <a:spcPct val="200000"/>
                        </a:lnSpc>
                        <a:spcAft>
                          <a:spcPts val="0"/>
                        </a:spcAft>
                        <a:buFont typeface="Symbol" panose="05050102010706020507" pitchFamily="18" charset="2"/>
                        <a:buChar char=""/>
                      </a:pPr>
                      <a:r>
                        <a:rPr lang="fr-F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S’informer sur la nature et sur les contraintes de l’intervention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Analyser et exploiter les données techniques de l’intervention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Choisir les matériels, les matériaux, les équipements et l’outillage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fr-FR"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Unité 2</a:t>
                      </a:r>
                      <a:endParaRPr lang="fr-FR" sz="1600" dirty="0">
                        <a:effectLst/>
                        <a:latin typeface="Times New Roman" panose="02020603050405020304" pitchFamily="18" charset="0"/>
                        <a:ea typeface="Times New Roman" panose="02020603050405020304" pitchFamily="18" charset="0"/>
                      </a:endParaRPr>
                    </a:p>
                    <a:p>
                      <a:pPr algn="ctr">
                        <a:spcAft>
                          <a:spcPts val="0"/>
                        </a:spcAft>
                      </a:pP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algn="ctr">
                        <a:spcAft>
                          <a:spcPts val="0"/>
                        </a:spcAft>
                      </a:pP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PRÉPARATION D’UNE INTERVENTION </a:t>
                      </a:r>
                      <a:endParaRPr lang="fr-FR" sz="1800" dirty="0">
                        <a:effectLst/>
                        <a:latin typeface="Times New Roman" panose="02020603050405020304" pitchFamily="18" charset="0"/>
                        <a:ea typeface="Times New Roman" panose="02020603050405020304" pitchFamily="18" charset="0"/>
                      </a:endParaRPr>
                    </a:p>
                    <a:p>
                      <a:pPr algn="ctr">
                        <a:spcAft>
                          <a:spcPts val="0"/>
                        </a:spcAft>
                      </a:pPr>
                      <a:r>
                        <a:rPr lang="fr-FR"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262566329"/>
                  </a:ext>
                </a:extLst>
              </a:tr>
              <a:tr h="1714853">
                <a:tc>
                  <a:txBody>
                    <a:bodyPr/>
                    <a:lstStyle/>
                    <a:p>
                      <a:pPr algn="ctr">
                        <a:spcAft>
                          <a:spcPts val="0"/>
                        </a:spcAft>
                      </a:pP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Pôle 2</a:t>
                      </a:r>
                      <a:endParaRPr lang="fr-FR" sz="1600" dirty="0">
                        <a:effectLst/>
                        <a:latin typeface="Times New Roman" panose="02020603050405020304" pitchFamily="18" charset="0"/>
                        <a:ea typeface="Times New Roman" panose="02020603050405020304" pitchFamily="18" charset="0"/>
                      </a:endParaRPr>
                    </a:p>
                    <a:p>
                      <a:pPr algn="ctr">
                        <a:spcAft>
                          <a:spcPts val="0"/>
                        </a:spcAft>
                      </a:pP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Times New Roman" panose="02020603050405020304" pitchFamily="18" charset="0"/>
                        <a:ea typeface="Times New Roman" panose="02020603050405020304" pitchFamily="18" charset="0"/>
                      </a:endParaRPr>
                    </a:p>
                    <a:p>
                      <a:pPr algn="ctr">
                        <a:spcAft>
                          <a:spcPts val="0"/>
                        </a:spcAft>
                      </a:pP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
                      </a:r>
                      <a:r>
                        <a:rPr lang="fr-FR" sz="1100" b="1" dirty="0">
                          <a:solidFill>
                            <a:srgbClr val="000000"/>
                          </a:solidFill>
                          <a:effectLst/>
                          <a:latin typeface="Arial" panose="020B0604020202020204" pitchFamily="34" charset="0"/>
                          <a:ea typeface="Times New Roman" panose="02020603050405020304" pitchFamily="18" charset="0"/>
                        </a:rPr>
                        <a:t>É</a:t>
                      </a: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ALISATION ET MISE EN SERVICE D’UNE INSTALLATION</a:t>
                      </a:r>
                      <a:endParaRPr lang="fr-FR" sz="1600" dirty="0">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spcBef>
                          <a:spcPts val="1200"/>
                        </a:spcBef>
                        <a:spcAft>
                          <a:spcPts val="0"/>
                        </a:spcAft>
                      </a:pPr>
                      <a:r>
                        <a:rPr lang="fr-FR" sz="12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Bloc n°2 – Réalisation, mise en service d’une installation</a:t>
                      </a:r>
                      <a:endParaRPr lang="fr-FR" sz="16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8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solidFill>
                          <a:schemeClr val="bg2">
                            <a:lumMod val="50000"/>
                          </a:schemeClr>
                        </a:solidFill>
                        <a:effectLst/>
                        <a:latin typeface="Times New Roman" panose="02020603050405020304" pitchFamily="18" charset="0"/>
                        <a:ea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1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Organiser et sécuriser son intervention</a:t>
                      </a:r>
                      <a:endParaRPr lang="fr-FR" sz="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1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Réceptionner les approvisionnements</a:t>
                      </a:r>
                      <a:endParaRPr lang="fr-FR" sz="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1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Réaliser une installation en adoptant une attitude écoresponsable</a:t>
                      </a:r>
                      <a:endParaRPr lang="fr-FR" sz="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1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Mettre en service une installation</a:t>
                      </a:r>
                      <a:endParaRPr lang="fr-FR" sz="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1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Contrôler et régler les paramètres</a:t>
                      </a:r>
                      <a:endParaRPr lang="fr-FR" sz="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1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Consigner et transmettre les informations </a:t>
                      </a:r>
                      <a:endParaRPr lang="fr-FR" sz="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fr-FR" sz="11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Communiquer, rendre compte de son intervention à l’écrit et/ou à l’oral</a:t>
                      </a:r>
                      <a:endParaRPr lang="fr-FR" sz="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spcAft>
                          <a:spcPts val="0"/>
                        </a:spcAft>
                      </a:pPr>
                      <a:r>
                        <a:rPr lang="fr-FR" sz="11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Unité 31</a:t>
                      </a:r>
                      <a:endParaRPr lang="fr-FR" sz="16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1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1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R</a:t>
                      </a:r>
                      <a:r>
                        <a:rPr lang="fr-FR" sz="1100" b="1" dirty="0">
                          <a:solidFill>
                            <a:schemeClr val="bg2">
                              <a:lumMod val="50000"/>
                            </a:schemeClr>
                          </a:solidFill>
                          <a:effectLst/>
                          <a:latin typeface="Arial" panose="020B0604020202020204" pitchFamily="34" charset="0"/>
                          <a:ea typeface="Times New Roman" panose="02020603050405020304" pitchFamily="18" charset="0"/>
                        </a:rPr>
                        <a:t>É</a:t>
                      </a:r>
                      <a:r>
                        <a:rPr lang="fr-FR" sz="11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ALISATION ET MISE EN SERVICE D’UNE INSTALLATION</a:t>
                      </a:r>
                      <a:r>
                        <a:rPr lang="fr-FR" sz="1100"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73223935"/>
                  </a:ext>
                </a:extLst>
              </a:tr>
              <a:tr h="1167748">
                <a:tc>
                  <a:txBody>
                    <a:bodyPr/>
                    <a:lstStyle/>
                    <a:p>
                      <a:pPr algn="ctr">
                        <a:spcAft>
                          <a:spcPts val="0"/>
                        </a:spcAft>
                      </a:pP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Pôle 3</a:t>
                      </a:r>
                      <a:endParaRPr lang="fr-FR" sz="1600" dirty="0">
                        <a:effectLst/>
                        <a:latin typeface="Times New Roman" panose="02020603050405020304" pitchFamily="18" charset="0"/>
                        <a:ea typeface="Times New Roman" panose="02020603050405020304" pitchFamily="18" charset="0"/>
                      </a:endParaRPr>
                    </a:p>
                    <a:p>
                      <a:pPr algn="ctr">
                        <a:spcAft>
                          <a:spcPts val="0"/>
                        </a:spcAft>
                      </a:pP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Times New Roman" panose="02020603050405020304" pitchFamily="18" charset="0"/>
                        <a:ea typeface="Times New Roman" panose="02020603050405020304" pitchFamily="18" charset="0"/>
                      </a:endParaRPr>
                    </a:p>
                    <a:p>
                      <a:pPr algn="ctr">
                        <a:spcAft>
                          <a:spcPts val="0"/>
                        </a:spcAft>
                      </a:pP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TRAVAUX D’AM</a:t>
                      </a:r>
                      <a:r>
                        <a:rPr lang="fr-FR" sz="1100" b="1" dirty="0">
                          <a:solidFill>
                            <a:srgbClr val="000000"/>
                          </a:solidFill>
                          <a:effectLst/>
                          <a:latin typeface="Arial" panose="020B0604020202020204" pitchFamily="34" charset="0"/>
                          <a:ea typeface="Times New Roman" panose="02020603050405020304" pitchFamily="18" charset="0"/>
                        </a:rPr>
                        <a:t>É</a:t>
                      </a: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LIORATION DE L’EFFICACIT</a:t>
                      </a:r>
                      <a:r>
                        <a:rPr lang="fr-FR" sz="1100" b="1" dirty="0">
                          <a:solidFill>
                            <a:srgbClr val="000000"/>
                          </a:solidFill>
                          <a:effectLst/>
                          <a:latin typeface="Arial" panose="020B0604020202020204" pitchFamily="34" charset="0"/>
                          <a:ea typeface="Times New Roman" panose="02020603050405020304" pitchFamily="18" charset="0"/>
                        </a:rPr>
                        <a:t>É</a:t>
                      </a: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100" b="1" dirty="0">
                          <a:solidFill>
                            <a:srgbClr val="000000"/>
                          </a:solidFill>
                          <a:effectLst/>
                          <a:latin typeface="Arial" panose="020B0604020202020204" pitchFamily="34" charset="0"/>
                          <a:ea typeface="Times New Roman" panose="02020603050405020304" pitchFamily="18" charset="0"/>
                        </a:rPr>
                        <a:t>É</a:t>
                      </a: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NERG</a:t>
                      </a:r>
                      <a:r>
                        <a:rPr lang="fr-FR" sz="1100" b="1" dirty="0">
                          <a:solidFill>
                            <a:srgbClr val="000000"/>
                          </a:solidFill>
                          <a:effectLst/>
                          <a:latin typeface="Arial" panose="020B0604020202020204" pitchFamily="34" charset="0"/>
                          <a:ea typeface="Times New Roman" panose="02020603050405020304" pitchFamily="18" charset="0"/>
                        </a:rPr>
                        <a:t>É</a:t>
                      </a: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TIQUE ET DE D</a:t>
                      </a:r>
                      <a:r>
                        <a:rPr lang="fr-FR" sz="1100" b="1" dirty="0">
                          <a:solidFill>
                            <a:srgbClr val="000000"/>
                          </a:solidFill>
                          <a:effectLst/>
                          <a:latin typeface="Arial" panose="020B0604020202020204" pitchFamily="34" charset="0"/>
                          <a:ea typeface="Times New Roman" panose="02020603050405020304" pitchFamily="18" charset="0"/>
                        </a:rPr>
                        <a:t>É</a:t>
                      </a:r>
                      <a:r>
                        <a:rPr lang="fr-FR"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PANNAGE </a:t>
                      </a:r>
                      <a:endParaRPr lang="fr-FR" sz="1600" dirty="0">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1200"/>
                        </a:spcBef>
                        <a:spcAft>
                          <a:spcPts val="0"/>
                        </a:spcAft>
                      </a:pPr>
                      <a:r>
                        <a:rPr lang="fr-FR" sz="12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Bloc n°3 – Travaux d’amélioration et de dépannage</a:t>
                      </a:r>
                      <a:endParaRPr lang="fr-FR" sz="16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8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solidFill>
                          <a:schemeClr val="bg2">
                            <a:lumMod val="50000"/>
                          </a:schemeClr>
                        </a:solidFill>
                        <a:effectLst/>
                        <a:latin typeface="Times New Roman" panose="02020603050405020304" pitchFamily="18" charset="0"/>
                        <a:ea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1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Réaliser des opérations d’amélioration de l’efficacité énergétique</a:t>
                      </a:r>
                      <a:endParaRPr lang="fr-FR" sz="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1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Réaliser des travaux de dépannage</a:t>
                      </a:r>
                      <a:endParaRPr lang="fr-FR" sz="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fr-FR" sz="11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Conseiller le client et/ou l’exploitant du système</a:t>
                      </a:r>
                      <a:endParaRPr lang="fr-FR" sz="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fr-FR" sz="11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Unité 32</a:t>
                      </a:r>
                      <a:endParaRPr lang="fr-FR" sz="16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1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1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TRAVAUX D’AM</a:t>
                      </a:r>
                      <a:r>
                        <a:rPr lang="fr-FR" sz="1100" b="1" dirty="0">
                          <a:solidFill>
                            <a:schemeClr val="bg2">
                              <a:lumMod val="50000"/>
                            </a:schemeClr>
                          </a:solidFill>
                          <a:effectLst/>
                          <a:latin typeface="Arial" panose="020B0604020202020204" pitchFamily="34" charset="0"/>
                          <a:ea typeface="Times New Roman" panose="02020603050405020304" pitchFamily="18" charset="0"/>
                        </a:rPr>
                        <a:t>É</a:t>
                      </a:r>
                      <a:r>
                        <a:rPr lang="fr-FR" sz="11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LIORATION D’EFFICACITE </a:t>
                      </a:r>
                      <a:r>
                        <a:rPr lang="fr-FR" sz="1100" b="1" dirty="0">
                          <a:solidFill>
                            <a:schemeClr val="bg2">
                              <a:lumMod val="50000"/>
                            </a:schemeClr>
                          </a:solidFill>
                          <a:effectLst/>
                          <a:latin typeface="Arial" panose="020B0604020202020204" pitchFamily="34" charset="0"/>
                          <a:ea typeface="Times New Roman" panose="02020603050405020304" pitchFamily="18" charset="0"/>
                        </a:rPr>
                        <a:t>É</a:t>
                      </a:r>
                      <a:r>
                        <a:rPr lang="fr-FR" sz="11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NERGETIQUE ET DE D</a:t>
                      </a:r>
                      <a:r>
                        <a:rPr lang="fr-FR" sz="1100" b="1" dirty="0">
                          <a:solidFill>
                            <a:schemeClr val="bg2">
                              <a:lumMod val="50000"/>
                            </a:schemeClr>
                          </a:solidFill>
                          <a:effectLst/>
                          <a:latin typeface="Arial" panose="020B0604020202020204" pitchFamily="34" charset="0"/>
                          <a:ea typeface="Times New Roman" panose="02020603050405020304" pitchFamily="18" charset="0"/>
                        </a:rPr>
                        <a:t>É</a:t>
                      </a:r>
                      <a:r>
                        <a:rPr lang="fr-FR" sz="11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PANNAGE</a:t>
                      </a:r>
                      <a:endParaRPr lang="fr-FR" sz="16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65252604"/>
                  </a:ext>
                </a:extLst>
              </a:tr>
            </a:tbl>
          </a:graphicData>
        </a:graphic>
      </p:graphicFrame>
      <p:grpSp>
        <p:nvGrpSpPr>
          <p:cNvPr id="12" name="Groupe 11"/>
          <p:cNvGrpSpPr/>
          <p:nvPr/>
        </p:nvGrpSpPr>
        <p:grpSpPr>
          <a:xfrm>
            <a:off x="552450" y="2036553"/>
            <a:ext cx="2408778" cy="4053616"/>
            <a:chOff x="617037" y="1959674"/>
            <a:chExt cx="2753238" cy="4053616"/>
          </a:xfrm>
        </p:grpSpPr>
        <p:sp>
          <p:nvSpPr>
            <p:cNvPr id="10" name="Arc 9"/>
            <p:cNvSpPr/>
            <p:nvPr/>
          </p:nvSpPr>
          <p:spPr>
            <a:xfrm rot="13313568">
              <a:off x="1029501" y="2225229"/>
              <a:ext cx="1469702" cy="2315346"/>
            </a:xfrm>
            <a:prstGeom prst="arc">
              <a:avLst>
                <a:gd name="adj1" fmla="val 14854777"/>
                <a:gd name="adj2" fmla="val 1456004"/>
              </a:avLst>
            </a:prstGeom>
            <a:ln w="38100">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Arc 10"/>
            <p:cNvSpPr/>
            <p:nvPr/>
          </p:nvSpPr>
          <p:spPr>
            <a:xfrm rot="13313568">
              <a:off x="617037" y="1959674"/>
              <a:ext cx="2753238" cy="4053616"/>
            </a:xfrm>
            <a:prstGeom prst="arc">
              <a:avLst>
                <a:gd name="adj1" fmla="val 14757032"/>
                <a:gd name="adj2" fmla="val 1597257"/>
              </a:avLst>
            </a:prstGeom>
            <a:ln w="38100">
              <a:headEnd type="triangle" w="lg" len="lg"/>
              <a:tailEnd type="oval"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3" name="Groupe 12"/>
          <p:cNvGrpSpPr/>
          <p:nvPr/>
        </p:nvGrpSpPr>
        <p:grpSpPr>
          <a:xfrm flipH="1">
            <a:off x="8902889" y="1958074"/>
            <a:ext cx="2753238" cy="4053616"/>
            <a:chOff x="617037" y="1959674"/>
            <a:chExt cx="2753238" cy="4053616"/>
          </a:xfrm>
        </p:grpSpPr>
        <p:sp>
          <p:nvSpPr>
            <p:cNvPr id="14" name="Arc 13"/>
            <p:cNvSpPr/>
            <p:nvPr/>
          </p:nvSpPr>
          <p:spPr>
            <a:xfrm rot="13313568">
              <a:off x="1029501" y="2225229"/>
              <a:ext cx="1469702" cy="2315346"/>
            </a:xfrm>
            <a:prstGeom prst="arc">
              <a:avLst>
                <a:gd name="adj1" fmla="val 14854777"/>
                <a:gd name="adj2" fmla="val 1456004"/>
              </a:avLst>
            </a:prstGeom>
            <a:ln w="38100">
              <a:solidFill>
                <a:schemeClr val="accent1">
                  <a:lumMod val="60000"/>
                  <a:lumOff val="40000"/>
                </a:schemeClr>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 name="Arc 14"/>
            <p:cNvSpPr/>
            <p:nvPr/>
          </p:nvSpPr>
          <p:spPr>
            <a:xfrm rot="13313568">
              <a:off x="617037" y="1959674"/>
              <a:ext cx="2753238" cy="4053616"/>
            </a:xfrm>
            <a:prstGeom prst="arc">
              <a:avLst>
                <a:gd name="adj1" fmla="val 14757032"/>
                <a:gd name="adj2" fmla="val 1597257"/>
              </a:avLst>
            </a:prstGeom>
            <a:ln w="38100">
              <a:solidFill>
                <a:schemeClr val="accent1">
                  <a:lumMod val="60000"/>
                  <a:lumOff val="40000"/>
                </a:schemeClr>
              </a:solidFill>
              <a:headEnd type="triangle" w="lg" len="lg"/>
              <a:tailEnd type="oval"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7" name="Espace réservé du texte 5"/>
          <p:cNvSpPr txBox="1">
            <a:spLocks/>
          </p:cNvSpPr>
          <p:nvPr/>
        </p:nvSpPr>
        <p:spPr>
          <a:xfrm>
            <a:off x="4043930" y="1299551"/>
            <a:ext cx="4043720" cy="34049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dirty="0"/>
              <a:t>Structure du référentiel ICCER</a:t>
            </a:r>
          </a:p>
        </p:txBody>
      </p:sp>
      <p:pic>
        <p:nvPicPr>
          <p:cNvPr id="19" name="Image 18"/>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16" name="Titre 1"/>
          <p:cNvSpPr txBox="1">
            <a:spLocks/>
          </p:cNvSpPr>
          <p:nvPr/>
        </p:nvSpPr>
        <p:spPr>
          <a:xfrm>
            <a:off x="9323755" y="21831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3" name="Espace réservé du numéro de diapositive 2"/>
          <p:cNvSpPr>
            <a:spLocks noGrp="1"/>
          </p:cNvSpPr>
          <p:nvPr>
            <p:ph type="sldNum" sz="quarter" idx="12"/>
          </p:nvPr>
        </p:nvSpPr>
        <p:spPr/>
        <p:txBody>
          <a:bodyPr/>
          <a:lstStyle/>
          <a:p>
            <a:fld id="{5071F484-E152-430A-A999-70E6C8F0DFC8}" type="slidenum">
              <a:rPr lang="fr-FR" smtClean="0"/>
              <a:t>3</a:t>
            </a:fld>
            <a:endParaRPr lang="fr-FR"/>
          </a:p>
        </p:txBody>
      </p:sp>
      <p:sp>
        <p:nvSpPr>
          <p:cNvPr id="4" name="Espace réservé de la date 3"/>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3635164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5"/>
          <p:cNvSpPr txBox="1">
            <a:spLocks/>
          </p:cNvSpPr>
          <p:nvPr/>
        </p:nvSpPr>
        <p:spPr>
          <a:xfrm>
            <a:off x="3000022" y="781208"/>
            <a:ext cx="5957995" cy="3329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a:t>Finalité de l’épreuve</a:t>
            </a:r>
            <a:endParaRPr lang="fr-FR" sz="2000" b="1" dirty="0">
              <a:cs typeface="Arial" panose="020B0604020202020204" pitchFamily="34" charset="0"/>
            </a:endParaRPr>
          </a:p>
          <a:p>
            <a:pPr marL="0" indent="0" algn="ctr">
              <a:buNone/>
            </a:pPr>
            <a:endParaRPr lang="fr-FR" sz="2000" b="1" dirty="0"/>
          </a:p>
        </p:txBody>
      </p:sp>
      <p:graphicFrame>
        <p:nvGraphicFramePr>
          <p:cNvPr id="8" name="Diagramme 7"/>
          <p:cNvGraphicFramePr/>
          <p:nvPr>
            <p:extLst>
              <p:ext uri="{D42A27DB-BD31-4B8C-83A1-F6EECF244321}">
                <p14:modId xmlns:p14="http://schemas.microsoft.com/office/powerpoint/2010/main" val="83897103"/>
              </p:ext>
            </p:extLst>
          </p:nvPr>
        </p:nvGraphicFramePr>
        <p:xfrm>
          <a:off x="2687193" y="262792"/>
          <a:ext cx="6420414" cy="749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Espace réservé du texte 5"/>
          <p:cNvSpPr txBox="1">
            <a:spLocks/>
          </p:cNvSpPr>
          <p:nvPr/>
        </p:nvSpPr>
        <p:spPr>
          <a:xfrm>
            <a:off x="468065" y="1383166"/>
            <a:ext cx="11292840" cy="914326"/>
          </a:xfrm>
          <a:prstGeom prst="rect">
            <a:avLst/>
          </a:prstGeom>
          <a:ln>
            <a:no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800" dirty="0">
                <a:cs typeface="Arial" panose="020B0604020202020204" pitchFamily="34" charset="0"/>
              </a:rPr>
              <a:t>L’épreuve a pour objectif d’apprécier l’aptitude du (de la) candidat(e) à réaliser des opérations </a:t>
            </a:r>
            <a:r>
              <a:rPr lang="fr-FR" sz="1800" b="1" dirty="0">
                <a:cs typeface="Arial" panose="020B0604020202020204" pitchFamily="34" charset="0"/>
              </a:rPr>
              <a:t>de préparation </a:t>
            </a:r>
            <a:r>
              <a:rPr lang="fr-FR" sz="1800" dirty="0">
                <a:cs typeface="Arial" panose="020B0604020202020204" pitchFamily="34" charset="0"/>
              </a:rPr>
              <a:t>préalables, </a:t>
            </a:r>
            <a:r>
              <a:rPr lang="fr-FR" sz="1800" b="1" dirty="0">
                <a:solidFill>
                  <a:schemeClr val="accent6">
                    <a:lumMod val="75000"/>
                  </a:schemeClr>
                </a:solidFill>
                <a:cs typeface="Arial" panose="020B0604020202020204" pitchFamily="34" charset="0"/>
              </a:rPr>
              <a:t>à la réalisation, </a:t>
            </a:r>
            <a:r>
              <a:rPr lang="fr-FR" sz="1800" dirty="0">
                <a:solidFill>
                  <a:schemeClr val="accent6">
                    <a:lumMod val="75000"/>
                  </a:schemeClr>
                </a:solidFill>
                <a:cs typeface="Arial" panose="020B0604020202020204" pitchFamily="34" charset="0"/>
              </a:rPr>
              <a:t>la</a:t>
            </a:r>
            <a:r>
              <a:rPr lang="fr-FR" sz="1800" b="1" dirty="0">
                <a:solidFill>
                  <a:schemeClr val="accent6">
                    <a:lumMod val="75000"/>
                  </a:schemeClr>
                </a:solidFill>
                <a:cs typeface="Arial" panose="020B0604020202020204" pitchFamily="34" charset="0"/>
              </a:rPr>
              <a:t> </a:t>
            </a:r>
            <a:r>
              <a:rPr lang="fr-FR" sz="1800" dirty="0">
                <a:solidFill>
                  <a:schemeClr val="accent6">
                    <a:lumMod val="75000"/>
                  </a:schemeClr>
                </a:solidFill>
                <a:cs typeface="Arial" panose="020B0604020202020204" pitchFamily="34" charset="0"/>
              </a:rPr>
              <a:t>mise en service, </a:t>
            </a:r>
            <a:r>
              <a:rPr lang="fr-FR" sz="1800" dirty="0">
                <a:solidFill>
                  <a:srgbClr val="0070C0"/>
                </a:solidFill>
                <a:cs typeface="Arial" panose="020B0604020202020204" pitchFamily="34" charset="0"/>
              </a:rPr>
              <a:t>l’amélioration de l’efficacité énergétique ou le dépannage d’une installation.</a:t>
            </a:r>
            <a:endParaRPr lang="fr-FR" sz="1800" dirty="0">
              <a:solidFill>
                <a:srgbClr val="0070C0"/>
              </a:solidFill>
              <a:ea typeface="Calibri" panose="020F0502020204030204" pitchFamily="34" charset="0"/>
              <a:cs typeface="Times New Roman" panose="02020603050405020304" pitchFamily="18" charset="0"/>
            </a:endParaRPr>
          </a:p>
        </p:txBody>
      </p:sp>
      <p:sp>
        <p:nvSpPr>
          <p:cNvPr id="17" name="Rectangle 16"/>
          <p:cNvSpPr/>
          <p:nvPr/>
        </p:nvSpPr>
        <p:spPr>
          <a:xfrm>
            <a:off x="417264" y="2498375"/>
            <a:ext cx="11292840" cy="2031325"/>
          </a:xfrm>
          <a:prstGeom prst="rect">
            <a:avLst/>
          </a:prstGeom>
          <a:solidFill>
            <a:srgbClr val="FFFF99"/>
          </a:solidFill>
          <a:ln>
            <a:solidFill>
              <a:srgbClr val="C00000"/>
            </a:solidFill>
          </a:ln>
        </p:spPr>
        <p:txBody>
          <a:bodyPr wrap="square">
            <a:spAutoFit/>
          </a:bodyPr>
          <a:lstStyle/>
          <a:p>
            <a:pPr algn="ctr"/>
            <a:r>
              <a:rPr lang="fr-FR" b="1" dirty="0">
                <a:solidFill>
                  <a:srgbClr val="000000"/>
                </a:solidFill>
              </a:rPr>
              <a:t>L’épreuve E2 a pour objet de valider tout ou partie des compétences en lien avec les savoirs associés :</a:t>
            </a:r>
          </a:p>
          <a:p>
            <a:pPr algn="ctr"/>
            <a:endParaRPr lang="fr-FR" b="1" dirty="0">
              <a:solidFill>
                <a:srgbClr val="000000"/>
              </a:solidFill>
            </a:endParaRPr>
          </a:p>
          <a:p>
            <a:pPr marL="285750" indent="-285750">
              <a:buFont typeface="Arial" panose="020B0604020202020204" pitchFamily="34" charset="0"/>
              <a:buChar char="•"/>
            </a:pPr>
            <a:r>
              <a:rPr lang="fr-FR" b="1" dirty="0">
                <a:solidFill>
                  <a:srgbClr val="7030A0"/>
                </a:solidFill>
              </a:rPr>
              <a:t>C1</a:t>
            </a:r>
            <a:r>
              <a:rPr lang="fr-FR" dirty="0">
                <a:solidFill>
                  <a:srgbClr val="7030A0"/>
                </a:solidFill>
              </a:rPr>
              <a:t> </a:t>
            </a:r>
            <a:r>
              <a:rPr lang="fr-FR" dirty="0">
                <a:solidFill>
                  <a:srgbClr val="000000"/>
                </a:solidFill>
              </a:rPr>
              <a:t>: S’informer sur la nature et sur les contraintes de l’intervention </a:t>
            </a:r>
            <a:r>
              <a:rPr lang="fr-FR" dirty="0">
                <a:solidFill>
                  <a:srgbClr val="7030A0"/>
                </a:solidFill>
                <a:cs typeface="Calibri" panose="020F0502020204030204" pitchFamily="34" charset="0"/>
              </a:rPr>
              <a:t>→</a:t>
            </a:r>
            <a:r>
              <a:rPr lang="fr-FR" i="1" dirty="0">
                <a:solidFill>
                  <a:srgbClr val="000000"/>
                </a:solidFill>
              </a:rPr>
              <a:t> S1 à S8.</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b="1" dirty="0">
                <a:solidFill>
                  <a:srgbClr val="7030A0"/>
                </a:solidFill>
              </a:rPr>
              <a:t>C2</a:t>
            </a:r>
            <a:r>
              <a:rPr lang="fr-FR" dirty="0">
                <a:solidFill>
                  <a:srgbClr val="000000"/>
                </a:solidFill>
              </a:rPr>
              <a:t> : Analyser et exploiter les données techniques de l’intervention </a:t>
            </a:r>
            <a:r>
              <a:rPr lang="fr-FR" dirty="0">
                <a:solidFill>
                  <a:srgbClr val="7030A0"/>
                </a:solidFill>
                <a:cs typeface="Calibri" panose="020F0502020204030204" pitchFamily="34" charset="0"/>
              </a:rPr>
              <a:t>→</a:t>
            </a:r>
            <a:r>
              <a:rPr lang="fr-FR" dirty="0">
                <a:solidFill>
                  <a:srgbClr val="000000"/>
                </a:solidFill>
                <a:cs typeface="Calibri" panose="020F0502020204030204" pitchFamily="34" charset="0"/>
              </a:rPr>
              <a:t> </a:t>
            </a:r>
            <a:r>
              <a:rPr lang="fr-FR" i="1" dirty="0">
                <a:solidFill>
                  <a:srgbClr val="000000"/>
                </a:solidFill>
              </a:rPr>
              <a:t>S2, S3, S4, S6, S8.</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b="1" dirty="0">
                <a:solidFill>
                  <a:srgbClr val="7030A0"/>
                </a:solidFill>
              </a:rPr>
              <a:t>C3</a:t>
            </a:r>
            <a:r>
              <a:rPr lang="fr-FR" dirty="0">
                <a:solidFill>
                  <a:srgbClr val="000000"/>
                </a:solidFill>
              </a:rPr>
              <a:t> : Choisir les matériels, les matériaux, les équipements et l’outillage </a:t>
            </a:r>
            <a:r>
              <a:rPr lang="fr-FR" dirty="0">
                <a:solidFill>
                  <a:srgbClr val="7030A0"/>
                </a:solidFill>
                <a:cs typeface="Calibri" panose="020F0502020204030204" pitchFamily="34" charset="0"/>
              </a:rPr>
              <a:t>→</a:t>
            </a:r>
            <a:r>
              <a:rPr lang="fr-FR" dirty="0">
                <a:solidFill>
                  <a:srgbClr val="000000"/>
                </a:solidFill>
              </a:rPr>
              <a:t> </a:t>
            </a:r>
            <a:r>
              <a:rPr lang="fr-FR" i="1" dirty="0">
                <a:solidFill>
                  <a:srgbClr val="000000"/>
                </a:solidFill>
              </a:rPr>
              <a:t>S3, S5, S6, S7, S8.</a:t>
            </a:r>
            <a:endParaRPr lang="fr-FR" dirty="0">
              <a:solidFill>
                <a:srgbClr val="000000"/>
              </a:solidFill>
            </a:endParaRPr>
          </a:p>
        </p:txBody>
      </p:sp>
      <p:sp>
        <p:nvSpPr>
          <p:cNvPr id="6" name="Rectangle 5"/>
          <p:cNvSpPr/>
          <p:nvPr/>
        </p:nvSpPr>
        <p:spPr>
          <a:xfrm>
            <a:off x="332599" y="5022651"/>
            <a:ext cx="11292840" cy="830997"/>
          </a:xfrm>
          <a:prstGeom prst="rect">
            <a:avLst/>
          </a:prstGeom>
        </p:spPr>
        <p:txBody>
          <a:bodyPr wrap="square">
            <a:spAutoFit/>
          </a:bodyPr>
          <a:lstStyle/>
          <a:p>
            <a:pPr lvl="0" eaLnBrk="0" fontAlgn="base" hangingPunct="0">
              <a:spcBef>
                <a:spcPct val="0"/>
              </a:spcBef>
              <a:spcAft>
                <a:spcPct val="0"/>
              </a:spcAft>
              <a:tabLst>
                <a:tab pos="736600" algn="l"/>
              </a:tabLst>
            </a:pPr>
            <a:r>
              <a:rPr lang="fr-FR" altLang="fr-FR" sz="1600" dirty="0">
                <a:ea typeface="Times New Roman" panose="02020603050405020304" pitchFamily="18" charset="0"/>
                <a:cs typeface="Arial" panose="020B0604020202020204" pitchFamily="34" charset="0"/>
              </a:rPr>
              <a:t>Les </a:t>
            </a:r>
            <a:r>
              <a:rPr lang="fr-FR" altLang="fr-FR" sz="1600" b="1" dirty="0">
                <a:ea typeface="Times New Roman" panose="02020603050405020304" pitchFamily="18" charset="0"/>
                <a:cs typeface="Arial" panose="020B0604020202020204" pitchFamily="34" charset="0"/>
              </a:rPr>
              <a:t>critères d’évaluation </a:t>
            </a:r>
            <a:r>
              <a:rPr lang="fr-FR" altLang="fr-FR" sz="1600" dirty="0">
                <a:ea typeface="Times New Roman" panose="02020603050405020304" pitchFamily="18" charset="0"/>
                <a:cs typeface="Arial" panose="020B0604020202020204" pitchFamily="34" charset="0"/>
              </a:rPr>
              <a:t>sont ceux définis dans le référentiel de compétences. </a:t>
            </a:r>
          </a:p>
          <a:p>
            <a:pPr lvl="0" eaLnBrk="0" fontAlgn="base" hangingPunct="0">
              <a:spcBef>
                <a:spcPct val="0"/>
              </a:spcBef>
              <a:spcAft>
                <a:spcPct val="0"/>
              </a:spcAft>
              <a:tabLst>
                <a:tab pos="736600" algn="l"/>
              </a:tabLst>
            </a:pPr>
            <a:endParaRPr lang="fr-FR" altLang="fr-FR" sz="1600" dirty="0">
              <a:ea typeface="Times New Roman" panose="02020603050405020304" pitchFamily="18" charset="0"/>
              <a:cs typeface="Arial" panose="020B0604020202020204" pitchFamily="34" charset="0"/>
            </a:endParaRPr>
          </a:p>
          <a:p>
            <a:pPr lvl="0" eaLnBrk="0" fontAlgn="base" hangingPunct="0">
              <a:spcBef>
                <a:spcPct val="0"/>
              </a:spcBef>
              <a:spcAft>
                <a:spcPct val="0"/>
              </a:spcAft>
              <a:tabLst>
                <a:tab pos="736600" algn="l"/>
              </a:tabLst>
            </a:pPr>
            <a:r>
              <a:rPr lang="fr-FR" altLang="fr-FR" sz="1600" dirty="0">
                <a:ea typeface="Times New Roman" panose="02020603050405020304" pitchFamily="18" charset="0"/>
                <a:cs typeface="Arial" panose="020B0604020202020204" pitchFamily="34" charset="0"/>
              </a:rPr>
              <a:t>L’évaluation du candidat sur ces critères s’appuie sur des </a:t>
            </a:r>
            <a:r>
              <a:rPr lang="fr-FR" altLang="fr-FR" sz="1600" b="1" dirty="0">
                <a:ea typeface="Times New Roman" panose="02020603050405020304" pitchFamily="18" charset="0"/>
                <a:cs typeface="Arial" panose="020B0604020202020204" pitchFamily="34" charset="0"/>
              </a:rPr>
              <a:t>indicateurs d’évaluation </a:t>
            </a:r>
            <a:r>
              <a:rPr lang="fr-FR" altLang="fr-FR" sz="1600" dirty="0">
                <a:ea typeface="Times New Roman" panose="02020603050405020304" pitchFamily="18" charset="0"/>
                <a:cs typeface="Arial" panose="020B0604020202020204" pitchFamily="34" charset="0"/>
              </a:rPr>
              <a:t>propres à chaque situation professionnelle.</a:t>
            </a:r>
            <a:endParaRPr lang="fr-FR" altLang="fr-FR" sz="1200" dirty="0"/>
          </a:p>
        </p:txBody>
      </p:sp>
      <p:pic>
        <p:nvPicPr>
          <p:cNvPr id="19" name="Image 18"/>
          <p:cNvPicPr/>
          <p:nvPr/>
        </p:nvPicPr>
        <p:blipFill>
          <a:blip r:embed="rId7"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9" name="Titre 1"/>
          <p:cNvSpPr txBox="1">
            <a:spLocks/>
          </p:cNvSpPr>
          <p:nvPr/>
        </p:nvSpPr>
        <p:spPr>
          <a:xfrm>
            <a:off x="9180139" y="17181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3" name="Espace réservé du numéro de diapositive 2"/>
          <p:cNvSpPr>
            <a:spLocks noGrp="1"/>
          </p:cNvSpPr>
          <p:nvPr>
            <p:ph type="sldNum" sz="quarter" idx="12"/>
          </p:nvPr>
        </p:nvSpPr>
        <p:spPr/>
        <p:txBody>
          <a:bodyPr/>
          <a:lstStyle/>
          <a:p>
            <a:fld id="{5071F484-E152-430A-A999-70E6C8F0DFC8}" type="slidenum">
              <a:rPr lang="fr-FR" smtClean="0"/>
              <a:t>4</a:t>
            </a:fld>
            <a:endParaRPr lang="fr-FR"/>
          </a:p>
        </p:txBody>
      </p:sp>
      <p:sp>
        <p:nvSpPr>
          <p:cNvPr id="4" name="Espace réservé de la date 3"/>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10947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5"/>
          <p:cNvSpPr txBox="1">
            <a:spLocks/>
          </p:cNvSpPr>
          <p:nvPr/>
        </p:nvSpPr>
        <p:spPr>
          <a:xfrm>
            <a:off x="3014158" y="1069597"/>
            <a:ext cx="5957995" cy="4565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a:t>Modalités et contenu de l’épreuve</a:t>
            </a:r>
          </a:p>
          <a:p>
            <a:pPr marL="0" indent="0" algn="ctr">
              <a:buNone/>
            </a:pPr>
            <a:r>
              <a:rPr lang="fr-FR" sz="1400" dirty="0"/>
              <a:t>« Extrait du référentiel du diplôme »</a:t>
            </a:r>
          </a:p>
        </p:txBody>
      </p:sp>
      <p:graphicFrame>
        <p:nvGraphicFramePr>
          <p:cNvPr id="8" name="Diagramme 7"/>
          <p:cNvGraphicFramePr/>
          <p:nvPr>
            <p:extLst>
              <p:ext uri="{D42A27DB-BD31-4B8C-83A1-F6EECF244321}">
                <p14:modId xmlns:p14="http://schemas.microsoft.com/office/powerpoint/2010/main" val="3373126696"/>
              </p:ext>
            </p:extLst>
          </p:nvPr>
        </p:nvGraphicFramePr>
        <p:xfrm>
          <a:off x="2782949" y="145044"/>
          <a:ext cx="6420414" cy="755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72748" y="2030228"/>
            <a:ext cx="11240812" cy="1200329"/>
          </a:xfrm>
          <a:prstGeom prst="rect">
            <a:avLst/>
          </a:prstGeom>
          <a:solidFill>
            <a:srgbClr val="FFFF99"/>
          </a:solidFill>
        </p:spPr>
        <p:txBody>
          <a:bodyPr wrap="square">
            <a:spAutoFit/>
          </a:bodyPr>
          <a:lstStyle/>
          <a:p>
            <a:r>
              <a:rPr lang="fr-FR" b="1" dirty="0"/>
              <a:t>L’épreuve E2 est composée d’une situation d’évaluation.</a:t>
            </a:r>
          </a:p>
          <a:p>
            <a:endParaRPr lang="fr-FR" b="1" dirty="0"/>
          </a:p>
          <a:p>
            <a:r>
              <a:rPr lang="fr-FR" b="1" dirty="0"/>
              <a:t>Cette situation d’évaluation consiste, à partir d’une demande d’intervention et d’un dossier technique, à réaliser l’analyse scientifique et technique d’une installation et la préparation à l’intervention.</a:t>
            </a:r>
          </a:p>
        </p:txBody>
      </p:sp>
      <p:sp>
        <p:nvSpPr>
          <p:cNvPr id="14" name="Rectangle 13"/>
          <p:cNvSpPr/>
          <p:nvPr/>
        </p:nvSpPr>
        <p:spPr>
          <a:xfrm>
            <a:off x="372746" y="3712760"/>
            <a:ext cx="11240813" cy="923330"/>
          </a:xfrm>
          <a:prstGeom prst="rect">
            <a:avLst/>
          </a:prstGeom>
          <a:solidFill>
            <a:srgbClr val="FFFF99"/>
          </a:solidFill>
        </p:spPr>
        <p:txBody>
          <a:bodyPr wrap="square">
            <a:spAutoFit/>
          </a:bodyPr>
          <a:lstStyle/>
          <a:p>
            <a:r>
              <a:rPr lang="fr-FR" dirty="0"/>
              <a:t>Les activités menées dans le cadre de cette épreuve sont réalisées dans le centre de formation pour les candidats qui relèvent du Contrôle en Cours de Formation (mode CCF), en centre d’examen pour les autres candidats (mode ponctuel).</a:t>
            </a:r>
          </a:p>
        </p:txBody>
      </p:sp>
      <p:sp>
        <p:nvSpPr>
          <p:cNvPr id="15" name="Rectangle 14"/>
          <p:cNvSpPr/>
          <p:nvPr/>
        </p:nvSpPr>
        <p:spPr>
          <a:xfrm>
            <a:off x="372747" y="5122745"/>
            <a:ext cx="11240813" cy="646331"/>
          </a:xfrm>
          <a:prstGeom prst="rect">
            <a:avLst/>
          </a:prstGeom>
          <a:solidFill>
            <a:srgbClr val="FFFF99"/>
          </a:solidFill>
        </p:spPr>
        <p:txBody>
          <a:bodyPr wrap="square">
            <a:spAutoFit/>
          </a:bodyPr>
          <a:lstStyle/>
          <a:p>
            <a:r>
              <a:rPr lang="fr-FR" dirty="0"/>
              <a:t>Les compétences sont évaluées dans un contexte professionnel conforme aux conditions de réalisation (secteurs d’activité, éléments d’environnement, ressources disponibles). Les compétences intègrent les savoirs associés.</a:t>
            </a:r>
          </a:p>
        </p:txBody>
      </p:sp>
      <p:pic>
        <p:nvPicPr>
          <p:cNvPr id="19" name="Image 18"/>
          <p:cNvPicPr/>
          <p:nvPr/>
        </p:nvPicPr>
        <p:blipFill>
          <a:blip r:embed="rId7"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9" name="Titre 1"/>
          <p:cNvSpPr txBox="1">
            <a:spLocks/>
          </p:cNvSpPr>
          <p:nvPr/>
        </p:nvSpPr>
        <p:spPr>
          <a:xfrm>
            <a:off x="9203363" y="1828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3" name="Espace réservé du numéro de diapositive 2"/>
          <p:cNvSpPr>
            <a:spLocks noGrp="1"/>
          </p:cNvSpPr>
          <p:nvPr>
            <p:ph type="sldNum" sz="quarter" idx="12"/>
          </p:nvPr>
        </p:nvSpPr>
        <p:spPr/>
        <p:txBody>
          <a:bodyPr/>
          <a:lstStyle/>
          <a:p>
            <a:fld id="{5071F484-E152-430A-A999-70E6C8F0DFC8}" type="slidenum">
              <a:rPr lang="fr-FR" smtClean="0"/>
              <a:t>5</a:t>
            </a:fld>
            <a:endParaRPr lang="fr-FR"/>
          </a:p>
        </p:txBody>
      </p:sp>
      <p:sp>
        <p:nvSpPr>
          <p:cNvPr id="4" name="Espace réservé de la date 3"/>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151825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3078481" y="229539"/>
            <a:ext cx="5791200" cy="646331"/>
          </a:xfrm>
          <a:prstGeom prst="rect">
            <a:avLst/>
          </a:prstGeom>
          <a:solidFill>
            <a:srgbClr val="FFFF99"/>
          </a:solidFill>
          <a:ln>
            <a:solidFill>
              <a:srgbClr val="C00000"/>
            </a:solidFill>
          </a:ln>
          <a:scene3d>
            <a:camera prst="orthographicFront"/>
            <a:lightRig rig="threePt" dir="t"/>
          </a:scene3d>
          <a:sp3d>
            <a:bevelT/>
          </a:sp3d>
        </p:spPr>
        <p:txBody>
          <a:bodyPr wrap="square">
            <a:spAutoFit/>
          </a:bodyPr>
          <a:lstStyle/>
          <a:p>
            <a:pPr algn="ctr"/>
            <a:r>
              <a:rPr lang="fr-FR" b="1" dirty="0">
                <a:solidFill>
                  <a:schemeClr val="tx1">
                    <a:lumMod val="85000"/>
                    <a:lumOff val="15000"/>
                  </a:schemeClr>
                </a:solidFill>
                <a:latin typeface="Calibri Light" panose="020F0302020204030204" pitchFamily="34" charset="0"/>
                <a:cs typeface="Calibri Light" panose="020F0302020204030204" pitchFamily="34" charset="0"/>
              </a:rPr>
              <a:t>É</a:t>
            </a:r>
            <a:r>
              <a:rPr lang="fr-FR" b="1" dirty="0">
                <a:latin typeface="Calibri Light" panose="020F0302020204030204" pitchFamily="34" charset="0"/>
                <a:cs typeface="Calibri Light" panose="020F0302020204030204" pitchFamily="34" charset="0"/>
              </a:rPr>
              <a:t>PREUVE - E 2 -</a:t>
            </a:r>
          </a:p>
          <a:p>
            <a:pPr algn="ctr"/>
            <a:r>
              <a:rPr lang="fr-FR" b="1" dirty="0">
                <a:latin typeface="Calibri Light" panose="020F0302020204030204" pitchFamily="34" charset="0"/>
                <a:cs typeface="Calibri Light" panose="020F0302020204030204" pitchFamily="34" charset="0"/>
              </a:rPr>
              <a:t>Unité - U2 -</a:t>
            </a:r>
          </a:p>
        </p:txBody>
      </p:sp>
      <p:sp>
        <p:nvSpPr>
          <p:cNvPr id="39" name="Espace réservé du texte 5"/>
          <p:cNvSpPr txBox="1">
            <a:spLocks/>
          </p:cNvSpPr>
          <p:nvPr/>
        </p:nvSpPr>
        <p:spPr>
          <a:xfrm>
            <a:off x="4140807" y="959509"/>
            <a:ext cx="3982114" cy="3791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a:solidFill>
                  <a:srgbClr val="000000"/>
                </a:solidFill>
              </a:rPr>
              <a:t>Modalités et contenu de l’épreuve</a:t>
            </a:r>
          </a:p>
        </p:txBody>
      </p:sp>
      <p:sp>
        <p:nvSpPr>
          <p:cNvPr id="25" name="Espace réservé du contenu 2"/>
          <p:cNvSpPr txBox="1">
            <a:spLocks/>
          </p:cNvSpPr>
          <p:nvPr/>
        </p:nvSpPr>
        <p:spPr>
          <a:xfrm>
            <a:off x="716281" y="1805382"/>
            <a:ext cx="10515600" cy="455731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600" dirty="0">
                <a:cs typeface="Arial" panose="020B0604020202020204" pitchFamily="34" charset="0"/>
              </a:rPr>
              <a:t>L’évaluation se déroule en salle du centre d’examen sous la forme d’une épreuve écrite unique d’une durée de </a:t>
            </a:r>
            <a:r>
              <a:rPr lang="fr-FR" sz="1600" b="1" dirty="0">
                <a:cs typeface="Arial" panose="020B0604020202020204" pitchFamily="34" charset="0"/>
              </a:rPr>
              <a:t>4 heures :</a:t>
            </a:r>
          </a:p>
          <a:p>
            <a:pPr algn="l"/>
            <a:r>
              <a:rPr lang="fr-FR" sz="1600" dirty="0">
                <a:cs typeface="Arial" panose="020B0604020202020204" pitchFamily="34" charset="0"/>
              </a:rPr>
              <a:t>Le sujet proposé devra permettre la répartition suivante des activités : </a:t>
            </a:r>
            <a:r>
              <a:rPr lang="fr-FR" sz="1600" i="1" dirty="0">
                <a:cs typeface="Arial" panose="020B0604020202020204" pitchFamily="34" charset="0"/>
              </a:rPr>
              <a:t>(répartition globale)</a:t>
            </a:r>
          </a:p>
          <a:p>
            <a:pPr algn="l"/>
            <a:endParaRPr lang="fr-FR" sz="1600" dirty="0">
              <a:cs typeface="Arial" panose="020B0604020202020204" pitchFamily="34" charset="0"/>
            </a:endParaRPr>
          </a:p>
          <a:p>
            <a:pPr marL="742950" lvl="1" indent="-285750" algn="l">
              <a:buFont typeface="Arial" panose="020B0604020202020204" pitchFamily="34" charset="0"/>
              <a:buChar char="•"/>
            </a:pPr>
            <a:r>
              <a:rPr lang="fr-FR" sz="1600" dirty="0">
                <a:cs typeface="Arial" panose="020B0604020202020204" pitchFamily="34" charset="0"/>
              </a:rPr>
              <a:t>1heure 30 à 2 heures pour l’analyse</a:t>
            </a:r>
            <a:r>
              <a:rPr lang="fr-FR" sz="1600" b="1" dirty="0">
                <a:cs typeface="Arial" panose="020B0604020202020204" pitchFamily="34" charset="0"/>
              </a:rPr>
              <a:t> </a:t>
            </a:r>
            <a:r>
              <a:rPr lang="fr-FR" sz="1600" dirty="0">
                <a:cs typeface="Arial" panose="020B0604020202020204" pitchFamily="34" charset="0"/>
              </a:rPr>
              <a:t>scientifique</a:t>
            </a:r>
            <a:r>
              <a:rPr lang="fr-FR" sz="1600" b="1" dirty="0">
                <a:cs typeface="Arial" panose="020B0604020202020204" pitchFamily="34" charset="0"/>
              </a:rPr>
              <a:t> </a:t>
            </a:r>
            <a:r>
              <a:rPr lang="fr-FR" sz="1600" dirty="0">
                <a:cs typeface="Arial" panose="020B0604020202020204" pitchFamily="34" charset="0"/>
              </a:rPr>
              <a:t>et</a:t>
            </a:r>
            <a:r>
              <a:rPr lang="fr-FR" sz="1600" b="1" dirty="0">
                <a:cs typeface="Arial" panose="020B0604020202020204" pitchFamily="34" charset="0"/>
              </a:rPr>
              <a:t> technique de l’installation</a:t>
            </a:r>
            <a:r>
              <a:rPr lang="fr-FR" sz="1600" dirty="0">
                <a:cs typeface="Arial" panose="020B0604020202020204" pitchFamily="34" charset="0"/>
              </a:rPr>
              <a:t>,  « prise en charge technique et contextuelle de l’installation et de son environnement ».</a:t>
            </a:r>
          </a:p>
          <a:p>
            <a:pPr marL="742950" lvl="1" indent="-285750" algn="l">
              <a:buFont typeface="Arial" panose="020B0604020202020204" pitchFamily="34" charset="0"/>
              <a:buChar char="•"/>
            </a:pPr>
            <a:r>
              <a:rPr lang="fr-FR" sz="1600" dirty="0">
                <a:cs typeface="Arial" panose="020B0604020202020204" pitchFamily="34" charset="0"/>
              </a:rPr>
              <a:t>2 heures à 2h30 pour la préparation de l’intervention, « prise en charge des préparatifs de ou des interventions ».</a:t>
            </a:r>
          </a:p>
          <a:p>
            <a:pPr marL="742950" lvl="1" indent="-285750" algn="l">
              <a:buFont typeface="Arial" panose="020B0604020202020204" pitchFamily="34" charset="0"/>
              <a:buChar char="•"/>
            </a:pPr>
            <a:endParaRPr lang="fr-FR" sz="1000" b="1" dirty="0">
              <a:cs typeface="Arial" panose="020B0604020202020204" pitchFamily="34" charset="0"/>
            </a:endParaRPr>
          </a:p>
          <a:p>
            <a:r>
              <a:rPr lang="fr-FR" sz="1600" i="1" dirty="0">
                <a:cs typeface="Arial" panose="020B0604020202020204" pitchFamily="34" charset="0"/>
              </a:rPr>
              <a:t>Dans le cadre de la rénovation du diplôme, pour la rédaction des sujets, il est demandé de mobiliser davantage les compétences des élèves et candidats pour l’analyse </a:t>
            </a:r>
            <a:r>
              <a:rPr lang="fr-FR" sz="1600" i="1" u="sng" dirty="0">
                <a:cs typeface="Arial" panose="020B0604020202020204" pitchFamily="34" charset="0"/>
              </a:rPr>
              <a:t>technique</a:t>
            </a:r>
            <a:r>
              <a:rPr lang="fr-FR" sz="1600" i="1" dirty="0">
                <a:cs typeface="Arial" panose="020B0604020202020204" pitchFamily="34" charset="0"/>
              </a:rPr>
              <a:t> de l’installation et </a:t>
            </a:r>
            <a:r>
              <a:rPr lang="fr-FR" sz="1600" i="1" u="sng" dirty="0">
                <a:cs typeface="Arial" panose="020B0604020202020204" pitchFamily="34" charset="0"/>
              </a:rPr>
              <a:t>la préparation de l’intervention</a:t>
            </a:r>
            <a:r>
              <a:rPr lang="fr-FR" sz="1600" i="1" dirty="0">
                <a:cs typeface="Arial" panose="020B0604020202020204" pitchFamily="34" charset="0"/>
              </a:rPr>
              <a:t>.</a:t>
            </a:r>
          </a:p>
          <a:p>
            <a:pPr algn="l"/>
            <a:endParaRPr lang="fr-FR" sz="900" dirty="0"/>
          </a:p>
          <a:p>
            <a:pPr algn="l"/>
            <a:r>
              <a:rPr lang="fr-FR" sz="1600" dirty="0"/>
              <a:t>Afin de répondre au questionnement, le candidat pourra avoir à sa disposition un environnement et des ressources numériques (logiciels et/ou applications professionnelles libres de droits).</a:t>
            </a:r>
          </a:p>
          <a:p>
            <a:r>
              <a:rPr lang="fr-FR" sz="1600" dirty="0">
                <a:cs typeface="Arial" panose="020B0604020202020204" pitchFamily="34" charset="0"/>
              </a:rPr>
              <a:t>Le support (dossier technique, maquette numérique…) est commun et en cohérence technique avec le sujet proposé. </a:t>
            </a:r>
            <a:endParaRPr lang="fr-FR" sz="1050" dirty="0">
              <a:cs typeface="Arial" panose="020B0604020202020204" pitchFamily="34" charset="0"/>
            </a:endParaRPr>
          </a:p>
          <a:p>
            <a:endParaRPr lang="fr-FR" sz="1200" dirty="0">
              <a:cs typeface="Arial" panose="020B0604020202020204" pitchFamily="34" charset="0"/>
            </a:endParaRPr>
          </a:p>
          <a:p>
            <a:r>
              <a:rPr lang="fr-FR" sz="1600" dirty="0">
                <a:cs typeface="Arial" panose="020B0604020202020204" pitchFamily="34" charset="0"/>
              </a:rPr>
              <a:t>La notation de l’épreuve s’obtient à partir de </a:t>
            </a:r>
            <a:r>
              <a:rPr lang="fr-FR" sz="1600" dirty="0">
                <a:cs typeface="Arial" panose="020B0604020202020204" pitchFamily="34" charset="0"/>
                <a:hlinkClick r:id="rId2" action="ppaction://hlinkfile"/>
              </a:rPr>
              <a:t>la grille nationale d’évaluation par compétences </a:t>
            </a:r>
            <a:r>
              <a:rPr lang="fr-FR" sz="1600" dirty="0">
                <a:cs typeface="Arial" panose="020B0604020202020204" pitchFamily="34" charset="0"/>
              </a:rPr>
              <a:t>publiée dans la circulaire nationale d’organisation de l’examen. La ou les compétence(s) mobilisée(s) dans chaque questionnement sont repérée(s).</a:t>
            </a:r>
          </a:p>
          <a:p>
            <a:endParaRPr lang="fr-FR" sz="1600" dirty="0">
              <a:cs typeface="Arial" panose="020B0604020202020204" pitchFamily="34" charset="0"/>
            </a:endParaRPr>
          </a:p>
        </p:txBody>
      </p:sp>
      <p:sp>
        <p:nvSpPr>
          <p:cNvPr id="26" name="Espace réservé du texte 5"/>
          <p:cNvSpPr txBox="1">
            <a:spLocks/>
          </p:cNvSpPr>
          <p:nvPr/>
        </p:nvSpPr>
        <p:spPr>
          <a:xfrm>
            <a:off x="716281" y="1479246"/>
            <a:ext cx="3982114" cy="379101"/>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a:solidFill>
                  <a:srgbClr val="000000"/>
                </a:solidFill>
              </a:rPr>
              <a:t>Modalités pour l’épreuve ponctuelle :</a:t>
            </a:r>
          </a:p>
        </p:txBody>
      </p:sp>
      <p:pic>
        <p:nvPicPr>
          <p:cNvPr id="28" name="Image 27"/>
          <p:cNvPicPr/>
          <p:nvPr/>
        </p:nvPicPr>
        <p:blipFill>
          <a:blip r:embed="rId3"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7" name="Titre 1"/>
          <p:cNvSpPr txBox="1">
            <a:spLocks/>
          </p:cNvSpPr>
          <p:nvPr/>
        </p:nvSpPr>
        <p:spPr>
          <a:xfrm>
            <a:off x="9207434" y="229539"/>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3" name="Espace réservé du numéro de diapositive 2"/>
          <p:cNvSpPr>
            <a:spLocks noGrp="1"/>
          </p:cNvSpPr>
          <p:nvPr>
            <p:ph type="sldNum" sz="quarter" idx="12"/>
          </p:nvPr>
        </p:nvSpPr>
        <p:spPr/>
        <p:txBody>
          <a:bodyPr/>
          <a:lstStyle/>
          <a:p>
            <a:fld id="{5071F484-E152-430A-A999-70E6C8F0DFC8}" type="slidenum">
              <a:rPr lang="fr-FR" smtClean="0"/>
              <a:t>6</a:t>
            </a:fld>
            <a:endParaRPr lang="fr-FR"/>
          </a:p>
        </p:txBody>
      </p:sp>
      <p:sp>
        <p:nvSpPr>
          <p:cNvPr id="4" name="Espace réservé de la date 3"/>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2305771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3078481" y="229539"/>
            <a:ext cx="5791200" cy="646331"/>
          </a:xfrm>
          <a:prstGeom prst="rect">
            <a:avLst/>
          </a:prstGeom>
          <a:solidFill>
            <a:srgbClr val="FFFF99"/>
          </a:solidFill>
          <a:ln>
            <a:solidFill>
              <a:srgbClr val="C00000"/>
            </a:solidFill>
          </a:ln>
          <a:scene3d>
            <a:camera prst="orthographicFront"/>
            <a:lightRig rig="threePt" dir="t"/>
          </a:scene3d>
          <a:sp3d>
            <a:bevelT/>
          </a:sp3d>
        </p:spPr>
        <p:txBody>
          <a:bodyPr wrap="square">
            <a:spAutoFit/>
          </a:bodyPr>
          <a:lstStyle/>
          <a:p>
            <a:pPr algn="ctr"/>
            <a:r>
              <a:rPr lang="fr-FR" b="1" dirty="0">
                <a:solidFill>
                  <a:schemeClr val="tx1">
                    <a:lumMod val="85000"/>
                    <a:lumOff val="15000"/>
                  </a:schemeClr>
                </a:solidFill>
                <a:latin typeface="Calibri Light" panose="020F0302020204030204" pitchFamily="34" charset="0"/>
                <a:cs typeface="Calibri Light" panose="020F0302020204030204" pitchFamily="34" charset="0"/>
              </a:rPr>
              <a:t>É</a:t>
            </a:r>
            <a:r>
              <a:rPr lang="fr-FR" b="1" dirty="0">
                <a:latin typeface="Calibri Light" panose="020F0302020204030204" pitchFamily="34" charset="0"/>
                <a:cs typeface="Calibri Light" panose="020F0302020204030204" pitchFamily="34" charset="0"/>
              </a:rPr>
              <a:t>PREUVE - E 2 -</a:t>
            </a:r>
          </a:p>
          <a:p>
            <a:pPr algn="ctr"/>
            <a:r>
              <a:rPr lang="fr-FR" b="1" dirty="0">
                <a:latin typeface="Calibri Light" panose="020F0302020204030204" pitchFamily="34" charset="0"/>
                <a:cs typeface="Calibri Light" panose="020F0302020204030204" pitchFamily="34" charset="0"/>
              </a:rPr>
              <a:t>Unité - U2 -</a:t>
            </a:r>
          </a:p>
        </p:txBody>
      </p:sp>
      <p:sp>
        <p:nvSpPr>
          <p:cNvPr id="39" name="Espace réservé du texte 5"/>
          <p:cNvSpPr txBox="1">
            <a:spLocks/>
          </p:cNvSpPr>
          <p:nvPr/>
        </p:nvSpPr>
        <p:spPr>
          <a:xfrm>
            <a:off x="4140807" y="959509"/>
            <a:ext cx="3982114" cy="3791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a:solidFill>
                  <a:srgbClr val="000000"/>
                </a:solidFill>
              </a:rPr>
              <a:t>Contenu de l’épreuve</a:t>
            </a:r>
          </a:p>
        </p:txBody>
      </p:sp>
      <p:sp>
        <p:nvSpPr>
          <p:cNvPr id="3" name="Rectangle 2"/>
          <p:cNvSpPr/>
          <p:nvPr/>
        </p:nvSpPr>
        <p:spPr>
          <a:xfrm>
            <a:off x="556604" y="1289447"/>
            <a:ext cx="10927080" cy="646331"/>
          </a:xfrm>
          <a:prstGeom prst="rect">
            <a:avLst/>
          </a:prstGeom>
        </p:spPr>
        <p:txBody>
          <a:bodyPr wrap="square">
            <a:spAutoFit/>
          </a:bodyPr>
          <a:lstStyle/>
          <a:p>
            <a:pPr algn="just"/>
            <a:r>
              <a:rPr lang="fr-FR" dirty="0">
                <a:solidFill>
                  <a:srgbClr val="000000"/>
                </a:solidFill>
              </a:rPr>
              <a:t>En fonction du sujet proposé et à travers le questionnement, </a:t>
            </a:r>
            <a:r>
              <a:rPr lang="fr-FR" b="1" dirty="0">
                <a:solidFill>
                  <a:srgbClr val="000000"/>
                </a:solidFill>
              </a:rPr>
              <a:t>le candidat prépare une intervention de réalisation, avant son exécution</a:t>
            </a:r>
            <a:r>
              <a:rPr lang="fr-FR" dirty="0">
                <a:solidFill>
                  <a:srgbClr val="000000"/>
                </a:solidFill>
              </a:rPr>
              <a:t>. </a:t>
            </a:r>
            <a:endParaRPr lang="fr-FR" dirty="0"/>
          </a:p>
        </p:txBody>
      </p:sp>
      <p:sp>
        <p:nvSpPr>
          <p:cNvPr id="5" name="Rectangle 4"/>
          <p:cNvSpPr/>
          <p:nvPr/>
        </p:nvSpPr>
        <p:spPr>
          <a:xfrm>
            <a:off x="556604" y="1955970"/>
            <a:ext cx="3911001" cy="369332"/>
          </a:xfrm>
          <a:prstGeom prst="rect">
            <a:avLst/>
          </a:prstGeom>
        </p:spPr>
        <p:txBody>
          <a:bodyPr wrap="square">
            <a:spAutoFit/>
          </a:bodyPr>
          <a:lstStyle/>
          <a:p>
            <a:r>
              <a:rPr lang="fr-FR" dirty="0"/>
              <a:t>Par conséquent, il peut être amené à :</a:t>
            </a:r>
          </a:p>
        </p:txBody>
      </p:sp>
      <p:sp>
        <p:nvSpPr>
          <p:cNvPr id="6" name="Organigramme : Terminateur 5"/>
          <p:cNvSpPr/>
          <p:nvPr/>
        </p:nvSpPr>
        <p:spPr>
          <a:xfrm>
            <a:off x="242994" y="2451886"/>
            <a:ext cx="3239989" cy="1615030"/>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dirty="0">
                <a:solidFill>
                  <a:schemeClr val="tx1"/>
                </a:solidFill>
              </a:rPr>
              <a:t>- analyser les conditions de l’intervention et son contexte, en recueillant des informations, en repérant les contraintes techniques et environnementales réglementaires et celles liées à l’efficacité énergétique</a:t>
            </a:r>
          </a:p>
        </p:txBody>
      </p:sp>
      <p:sp>
        <p:nvSpPr>
          <p:cNvPr id="16" name="Organigramme : Terminateur 15"/>
          <p:cNvSpPr/>
          <p:nvPr/>
        </p:nvSpPr>
        <p:spPr>
          <a:xfrm>
            <a:off x="419100" y="4287248"/>
            <a:ext cx="3063883" cy="1408627"/>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dirty="0">
                <a:solidFill>
                  <a:schemeClr val="tx1"/>
                </a:solidFill>
              </a:rPr>
              <a:t>- définir une installation et ses caractéristiques à l’aide de solutions préétablies en proposant des solutions techniques qui intègrent l’efficacité énergétique</a:t>
            </a:r>
          </a:p>
        </p:txBody>
      </p:sp>
      <p:sp>
        <p:nvSpPr>
          <p:cNvPr id="17" name="Organigramme : Terminateur 16"/>
          <p:cNvSpPr/>
          <p:nvPr/>
        </p:nvSpPr>
        <p:spPr>
          <a:xfrm>
            <a:off x="3921872" y="2437640"/>
            <a:ext cx="3238980" cy="575042"/>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fr-FR" sz="1400" dirty="0">
                <a:solidFill>
                  <a:schemeClr val="tx1"/>
                </a:solidFill>
              </a:rPr>
              <a:t>- exploiter les données techniques pour préparer l’intervention</a:t>
            </a:r>
          </a:p>
        </p:txBody>
      </p:sp>
      <p:sp>
        <p:nvSpPr>
          <p:cNvPr id="18" name="Organigramme : Terminateur 17"/>
          <p:cNvSpPr/>
          <p:nvPr/>
        </p:nvSpPr>
        <p:spPr>
          <a:xfrm>
            <a:off x="4034417" y="4158936"/>
            <a:ext cx="3971454" cy="756193"/>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fr-FR" sz="1400" dirty="0">
                <a:solidFill>
                  <a:schemeClr val="tx1"/>
                </a:solidFill>
              </a:rPr>
              <a:t>- déterminer, quantifier les matériaux, les matériels, les équipements et l’outillage nécessaire à l’intervention</a:t>
            </a:r>
          </a:p>
        </p:txBody>
      </p:sp>
      <p:sp>
        <p:nvSpPr>
          <p:cNvPr id="19" name="Organigramme : Terminateur 18"/>
          <p:cNvSpPr/>
          <p:nvPr/>
        </p:nvSpPr>
        <p:spPr>
          <a:xfrm>
            <a:off x="3482983" y="5321162"/>
            <a:ext cx="3766689" cy="559453"/>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fr-FR" sz="1400" dirty="0">
                <a:solidFill>
                  <a:schemeClr val="tx1"/>
                </a:solidFill>
              </a:rPr>
              <a:t> - évaluer les risques professionnels en proposant des mesures de prévention</a:t>
            </a:r>
          </a:p>
        </p:txBody>
      </p:sp>
      <p:sp>
        <p:nvSpPr>
          <p:cNvPr id="20" name="Organigramme : Terminateur 19"/>
          <p:cNvSpPr/>
          <p:nvPr/>
        </p:nvSpPr>
        <p:spPr>
          <a:xfrm>
            <a:off x="7815654" y="3412843"/>
            <a:ext cx="3170070" cy="539904"/>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fr-FR" sz="1400" dirty="0">
                <a:solidFill>
                  <a:schemeClr val="tx1"/>
                </a:solidFill>
              </a:rPr>
              <a:t> - estimer le coût d’une partie des composants d’une installation</a:t>
            </a:r>
          </a:p>
        </p:txBody>
      </p:sp>
      <p:sp>
        <p:nvSpPr>
          <p:cNvPr id="21" name="Organigramme : Terminateur 20"/>
          <p:cNvSpPr/>
          <p:nvPr/>
        </p:nvSpPr>
        <p:spPr>
          <a:xfrm>
            <a:off x="8122921" y="4082347"/>
            <a:ext cx="3170070" cy="512310"/>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fr-FR" sz="1400" dirty="0">
                <a:solidFill>
                  <a:schemeClr val="tx1"/>
                </a:solidFill>
              </a:rPr>
              <a:t> - repérer les interactions avec les autres intervenants</a:t>
            </a:r>
          </a:p>
        </p:txBody>
      </p:sp>
      <p:sp>
        <p:nvSpPr>
          <p:cNvPr id="22" name="Organigramme : Terminateur 21"/>
          <p:cNvSpPr/>
          <p:nvPr/>
        </p:nvSpPr>
        <p:spPr>
          <a:xfrm>
            <a:off x="7249672" y="2578816"/>
            <a:ext cx="3239989" cy="598607"/>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fr-FR" sz="1400" dirty="0">
                <a:solidFill>
                  <a:schemeClr val="tx1"/>
                </a:solidFill>
              </a:rPr>
              <a:t>- définir une méthodologie préparatoire à l’intervention</a:t>
            </a:r>
          </a:p>
        </p:txBody>
      </p:sp>
      <p:sp>
        <p:nvSpPr>
          <p:cNvPr id="23" name="Organigramme : Terminateur 22"/>
          <p:cNvSpPr/>
          <p:nvPr/>
        </p:nvSpPr>
        <p:spPr>
          <a:xfrm>
            <a:off x="3555635" y="3216193"/>
            <a:ext cx="4187367" cy="581490"/>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fr-FR" sz="1400" dirty="0">
                <a:solidFill>
                  <a:schemeClr val="tx1"/>
                </a:solidFill>
              </a:rPr>
              <a:t>- exploiter des outils numériques dans un contexte professionnel</a:t>
            </a:r>
          </a:p>
        </p:txBody>
      </p:sp>
      <p:sp>
        <p:nvSpPr>
          <p:cNvPr id="24" name="Organigramme : Terminateur 23"/>
          <p:cNvSpPr/>
          <p:nvPr/>
        </p:nvSpPr>
        <p:spPr>
          <a:xfrm>
            <a:off x="7604115" y="4756104"/>
            <a:ext cx="4416774" cy="838760"/>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fr-FR" sz="1400" dirty="0">
                <a:solidFill>
                  <a:schemeClr val="tx1"/>
                </a:solidFill>
              </a:rPr>
              <a:t> compléter des documents papiers et/ou numériques liés aux opérations en rassemblant les informations nécessaires</a:t>
            </a:r>
          </a:p>
        </p:txBody>
      </p:sp>
      <p:sp>
        <p:nvSpPr>
          <p:cNvPr id="25" name="Organigramme : Terminateur 24"/>
          <p:cNvSpPr/>
          <p:nvPr/>
        </p:nvSpPr>
        <p:spPr>
          <a:xfrm>
            <a:off x="8850819" y="5889043"/>
            <a:ext cx="3170070" cy="512310"/>
          </a:xfrm>
          <a:prstGeom prst="flowChartTermina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fr-FR" sz="1400" dirty="0">
                <a:solidFill>
                  <a:schemeClr val="tx1"/>
                </a:solidFill>
              </a:rPr>
              <a:t> ..............</a:t>
            </a:r>
          </a:p>
        </p:txBody>
      </p:sp>
      <p:pic>
        <p:nvPicPr>
          <p:cNvPr id="27" name="Image 26"/>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26" name="Titre 1"/>
          <p:cNvSpPr txBox="1">
            <a:spLocks/>
          </p:cNvSpPr>
          <p:nvPr/>
        </p:nvSpPr>
        <p:spPr>
          <a:xfrm>
            <a:off x="9180139" y="226402"/>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4" name="Espace réservé du numéro de diapositive 3"/>
          <p:cNvSpPr>
            <a:spLocks noGrp="1"/>
          </p:cNvSpPr>
          <p:nvPr>
            <p:ph type="sldNum" sz="quarter" idx="12"/>
          </p:nvPr>
        </p:nvSpPr>
        <p:spPr/>
        <p:txBody>
          <a:bodyPr/>
          <a:lstStyle/>
          <a:p>
            <a:fld id="{5071F484-E152-430A-A999-70E6C8F0DFC8}" type="slidenum">
              <a:rPr lang="fr-FR" smtClean="0"/>
              <a:t>7</a:t>
            </a:fld>
            <a:endParaRPr lang="fr-FR"/>
          </a:p>
        </p:txBody>
      </p:sp>
      <p:sp>
        <p:nvSpPr>
          <p:cNvPr id="7" name="Espace réservé de la date 6"/>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1085088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e 12"/>
          <p:cNvGrpSpPr/>
          <p:nvPr/>
        </p:nvGrpSpPr>
        <p:grpSpPr>
          <a:xfrm>
            <a:off x="906457" y="1950874"/>
            <a:ext cx="9873456" cy="3472492"/>
            <a:chOff x="-149817" y="-98730"/>
            <a:chExt cx="6846103" cy="1345610"/>
          </a:xfrm>
        </p:grpSpPr>
        <p:grpSp>
          <p:nvGrpSpPr>
            <p:cNvPr id="14" name="Groupe 13"/>
            <p:cNvGrpSpPr/>
            <p:nvPr/>
          </p:nvGrpSpPr>
          <p:grpSpPr>
            <a:xfrm>
              <a:off x="-149817" y="-98730"/>
              <a:ext cx="6846103" cy="1345610"/>
              <a:chOff x="-149817" y="-98730"/>
              <a:chExt cx="6846103" cy="1345610"/>
            </a:xfrm>
          </p:grpSpPr>
          <p:grpSp>
            <p:nvGrpSpPr>
              <p:cNvPr id="16" name="Groupe 15"/>
              <p:cNvGrpSpPr/>
              <p:nvPr/>
            </p:nvGrpSpPr>
            <p:grpSpPr>
              <a:xfrm>
                <a:off x="-149817" y="-98730"/>
                <a:ext cx="6846103" cy="1345610"/>
                <a:chOff x="-149817" y="-98730"/>
                <a:chExt cx="6846103" cy="1345610"/>
              </a:xfrm>
            </p:grpSpPr>
            <p:sp>
              <p:nvSpPr>
                <p:cNvPr id="20" name="Forme automatique 2"/>
                <p:cNvSpPr>
                  <a:spLocks noChangeArrowheads="1"/>
                </p:cNvSpPr>
                <p:nvPr/>
              </p:nvSpPr>
              <p:spPr bwMode="auto">
                <a:xfrm rot="5400000">
                  <a:off x="2600430" y="-2848977"/>
                  <a:ext cx="1345610" cy="6846103"/>
                </a:xfrm>
                <a:prstGeom prst="roundRect">
                  <a:avLst>
                    <a:gd name="adj" fmla="val 13032"/>
                  </a:avLst>
                </a:prstGeom>
                <a:solidFill>
                  <a:schemeClr val="tx2">
                    <a:lumMod val="60000"/>
                    <a:lumOff val="40000"/>
                  </a:schemeClr>
                </a:solidFill>
                <a:ln w="19050">
                  <a:solidFill>
                    <a:srgbClr val="00B0F0"/>
                  </a:solidFill>
                </a:ln>
              </p:spPr>
              <p:txBody>
                <a:bodyPr rot="0" vert="horz" wrap="square" lIns="0" tIns="0" rIns="0" bIns="0" anchor="ctr" anchorCtr="0" upright="1">
                  <a:noAutofit/>
                </a:bodyPr>
                <a:lstStyle/>
                <a:p>
                  <a:pPr algn="ctr">
                    <a:spcAft>
                      <a:spcPts val="0"/>
                    </a:spcAft>
                  </a:pPr>
                  <a:r>
                    <a:rPr lang="fr-FR" sz="1100" i="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1" name="Groupe 20"/>
                <p:cNvGrpSpPr/>
                <p:nvPr/>
              </p:nvGrpSpPr>
              <p:grpSpPr>
                <a:xfrm>
                  <a:off x="54451" y="40142"/>
                  <a:ext cx="6601577" cy="971550"/>
                  <a:chOff x="-6785" y="-106276"/>
                  <a:chExt cx="6605537" cy="981384"/>
                </a:xfrm>
              </p:grpSpPr>
              <p:sp>
                <p:nvSpPr>
                  <p:cNvPr id="31" name="Forme automatique 2"/>
                  <p:cNvSpPr>
                    <a:spLocks noChangeArrowheads="1"/>
                  </p:cNvSpPr>
                  <p:nvPr/>
                </p:nvSpPr>
                <p:spPr bwMode="auto">
                  <a:xfrm rot="5400000">
                    <a:off x="2588727" y="-2681085"/>
                    <a:ext cx="288904" cy="5438521"/>
                  </a:xfrm>
                  <a:prstGeom prst="roundRect">
                    <a:avLst>
                      <a:gd name="adj" fmla="val 13032"/>
                    </a:avLst>
                  </a:prstGeom>
                  <a:solidFill>
                    <a:srgbClr val="FFFF99"/>
                  </a:solidFill>
                  <a:ln w="19050">
                    <a:solidFill>
                      <a:srgbClr val="C00000"/>
                    </a:solidFill>
                  </a:ln>
                  <a:scene3d>
                    <a:camera prst="orthographicFront"/>
                    <a:lightRig rig="threePt" dir="t"/>
                  </a:scene3d>
                  <a:sp3d>
                    <a:bevelT/>
                  </a:sp3d>
                </p:spPr>
                <p:txBody>
                  <a:bodyPr rot="0" vert="horz" wrap="square" lIns="0" tIns="0" rIns="0" bIns="0" anchor="ctr" anchorCtr="0" upright="1">
                    <a:noAutofit/>
                  </a:bodyPr>
                  <a:lstStyle/>
                  <a:p>
                    <a:pPr algn="ctr">
                      <a:spcAft>
                        <a:spcPts val="0"/>
                      </a:spcAft>
                    </a:pPr>
                    <a:r>
                      <a:rPr lang="fr-FR" sz="16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A1 - Préparation des opérations à réaliser</a:t>
                    </a:r>
                    <a:endParaRPr lang="fr-FR"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Forme automatique 2"/>
                  <p:cNvSpPr>
                    <a:spLocks noChangeArrowheads="1"/>
                  </p:cNvSpPr>
                  <p:nvPr/>
                </p:nvSpPr>
                <p:spPr bwMode="auto">
                  <a:xfrm rot="5400000">
                    <a:off x="1343348" y="-1051025"/>
                    <a:ext cx="576000" cy="3276266"/>
                  </a:xfrm>
                  <a:prstGeom prst="roundRect">
                    <a:avLst>
                      <a:gd name="adj" fmla="val 13032"/>
                    </a:avLst>
                  </a:prstGeom>
                  <a:solidFill>
                    <a:schemeClr val="accent6">
                      <a:lumMod val="75000"/>
                    </a:schemeClr>
                  </a:solidFill>
                  <a:ln w="19050">
                    <a:solidFill>
                      <a:srgbClr val="00B0F0"/>
                    </a:solidFill>
                  </a:ln>
                  <a:scene3d>
                    <a:camera prst="orthographicFront"/>
                    <a:lightRig rig="threePt" dir="t"/>
                  </a:scene3d>
                  <a:sp3d>
                    <a:bevelT/>
                  </a:sp3d>
                </p:spPr>
                <p:txBody>
                  <a:bodyPr rot="0" vert="horz" wrap="square" lIns="0" tIns="0" rIns="0" bIns="0" anchor="ctr" anchorCtr="0" upright="1">
                    <a:noAutofit/>
                  </a:bodyPr>
                  <a:lstStyle/>
                  <a:p>
                    <a:pPr algn="ctr">
                      <a:spcAft>
                        <a:spcPts val="0"/>
                      </a:spcAft>
                    </a:pPr>
                    <a:r>
                      <a:rPr lang="fr-FR" sz="1400" dirty="0">
                        <a:solidFill>
                          <a:srgbClr val="FFFFFF"/>
                        </a:solidFill>
                        <a:latin typeface="Calibri" panose="020F0502020204030204" pitchFamily="34" charset="0"/>
                        <a:ea typeface="Times New Roman" panose="02020603050405020304" pitchFamily="18" charset="0"/>
                        <a:cs typeface="Calibri" panose="020F0502020204030204" pitchFamily="34" charset="0"/>
                      </a:rPr>
                      <a:t> A2 -  R</a:t>
                    </a:r>
                    <a:r>
                      <a:rPr lang="fr-FR" sz="14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éalisation des installations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Forme automatique 2"/>
                  <p:cNvSpPr>
                    <a:spLocks noChangeArrowheads="1"/>
                  </p:cNvSpPr>
                  <p:nvPr/>
                </p:nvSpPr>
                <p:spPr bwMode="auto">
                  <a:xfrm rot="5400000">
                    <a:off x="3513498" y="91015"/>
                    <a:ext cx="576000" cy="989709"/>
                  </a:xfrm>
                  <a:prstGeom prst="roundRect">
                    <a:avLst>
                      <a:gd name="adj" fmla="val 13032"/>
                    </a:avLst>
                  </a:prstGeom>
                  <a:solidFill>
                    <a:schemeClr val="accent6"/>
                  </a:solidFill>
                  <a:ln w="19050">
                    <a:solidFill>
                      <a:srgbClr val="00B0F0"/>
                    </a:solidFill>
                  </a:ln>
                  <a:scene3d>
                    <a:camera prst="orthographicFront"/>
                    <a:lightRig rig="threePt" dir="t"/>
                  </a:scene3d>
                  <a:sp3d>
                    <a:bevelT/>
                  </a:sp3d>
                </p:spPr>
                <p:txBody>
                  <a:bodyPr rot="0" vert="horz" wrap="square" lIns="0" tIns="0" rIns="0" bIns="0" anchor="ctr" anchorCtr="0" upright="1">
                    <a:noAutofit/>
                  </a:bodyPr>
                  <a:lstStyle/>
                  <a:p>
                    <a:pPr algn="ctr">
                      <a:spcAft>
                        <a:spcPts val="0"/>
                      </a:spcAft>
                    </a:pPr>
                    <a:r>
                      <a:rPr lang="fr-FR" sz="14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A3 - Mise en service d’une installation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Forme automatique 2"/>
                  <p:cNvSpPr>
                    <a:spLocks noChangeArrowheads="1"/>
                  </p:cNvSpPr>
                  <p:nvPr/>
                </p:nvSpPr>
                <p:spPr bwMode="auto">
                  <a:xfrm rot="5400000">
                    <a:off x="4588175" y="32680"/>
                    <a:ext cx="575945" cy="1106722"/>
                  </a:xfrm>
                  <a:prstGeom prst="roundRect">
                    <a:avLst>
                      <a:gd name="adj" fmla="val 13032"/>
                    </a:avLst>
                  </a:prstGeom>
                  <a:solidFill>
                    <a:schemeClr val="accent1"/>
                  </a:solidFill>
                  <a:ln w="19050">
                    <a:solidFill>
                      <a:srgbClr val="00B0F0"/>
                    </a:solidFill>
                  </a:ln>
                  <a:scene3d>
                    <a:camera prst="orthographicFront"/>
                    <a:lightRig rig="threePt" dir="t"/>
                  </a:scene3d>
                  <a:sp3d>
                    <a:bevelT/>
                  </a:sp3d>
                </p:spPr>
                <p:txBody>
                  <a:bodyPr rot="0" vert="horz" wrap="square" lIns="0" tIns="0" rIns="0" bIns="0" anchor="ctr" anchorCtr="0" upright="1">
                    <a:noAutofit/>
                  </a:bodyPr>
                  <a:lstStyle/>
                  <a:p>
                    <a:pPr algn="ctr">
                      <a:spcAft>
                        <a:spcPts val="0"/>
                      </a:spcAft>
                    </a:pPr>
                    <a:r>
                      <a:rPr lang="fr-FR" sz="1400" dirty="0">
                        <a:solidFill>
                          <a:srgbClr val="FFFFFF"/>
                        </a:solidFill>
                        <a:latin typeface="Calibri" panose="020F0502020204030204" pitchFamily="34" charset="0"/>
                        <a:ea typeface="Times New Roman" panose="02020603050405020304" pitchFamily="18" charset="0"/>
                        <a:cs typeface="Calibri" panose="020F0502020204030204" pitchFamily="34" charset="0"/>
                      </a:rPr>
                      <a:t>A4 - I</a:t>
                    </a:r>
                    <a:r>
                      <a:rPr lang="fr-FR" sz="14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ntervention d’amélioration et de dépannage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Forme automatique 2"/>
                  <p:cNvSpPr>
                    <a:spLocks noChangeArrowheads="1"/>
                  </p:cNvSpPr>
                  <p:nvPr/>
                </p:nvSpPr>
                <p:spPr bwMode="auto">
                  <a:xfrm rot="5400000">
                    <a:off x="5830122" y="-55076"/>
                    <a:ext cx="517490" cy="1019771"/>
                  </a:xfrm>
                  <a:prstGeom prst="roundRect">
                    <a:avLst>
                      <a:gd name="adj" fmla="val 13032"/>
                    </a:avLst>
                  </a:prstGeom>
                  <a:solidFill>
                    <a:schemeClr val="accent2"/>
                  </a:solidFill>
                  <a:ln w="19050">
                    <a:noFill/>
                  </a:ln>
                  <a:scene3d>
                    <a:camera prst="orthographicFront"/>
                    <a:lightRig rig="threePt" dir="t"/>
                  </a:scene3d>
                  <a:sp3d>
                    <a:bevelT/>
                  </a:sp3d>
                </p:spPr>
                <p:txBody>
                  <a:bodyPr rot="0" vert="horz" wrap="square" lIns="0" tIns="0" rIns="0" bIns="0" anchor="ctr" anchorCtr="0" upright="1">
                    <a:noAutofit/>
                  </a:bodyPr>
                  <a:lstStyle/>
                  <a:p>
                    <a:pPr marL="71755" algn="ctr">
                      <a:spcBef>
                        <a:spcPts val="600"/>
                      </a:spcBef>
                      <a:spcAft>
                        <a:spcPts val="0"/>
                      </a:spcAft>
                    </a:pPr>
                    <a:r>
                      <a:rPr lang="fr-FR" sz="14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A5 - Communication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2" name="Groupe 21"/>
                <p:cNvGrpSpPr/>
                <p:nvPr/>
              </p:nvGrpSpPr>
              <p:grpSpPr>
                <a:xfrm>
                  <a:off x="1746617" y="323921"/>
                  <a:ext cx="3163613" cy="118461"/>
                  <a:chOff x="0" y="0"/>
                  <a:chExt cx="3163613" cy="118461"/>
                </a:xfrm>
              </p:grpSpPr>
              <p:cxnSp>
                <p:nvCxnSpPr>
                  <p:cNvPr id="28" name="Connecteur droit avec flèche 27"/>
                  <p:cNvCxnSpPr/>
                  <p:nvPr/>
                </p:nvCxnSpPr>
                <p:spPr>
                  <a:xfrm>
                    <a:off x="0"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2123089" y="0"/>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3163613"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3" name="Groupe 22"/>
                <p:cNvGrpSpPr/>
                <p:nvPr/>
              </p:nvGrpSpPr>
              <p:grpSpPr>
                <a:xfrm>
                  <a:off x="1746617" y="1005059"/>
                  <a:ext cx="3163613" cy="109985"/>
                  <a:chOff x="0" y="8476"/>
                  <a:chExt cx="3163613" cy="109985"/>
                </a:xfrm>
              </p:grpSpPr>
              <p:cxnSp>
                <p:nvCxnSpPr>
                  <p:cNvPr id="25" name="Connecteur droit avec flèche 24"/>
                  <p:cNvCxnSpPr/>
                  <p:nvPr/>
                </p:nvCxnSpPr>
                <p:spPr>
                  <a:xfrm>
                    <a:off x="0"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2123089" y="8476"/>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3163613"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4" name="Connecteur droit 23"/>
                <p:cNvCxnSpPr/>
                <p:nvPr/>
              </p:nvCxnSpPr>
              <p:spPr>
                <a:xfrm>
                  <a:off x="1746616" y="1119752"/>
                  <a:ext cx="4407488" cy="1277"/>
                </a:xfrm>
                <a:prstGeom prst="line">
                  <a:avLst/>
                </a:prstGeom>
                <a:ln w="38100">
                  <a:solidFill>
                    <a:schemeClr val="bg2"/>
                  </a:solidFill>
                  <a:prstDash val="sysDash"/>
                </a:ln>
              </p:spPr>
              <p:style>
                <a:lnRef idx="1">
                  <a:schemeClr val="accent1"/>
                </a:lnRef>
                <a:fillRef idx="0">
                  <a:schemeClr val="accent1"/>
                </a:fillRef>
                <a:effectRef idx="0">
                  <a:schemeClr val="accent1"/>
                </a:effectRef>
                <a:fontRef idx="minor">
                  <a:schemeClr val="tx1"/>
                </a:fontRef>
              </p:style>
            </p:cxnSp>
          </p:grpSp>
          <p:cxnSp>
            <p:nvCxnSpPr>
              <p:cNvPr id="17" name="Connecteur droit avec flèche 16"/>
              <p:cNvCxnSpPr/>
              <p:nvPr/>
            </p:nvCxnSpPr>
            <p:spPr>
              <a:xfrm rot="5400000" flipH="1">
                <a:off x="5848350" y="-133350"/>
                <a:ext cx="0" cy="611505"/>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a:off x="5610225" y="549786"/>
                <a:ext cx="0" cy="18000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V="1">
                <a:off x="6153150" y="762000"/>
                <a:ext cx="0" cy="360431"/>
              </a:xfrm>
              <a:prstGeom prst="straightConnector1">
                <a:avLst/>
              </a:prstGeom>
              <a:ln w="38100">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grpSp>
        <p:cxnSp>
          <p:nvCxnSpPr>
            <p:cNvPr id="15" name="Connecteur droit 14"/>
            <p:cNvCxnSpPr/>
            <p:nvPr/>
          </p:nvCxnSpPr>
          <p:spPr>
            <a:xfrm>
              <a:off x="6153150" y="171314"/>
              <a:ext cx="0" cy="19223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6" name="Espace réservé du texte 5"/>
          <p:cNvSpPr txBox="1">
            <a:spLocks/>
          </p:cNvSpPr>
          <p:nvPr/>
        </p:nvSpPr>
        <p:spPr>
          <a:xfrm>
            <a:off x="1883390" y="1157813"/>
            <a:ext cx="7200407" cy="40379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b="1" dirty="0">
                <a:latin typeface="Calibri Light" panose="020F0302020204030204" pitchFamily="34" charset="0"/>
                <a:cs typeface="Calibri Light" panose="020F0302020204030204" pitchFamily="34" charset="0"/>
              </a:rPr>
              <a:t>Les tâches proposées sont adossées à l’activité A1, préalable aux activités A2,A3 et A4</a:t>
            </a:r>
          </a:p>
        </p:txBody>
      </p:sp>
      <p:sp>
        <p:nvSpPr>
          <p:cNvPr id="2" name="Rectangle 1"/>
          <p:cNvSpPr/>
          <p:nvPr/>
        </p:nvSpPr>
        <p:spPr>
          <a:xfrm>
            <a:off x="450377" y="5593493"/>
            <a:ext cx="11163868" cy="729430"/>
          </a:xfrm>
          <a:prstGeom prst="rect">
            <a:avLst/>
          </a:prstGeom>
        </p:spPr>
        <p:txBody>
          <a:bodyPr wrap="square">
            <a:spAutoFit/>
          </a:bodyPr>
          <a:lstStyle/>
          <a:p>
            <a:pPr marL="810260" indent="-810260" algn="just">
              <a:lnSpc>
                <a:spcPct val="115000"/>
              </a:lnSpc>
              <a:spcAft>
                <a:spcPts val="0"/>
              </a:spcAft>
            </a:pPr>
            <a:r>
              <a:rPr lang="fr-FR" i="1" dirty="0">
                <a:latin typeface="Arial" panose="020B0604020202020204" pitchFamily="34" charset="0"/>
                <a:ea typeface="Times New Roman" panose="02020603050405020304" pitchFamily="18" charset="0"/>
              </a:rPr>
              <a:t>« Les activités A2, A3 et A4 sont toujours précédées de l’activité A1. L’activité A5 est transversale et </a:t>
            </a:r>
            <a:r>
              <a:rPr lang="fr-FR" b="1" i="1" dirty="0">
                <a:latin typeface="Arial" panose="020B0604020202020204" pitchFamily="34" charset="0"/>
                <a:ea typeface="Times New Roman" panose="02020603050405020304" pitchFamily="18" charset="0"/>
              </a:rPr>
              <a:t>indispensable</a:t>
            </a:r>
            <a:r>
              <a:rPr lang="fr-FR" i="1" dirty="0">
                <a:latin typeface="Arial" panose="020B0604020202020204" pitchFamily="34" charset="0"/>
                <a:ea typeface="Times New Roman" panose="02020603050405020304" pitchFamily="18" charset="0"/>
              </a:rPr>
              <a:t> aux 4 autres activités ».</a:t>
            </a:r>
            <a:endParaRPr lang="fr-FR" sz="2800" dirty="0">
              <a:effectLst/>
              <a:latin typeface="Times New Roman" panose="02020603050405020304" pitchFamily="18" charset="0"/>
              <a:ea typeface="Times New Roman" panose="02020603050405020304" pitchFamily="18" charset="0"/>
            </a:endParaRPr>
          </a:p>
        </p:txBody>
      </p:sp>
      <p:sp>
        <p:nvSpPr>
          <p:cNvPr id="37" name="Rectangle 36"/>
          <p:cNvSpPr/>
          <p:nvPr/>
        </p:nvSpPr>
        <p:spPr>
          <a:xfrm>
            <a:off x="2103120" y="162133"/>
            <a:ext cx="6919867" cy="707886"/>
          </a:xfrm>
          <a:prstGeom prst="rect">
            <a:avLst/>
          </a:prstGeom>
          <a:solidFill>
            <a:srgbClr val="FFFF99"/>
          </a:solidFill>
          <a:ln>
            <a:solidFill>
              <a:srgbClr val="C00000"/>
            </a:solidFill>
          </a:ln>
          <a:scene3d>
            <a:camera prst="orthographicFront"/>
            <a:lightRig rig="threePt" dir="t"/>
          </a:scene3d>
          <a:sp3d>
            <a:bevelT/>
          </a:sp3d>
        </p:spPr>
        <p:txBody>
          <a:bodyPr wrap="square">
            <a:spAutoFit/>
          </a:bodyPr>
          <a:lstStyle/>
          <a:p>
            <a:pPr algn="ctr"/>
            <a:r>
              <a:rPr lang="fr-FR" sz="2000" b="1" dirty="0">
                <a:solidFill>
                  <a:schemeClr val="tx1">
                    <a:lumMod val="85000"/>
                    <a:lumOff val="15000"/>
                  </a:schemeClr>
                </a:solidFill>
                <a:latin typeface="Calibri Light" panose="020F0302020204030204" pitchFamily="34" charset="0"/>
                <a:cs typeface="Calibri Light" panose="020F0302020204030204" pitchFamily="34" charset="0"/>
              </a:rPr>
              <a:t>É</a:t>
            </a:r>
            <a:r>
              <a:rPr lang="fr-FR" sz="2000" b="1" dirty="0">
                <a:latin typeface="Calibri Light" panose="020F0302020204030204" pitchFamily="34" charset="0"/>
                <a:cs typeface="Calibri Light" panose="020F0302020204030204" pitchFamily="34" charset="0"/>
              </a:rPr>
              <a:t>PREUVE - E 2 -</a:t>
            </a:r>
          </a:p>
          <a:p>
            <a:pPr algn="ctr"/>
            <a:r>
              <a:rPr lang="fr-FR" sz="2000" b="1" dirty="0">
                <a:latin typeface="Calibri Light" panose="020F0302020204030204" pitchFamily="34" charset="0"/>
                <a:cs typeface="Calibri Light" panose="020F0302020204030204" pitchFamily="34" charset="0"/>
              </a:rPr>
              <a:t>Unité - U2 -</a:t>
            </a:r>
          </a:p>
        </p:txBody>
      </p:sp>
      <p:pic>
        <p:nvPicPr>
          <p:cNvPr id="40" name="Image 39"/>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38" name="Titre 1"/>
          <p:cNvSpPr txBox="1">
            <a:spLocks/>
          </p:cNvSpPr>
          <p:nvPr/>
        </p:nvSpPr>
        <p:spPr>
          <a:xfrm>
            <a:off x="9180139" y="17181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4" name="Espace réservé du numéro de diapositive 3"/>
          <p:cNvSpPr>
            <a:spLocks noGrp="1"/>
          </p:cNvSpPr>
          <p:nvPr>
            <p:ph type="sldNum" sz="quarter" idx="12"/>
          </p:nvPr>
        </p:nvSpPr>
        <p:spPr/>
        <p:txBody>
          <a:bodyPr/>
          <a:lstStyle/>
          <a:p>
            <a:fld id="{5071F484-E152-430A-A999-70E6C8F0DFC8}" type="slidenum">
              <a:rPr lang="fr-FR" smtClean="0"/>
              <a:t>8</a:t>
            </a:fld>
            <a:endParaRPr lang="fr-FR"/>
          </a:p>
        </p:txBody>
      </p:sp>
      <p:sp>
        <p:nvSpPr>
          <p:cNvPr id="5" name="Espace réservé de la date 4"/>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1289008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e 7"/>
          <p:cNvGraphicFramePr/>
          <p:nvPr>
            <p:extLst>
              <p:ext uri="{D42A27DB-BD31-4B8C-83A1-F6EECF244321}">
                <p14:modId xmlns:p14="http://schemas.microsoft.com/office/powerpoint/2010/main" val="4137600879"/>
              </p:ext>
            </p:extLst>
          </p:nvPr>
        </p:nvGraphicFramePr>
        <p:xfrm>
          <a:off x="2687192" y="300022"/>
          <a:ext cx="6420414" cy="641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907463800"/>
              </p:ext>
            </p:extLst>
          </p:nvPr>
        </p:nvGraphicFramePr>
        <p:xfrm>
          <a:off x="621157" y="2021890"/>
          <a:ext cx="7764853" cy="3763863"/>
        </p:xfrm>
        <a:graphic>
          <a:graphicData uri="http://schemas.openxmlformats.org/drawingml/2006/table">
            <a:tbl>
              <a:tblPr firstRow="1" firstCol="1" lastRow="1" lastCol="1" bandRow="1" bandCol="1"/>
              <a:tblGrid>
                <a:gridCol w="376110">
                  <a:extLst>
                    <a:ext uri="{9D8B030D-6E8A-4147-A177-3AD203B41FA5}">
                      <a16:colId xmlns:a16="http://schemas.microsoft.com/office/drawing/2014/main" val="2166628078"/>
                    </a:ext>
                  </a:extLst>
                </a:gridCol>
                <a:gridCol w="1725525">
                  <a:extLst>
                    <a:ext uri="{9D8B030D-6E8A-4147-A177-3AD203B41FA5}">
                      <a16:colId xmlns:a16="http://schemas.microsoft.com/office/drawing/2014/main" val="1914757642"/>
                    </a:ext>
                  </a:extLst>
                </a:gridCol>
                <a:gridCol w="533559">
                  <a:extLst>
                    <a:ext uri="{9D8B030D-6E8A-4147-A177-3AD203B41FA5}">
                      <a16:colId xmlns:a16="http://schemas.microsoft.com/office/drawing/2014/main" val="454876102"/>
                    </a:ext>
                  </a:extLst>
                </a:gridCol>
                <a:gridCol w="5129659">
                  <a:extLst>
                    <a:ext uri="{9D8B030D-6E8A-4147-A177-3AD203B41FA5}">
                      <a16:colId xmlns:a16="http://schemas.microsoft.com/office/drawing/2014/main" val="4200439953"/>
                    </a:ext>
                  </a:extLst>
                </a:gridCol>
              </a:tblGrid>
              <a:tr h="279270">
                <a:tc gridSpan="2">
                  <a:txBody>
                    <a:bodyPr/>
                    <a:lstStyle/>
                    <a:p>
                      <a:pPr marL="73025" algn="ctr">
                        <a:spcBef>
                          <a:spcPts val="635"/>
                        </a:spcBef>
                        <a:spcAft>
                          <a:spcPts val="0"/>
                        </a:spcAft>
                      </a:pPr>
                      <a:r>
                        <a:rPr lang="fr-FR" sz="1400" b="1" dirty="0">
                          <a:solidFill>
                            <a:srgbClr val="7030A0"/>
                          </a:solidFill>
                          <a:effectLst/>
                          <a:latin typeface="+mn-lt"/>
                          <a:ea typeface="Arial" panose="020B0604020202020204" pitchFamily="34" charset="0"/>
                          <a:cs typeface="Times New Roman" panose="02020603050405020304" pitchFamily="18" charset="0"/>
                        </a:rPr>
                        <a:t>Compétences évaluées </a:t>
                      </a:r>
                      <a:endParaRPr lang="fr-FR" sz="1400"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fr-FR"/>
                    </a:p>
                  </a:txBody>
                  <a:tcPr/>
                </a:tc>
                <a:tc gridSpan="2">
                  <a:txBody>
                    <a:bodyPr/>
                    <a:lstStyle/>
                    <a:p>
                      <a:pPr marL="934720" marR="929640" algn="ctr">
                        <a:spcBef>
                          <a:spcPts val="635"/>
                        </a:spcBef>
                        <a:spcAft>
                          <a:spcPts val="0"/>
                        </a:spcAft>
                      </a:pPr>
                      <a:r>
                        <a:rPr lang="fr-FR" sz="1400" b="1" dirty="0">
                          <a:effectLst/>
                          <a:latin typeface="+mn-lt"/>
                          <a:ea typeface="Arial" panose="020B0604020202020204" pitchFamily="34" charset="0"/>
                          <a:cs typeface="Times New Roman" panose="02020603050405020304" pitchFamily="18" charset="0"/>
                        </a:rPr>
                        <a:t>Activité principale et tâches associées</a:t>
                      </a:r>
                      <a:endParaRPr lang="fr-FR" sz="14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102913603"/>
                  </a:ext>
                </a:extLst>
              </a:tr>
              <a:tr h="226673">
                <a:tc rowSpan="6">
                  <a:txBody>
                    <a:bodyPr/>
                    <a:lstStyle/>
                    <a:p>
                      <a:pPr lvl="0">
                        <a:spcBef>
                          <a:spcPts val="0"/>
                        </a:spcBef>
                        <a:spcAft>
                          <a:spcPts val="0"/>
                        </a:spcAft>
                      </a:pPr>
                      <a:r>
                        <a:rPr lang="fr-FR" sz="1100" baseline="0" dirty="0">
                          <a:solidFill>
                            <a:srgbClr val="000000"/>
                          </a:solidFill>
                          <a:effectLst/>
                          <a:latin typeface="+mn-lt"/>
                          <a:ea typeface="Arial" panose="020B0604020202020204" pitchFamily="34" charset="0"/>
                          <a:cs typeface="Times New Roman" panose="02020603050405020304" pitchFamily="18" charset="0"/>
                        </a:rPr>
                        <a:t>  </a:t>
                      </a:r>
                    </a:p>
                    <a:p>
                      <a:pPr lvl="0">
                        <a:spcBef>
                          <a:spcPts val="0"/>
                        </a:spcBef>
                        <a:spcAft>
                          <a:spcPts val="0"/>
                        </a:spcAft>
                      </a:pPr>
                      <a:endParaRPr lang="fr-FR" sz="1100" baseline="0" dirty="0">
                        <a:solidFill>
                          <a:srgbClr val="000000"/>
                        </a:solidFill>
                        <a:effectLst/>
                        <a:latin typeface="+mn-lt"/>
                        <a:ea typeface="Arial" panose="020B0604020202020204" pitchFamily="34" charset="0"/>
                        <a:cs typeface="Times New Roman" panose="02020603050405020304" pitchFamily="18" charset="0"/>
                      </a:endParaRPr>
                    </a:p>
                    <a:p>
                      <a:pPr lvl="0">
                        <a:spcBef>
                          <a:spcPts val="0"/>
                        </a:spcBef>
                        <a:spcAft>
                          <a:spcPts val="0"/>
                        </a:spcAft>
                      </a:pPr>
                      <a:endParaRPr lang="fr-FR" sz="700" baseline="0" dirty="0">
                        <a:solidFill>
                          <a:srgbClr val="000000"/>
                        </a:solidFill>
                        <a:effectLst/>
                        <a:latin typeface="+mn-lt"/>
                        <a:ea typeface="Arial" panose="020B0604020202020204" pitchFamily="34" charset="0"/>
                        <a:cs typeface="Times New Roman" panose="02020603050405020304" pitchFamily="18" charset="0"/>
                      </a:endParaRPr>
                    </a:p>
                    <a:p>
                      <a:pPr lvl="0">
                        <a:spcBef>
                          <a:spcPts val="0"/>
                        </a:spcBef>
                        <a:spcAft>
                          <a:spcPts val="0"/>
                        </a:spcAft>
                      </a:pPr>
                      <a:r>
                        <a:rPr lang="fr-FR" sz="1100" baseline="0" dirty="0">
                          <a:solidFill>
                            <a:srgbClr val="7030A0"/>
                          </a:solidFill>
                          <a:effectLst/>
                          <a:latin typeface="+mn-lt"/>
                          <a:ea typeface="Arial" panose="020B0604020202020204" pitchFamily="34" charset="0"/>
                          <a:cs typeface="Times New Roman" panose="02020603050405020304" pitchFamily="18" charset="0"/>
                        </a:rPr>
                        <a:t>  </a:t>
                      </a:r>
                      <a:r>
                        <a:rPr lang="fr-FR" sz="1400" b="1" dirty="0">
                          <a:solidFill>
                            <a:srgbClr val="7030A0"/>
                          </a:solidFill>
                          <a:effectLst/>
                          <a:latin typeface="+mn-lt"/>
                          <a:ea typeface="Arial" panose="020B0604020202020204" pitchFamily="34" charset="0"/>
                          <a:cs typeface="Times New Roman" panose="02020603050405020304" pitchFamily="18" charset="0"/>
                        </a:rPr>
                        <a:t>C1</a:t>
                      </a:r>
                      <a:endParaRPr lang="fr-FR" sz="1400" b="1" dirty="0">
                        <a:solidFill>
                          <a:srgbClr val="7030A0"/>
                        </a:solidFill>
                        <a:effectLst/>
                        <a:latin typeface="+mn-lt"/>
                        <a:ea typeface="Times New Roman" panose="02020603050405020304" pitchFamily="18" charset="0"/>
                        <a:cs typeface="Times New Roman" panose="02020603050405020304" pitchFamily="18" charset="0"/>
                      </a:endParaRPr>
                    </a:p>
                    <a:p>
                      <a:pPr>
                        <a:spcBef>
                          <a:spcPts val="45"/>
                        </a:spcBef>
                        <a:spcAft>
                          <a:spcPts val="0"/>
                        </a:spcAft>
                      </a:pPr>
                      <a:r>
                        <a:rPr lang="fr-FR" sz="1400" dirty="0">
                          <a:solidFill>
                            <a:srgbClr val="000000"/>
                          </a:solidFill>
                          <a:effectLst/>
                          <a:latin typeface="+mn-lt"/>
                          <a:ea typeface="Arial" panose="020B0604020202020204" pitchFamily="34" charset="0"/>
                          <a:cs typeface="Times New Roman" panose="02020603050405020304" pitchFamily="18" charset="0"/>
                        </a:rPr>
                        <a:t> </a:t>
                      </a:r>
                    </a:p>
                    <a:p>
                      <a:pPr>
                        <a:spcBef>
                          <a:spcPts val="45"/>
                        </a:spcBef>
                        <a:spcAft>
                          <a:spcPts val="0"/>
                        </a:spcAft>
                      </a:pPr>
                      <a:endParaRPr lang="fr-FR" sz="1400" dirty="0">
                        <a:solidFill>
                          <a:srgbClr val="000000"/>
                        </a:solidFill>
                        <a:effectLst/>
                        <a:latin typeface="+mn-lt"/>
                        <a:ea typeface="Arial" panose="020B0604020202020204" pitchFamily="34" charset="0"/>
                        <a:cs typeface="Times New Roman" panose="02020603050405020304" pitchFamily="18" charset="0"/>
                      </a:endParaRPr>
                    </a:p>
                    <a:p>
                      <a:pPr>
                        <a:spcBef>
                          <a:spcPts val="45"/>
                        </a:spcBef>
                        <a:spcAft>
                          <a:spcPts val="0"/>
                        </a:spcAft>
                      </a:pPr>
                      <a:endParaRPr lang="fr-FR" sz="1400" dirty="0">
                        <a:solidFill>
                          <a:srgbClr val="000000"/>
                        </a:solidFill>
                        <a:effectLst/>
                        <a:latin typeface="+mn-lt"/>
                        <a:ea typeface="Arial" panose="020B0604020202020204" pitchFamily="34" charset="0"/>
                        <a:cs typeface="Times New Roman" panose="02020603050405020304" pitchFamily="18" charset="0"/>
                      </a:endParaRPr>
                    </a:p>
                    <a:p>
                      <a:pPr>
                        <a:spcBef>
                          <a:spcPts val="45"/>
                        </a:spcBef>
                        <a:spcAft>
                          <a:spcPts val="0"/>
                        </a:spcAft>
                      </a:pPr>
                      <a:endParaRPr lang="fr-FR" sz="1400" dirty="0">
                        <a:solidFill>
                          <a:srgbClr val="000000"/>
                        </a:solidFill>
                        <a:effectLst/>
                        <a:latin typeface="+mn-lt"/>
                        <a:ea typeface="Arial" panose="020B0604020202020204" pitchFamily="34" charset="0"/>
                        <a:cs typeface="Times New Roman" panose="02020603050405020304" pitchFamily="18" charset="0"/>
                      </a:endParaRPr>
                    </a:p>
                    <a:p>
                      <a:pPr>
                        <a:spcBef>
                          <a:spcPts val="45"/>
                        </a:spcBef>
                        <a:spcAft>
                          <a:spcPts val="0"/>
                        </a:spcAft>
                      </a:pPr>
                      <a:r>
                        <a:rPr lang="fr-FR" sz="1400" dirty="0">
                          <a:solidFill>
                            <a:srgbClr val="7030A0"/>
                          </a:solidFill>
                          <a:effectLst/>
                          <a:latin typeface="+mn-lt"/>
                          <a:ea typeface="Arial" panose="020B0604020202020204" pitchFamily="34" charset="0"/>
                          <a:cs typeface="Times New Roman" panose="02020603050405020304" pitchFamily="18" charset="0"/>
                        </a:rPr>
                        <a:t>  </a:t>
                      </a:r>
                      <a:r>
                        <a:rPr lang="fr-FR" sz="1400" b="1" dirty="0">
                          <a:solidFill>
                            <a:srgbClr val="7030A0"/>
                          </a:solidFill>
                          <a:effectLst/>
                          <a:latin typeface="+mn-lt"/>
                          <a:ea typeface="Arial" panose="020B0604020202020204" pitchFamily="34" charset="0"/>
                          <a:cs typeface="Times New Roman" panose="02020603050405020304" pitchFamily="18" charset="0"/>
                        </a:rPr>
                        <a:t>C2</a:t>
                      </a:r>
                      <a:endParaRPr lang="fr-FR" sz="1400" b="1" dirty="0">
                        <a:solidFill>
                          <a:srgbClr val="7030A0"/>
                        </a:solidFill>
                        <a:effectLst/>
                        <a:latin typeface="+mn-lt"/>
                        <a:ea typeface="Times New Roman" panose="02020603050405020304" pitchFamily="18" charset="0"/>
                        <a:cs typeface="Times New Roman" panose="02020603050405020304" pitchFamily="18" charset="0"/>
                      </a:endParaRPr>
                    </a:p>
                    <a:p>
                      <a:pPr>
                        <a:spcBef>
                          <a:spcPts val="45"/>
                        </a:spcBef>
                        <a:spcAft>
                          <a:spcPts val="0"/>
                        </a:spcAft>
                      </a:pPr>
                      <a:r>
                        <a:rPr lang="fr-FR" sz="1400" dirty="0">
                          <a:solidFill>
                            <a:srgbClr val="000000"/>
                          </a:solidFill>
                          <a:effectLst/>
                          <a:latin typeface="+mn-lt"/>
                          <a:ea typeface="Arial" panose="020B0604020202020204" pitchFamily="34" charset="0"/>
                          <a:cs typeface="Times New Roman" panose="02020603050405020304" pitchFamily="18" charset="0"/>
                        </a:rPr>
                        <a:t> </a:t>
                      </a:r>
                    </a:p>
                    <a:p>
                      <a:pPr>
                        <a:spcBef>
                          <a:spcPts val="45"/>
                        </a:spcBef>
                        <a:spcAft>
                          <a:spcPts val="0"/>
                        </a:spcAft>
                      </a:pPr>
                      <a:endParaRPr lang="fr-FR" sz="1400" dirty="0">
                        <a:solidFill>
                          <a:srgbClr val="000000"/>
                        </a:solidFill>
                        <a:effectLst/>
                        <a:latin typeface="+mn-lt"/>
                        <a:ea typeface="Arial" panose="020B0604020202020204" pitchFamily="34" charset="0"/>
                        <a:cs typeface="Times New Roman" panose="02020603050405020304" pitchFamily="18" charset="0"/>
                      </a:endParaRPr>
                    </a:p>
                    <a:p>
                      <a:pPr>
                        <a:spcBef>
                          <a:spcPts val="45"/>
                        </a:spcBef>
                        <a:spcAft>
                          <a:spcPts val="0"/>
                        </a:spcAft>
                      </a:pPr>
                      <a:endParaRPr lang="fr-FR" sz="1400" dirty="0">
                        <a:solidFill>
                          <a:srgbClr val="000000"/>
                        </a:solidFill>
                        <a:effectLst/>
                        <a:latin typeface="+mn-lt"/>
                        <a:ea typeface="Arial" panose="020B0604020202020204" pitchFamily="34" charset="0"/>
                        <a:cs typeface="Times New Roman" panose="02020603050405020304" pitchFamily="18" charset="0"/>
                      </a:endParaRPr>
                    </a:p>
                    <a:p>
                      <a:pPr algn="ctr">
                        <a:spcBef>
                          <a:spcPts val="45"/>
                        </a:spcBef>
                        <a:spcAft>
                          <a:spcPts val="0"/>
                        </a:spcAft>
                      </a:pPr>
                      <a:endParaRPr lang="fr-FR" sz="1400" b="0" dirty="0">
                        <a:solidFill>
                          <a:srgbClr val="000000"/>
                        </a:solidFill>
                        <a:effectLst/>
                        <a:latin typeface="+mn-lt"/>
                        <a:ea typeface="Arial" panose="020B0604020202020204" pitchFamily="34" charset="0"/>
                        <a:cs typeface="Times New Roman" panose="02020603050405020304" pitchFamily="18" charset="0"/>
                      </a:endParaRPr>
                    </a:p>
                    <a:p>
                      <a:pPr algn="ctr">
                        <a:spcBef>
                          <a:spcPts val="45"/>
                        </a:spcBef>
                        <a:spcAft>
                          <a:spcPts val="0"/>
                        </a:spcAft>
                      </a:pPr>
                      <a:r>
                        <a:rPr lang="fr-FR" sz="1400" b="1" dirty="0">
                          <a:solidFill>
                            <a:srgbClr val="7030A0"/>
                          </a:solidFill>
                          <a:effectLst/>
                          <a:latin typeface="+mn-lt"/>
                          <a:ea typeface="Arial" panose="020B0604020202020204" pitchFamily="34" charset="0"/>
                          <a:cs typeface="Times New Roman" panose="02020603050405020304" pitchFamily="18" charset="0"/>
                        </a:rPr>
                        <a:t>C3</a:t>
                      </a:r>
                      <a:endParaRPr lang="fr-FR" sz="14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6">
                  <a:txBody>
                    <a:bodyPr/>
                    <a:lstStyle/>
                    <a:p>
                      <a:pPr marL="36195">
                        <a:spcBef>
                          <a:spcPts val="1800"/>
                        </a:spcBef>
                        <a:spcAft>
                          <a:spcPts val="0"/>
                        </a:spcAft>
                      </a:pPr>
                      <a:endParaRPr lang="fr-FR" sz="1400" dirty="0">
                        <a:solidFill>
                          <a:srgbClr val="000000"/>
                        </a:solidFill>
                        <a:effectLst/>
                        <a:latin typeface="+mn-lt"/>
                        <a:ea typeface="Arial" panose="020B0604020202020204" pitchFamily="34" charset="0"/>
                        <a:cs typeface="Times New Roman" panose="02020603050405020304" pitchFamily="18" charset="0"/>
                      </a:endParaRPr>
                    </a:p>
                    <a:p>
                      <a:pPr marL="36195">
                        <a:spcBef>
                          <a:spcPts val="1800"/>
                        </a:spcBef>
                        <a:spcAft>
                          <a:spcPts val="0"/>
                        </a:spcAft>
                      </a:pPr>
                      <a:r>
                        <a:rPr lang="fr-FR" sz="1400" dirty="0">
                          <a:solidFill>
                            <a:srgbClr val="000000"/>
                          </a:solidFill>
                          <a:effectLst/>
                          <a:latin typeface="+mn-lt"/>
                          <a:ea typeface="Arial" panose="020B0604020202020204" pitchFamily="34" charset="0"/>
                          <a:cs typeface="Times New Roman" panose="02020603050405020304" pitchFamily="18" charset="0"/>
                        </a:rPr>
                        <a:t>S’informer sur la nature et sur les contraintes de l’intervention</a:t>
                      </a:r>
                      <a:endParaRPr lang="fr-FR" sz="1400" dirty="0">
                        <a:effectLst/>
                        <a:latin typeface="+mn-lt"/>
                        <a:ea typeface="Times New Roman" panose="02020603050405020304" pitchFamily="18" charset="0"/>
                        <a:cs typeface="Times New Roman" panose="02020603050405020304" pitchFamily="18" charset="0"/>
                      </a:endParaRPr>
                    </a:p>
                    <a:p>
                      <a:pPr marL="36195">
                        <a:spcAft>
                          <a:spcPts val="0"/>
                        </a:spcAft>
                      </a:pPr>
                      <a:r>
                        <a:rPr lang="fr-FR" sz="1400" dirty="0">
                          <a:solidFill>
                            <a:srgbClr val="000000"/>
                          </a:solidFill>
                          <a:effectLst/>
                          <a:latin typeface="+mn-lt"/>
                          <a:ea typeface="Times New Roman" panose="02020603050405020304" pitchFamily="18" charset="0"/>
                          <a:cs typeface="Times New Roman" panose="02020603050405020304" pitchFamily="18" charset="0"/>
                        </a:rPr>
                        <a:t>  </a:t>
                      </a:r>
                      <a:endParaRPr lang="fr-FR" sz="1400" dirty="0">
                        <a:solidFill>
                          <a:srgbClr val="000000"/>
                        </a:solidFill>
                        <a:effectLst/>
                        <a:latin typeface="+mn-lt"/>
                        <a:ea typeface="Arial" panose="020B0604020202020204" pitchFamily="34" charset="0"/>
                        <a:cs typeface="Times New Roman" panose="02020603050405020304" pitchFamily="18" charset="0"/>
                      </a:endParaRPr>
                    </a:p>
                    <a:p>
                      <a:pPr marL="36195">
                        <a:spcBef>
                          <a:spcPts val="45"/>
                        </a:spcBef>
                        <a:spcAft>
                          <a:spcPts val="0"/>
                        </a:spcAft>
                      </a:pPr>
                      <a:r>
                        <a:rPr lang="fr-FR" sz="1400" dirty="0">
                          <a:solidFill>
                            <a:srgbClr val="000000"/>
                          </a:solidFill>
                          <a:effectLst/>
                          <a:latin typeface="+mn-lt"/>
                          <a:ea typeface="Arial" panose="020B0604020202020204" pitchFamily="34" charset="0"/>
                          <a:cs typeface="Times New Roman" panose="02020603050405020304" pitchFamily="18" charset="0"/>
                        </a:rPr>
                        <a:t>Analyser et exploiter les données techniques de l’intervention</a:t>
                      </a:r>
                      <a:endParaRPr lang="fr-FR" sz="1400" dirty="0">
                        <a:effectLst/>
                        <a:latin typeface="+mn-lt"/>
                        <a:ea typeface="Times New Roman" panose="02020603050405020304" pitchFamily="18" charset="0"/>
                        <a:cs typeface="Times New Roman" panose="02020603050405020304" pitchFamily="18" charset="0"/>
                      </a:endParaRPr>
                    </a:p>
                    <a:p>
                      <a:pPr marL="36195">
                        <a:spcBef>
                          <a:spcPts val="45"/>
                        </a:spcBef>
                        <a:spcAft>
                          <a:spcPts val="0"/>
                        </a:spcAft>
                      </a:pPr>
                      <a:r>
                        <a:rPr lang="fr-FR" sz="1400" dirty="0">
                          <a:solidFill>
                            <a:srgbClr val="000000"/>
                          </a:solidFill>
                          <a:effectLst/>
                          <a:latin typeface="+mn-lt"/>
                          <a:ea typeface="Arial" panose="020B0604020202020204" pitchFamily="34" charset="0"/>
                          <a:cs typeface="Times New Roman" panose="02020603050405020304" pitchFamily="18" charset="0"/>
                        </a:rPr>
                        <a:t> </a:t>
                      </a:r>
                      <a:endParaRPr lang="fr-FR" sz="1400" dirty="0">
                        <a:solidFill>
                          <a:srgbClr val="000000"/>
                        </a:solidFill>
                        <a:effectLst/>
                        <a:latin typeface="+mn-lt"/>
                        <a:ea typeface="Times New Roman" panose="02020603050405020304" pitchFamily="18" charset="0"/>
                        <a:cs typeface="Times New Roman" panose="02020603050405020304" pitchFamily="18" charset="0"/>
                      </a:endParaRPr>
                    </a:p>
                    <a:p>
                      <a:pPr marL="36195">
                        <a:spcAft>
                          <a:spcPts val="600"/>
                        </a:spcAft>
                      </a:pPr>
                      <a:r>
                        <a:rPr lang="fr-FR" sz="1400" dirty="0">
                          <a:solidFill>
                            <a:srgbClr val="000000"/>
                          </a:solidFill>
                          <a:effectLst/>
                          <a:latin typeface="+mn-lt"/>
                          <a:ea typeface="Times New Roman" panose="02020603050405020304" pitchFamily="18" charset="0"/>
                          <a:cs typeface="Times New Roman" panose="02020603050405020304" pitchFamily="18" charset="0"/>
                        </a:rPr>
                        <a:t>Choisir les matériels, les matériaux, les équipements et l’outillage</a:t>
                      </a:r>
                      <a:endParaRPr lang="fr-FR" sz="1400" dirty="0">
                        <a:effectLst/>
                        <a:latin typeface="+mn-lt"/>
                        <a:ea typeface="Times New Roman" panose="02020603050405020304" pitchFamily="18"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67945">
                        <a:spcBef>
                          <a:spcPts val="555"/>
                        </a:spcBef>
                        <a:spcAft>
                          <a:spcPts val="0"/>
                        </a:spcAft>
                      </a:pPr>
                      <a:r>
                        <a:rPr lang="fr-FR" sz="1600" b="1" dirty="0">
                          <a:solidFill>
                            <a:srgbClr val="C00000"/>
                          </a:solidFill>
                          <a:effectLst/>
                          <a:latin typeface="+mn-lt"/>
                          <a:ea typeface="Arial" panose="020B0604020202020204" pitchFamily="34" charset="0"/>
                          <a:cs typeface="Times New Roman" panose="02020603050405020304" pitchFamily="18" charset="0"/>
                        </a:rPr>
                        <a:t>A1 : Préparation des opérations à réaliser</a:t>
                      </a:r>
                      <a:endParaRPr lang="fr-FR" sz="1600" b="1" dirty="0">
                        <a:solidFill>
                          <a:srgbClr val="C0000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fr-FR"/>
                    </a:p>
                  </a:txBody>
                  <a:tcPr/>
                </a:tc>
                <a:extLst>
                  <a:ext uri="{0D108BD9-81ED-4DB2-BD59-A6C34878D82A}">
                    <a16:rowId xmlns:a16="http://schemas.microsoft.com/office/drawing/2014/main" val="3285561975"/>
                  </a:ext>
                </a:extLst>
              </a:tr>
              <a:tr h="429650">
                <a:tc vMerge="1">
                  <a:txBody>
                    <a:bodyPr/>
                    <a:lstStyle/>
                    <a:p>
                      <a:endParaRPr lang="fr-FR"/>
                    </a:p>
                  </a:txBody>
                  <a:tcPr/>
                </a:tc>
                <a:tc vMerge="1">
                  <a:txBody>
                    <a:bodyPr/>
                    <a:lstStyle/>
                    <a:p>
                      <a:endParaRPr lang="fr-FR"/>
                    </a:p>
                  </a:txBody>
                  <a:tcPr/>
                </a:tc>
                <a:tc>
                  <a:txBody>
                    <a:bodyPr/>
                    <a:lstStyle/>
                    <a:p>
                      <a:pPr algn="ctr">
                        <a:spcBef>
                          <a:spcPts val="600"/>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A1T1</a:t>
                      </a:r>
                      <a:endParaRPr lang="fr-FR" sz="1400" b="1"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marL="0">
                        <a:spcBef>
                          <a:spcPts val="0"/>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Prendre connaissance des dossiers relatifs aux opérations à réaliser</a:t>
                      </a:r>
                      <a:endParaRPr lang="fr-FR" sz="1400" b="1"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95847374"/>
                  </a:ext>
                </a:extLst>
              </a:tr>
              <a:tr h="279270">
                <a:tc vMerge="1">
                  <a:txBody>
                    <a:bodyPr/>
                    <a:lstStyle/>
                    <a:p>
                      <a:endParaRPr lang="fr-FR"/>
                    </a:p>
                  </a:txBody>
                  <a:tcPr/>
                </a:tc>
                <a:tc vMerge="1">
                  <a:txBody>
                    <a:bodyPr/>
                    <a:lstStyle/>
                    <a:p>
                      <a:endParaRPr lang="fr-FR"/>
                    </a:p>
                  </a:txBody>
                  <a:tcPr/>
                </a:tc>
                <a:tc>
                  <a:txBody>
                    <a:bodyPr/>
                    <a:lstStyle/>
                    <a:p>
                      <a:pPr algn="ctr">
                        <a:spcBef>
                          <a:spcPts val="55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A1T2</a:t>
                      </a:r>
                      <a:endParaRPr lang="fr-FR" sz="1400" b="1"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marL="71755">
                        <a:spcBef>
                          <a:spcPts val="55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Analyser et exploiter les données techniques d’une installation</a:t>
                      </a:r>
                      <a:endParaRPr lang="fr-FR" sz="1400" b="1"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25584684"/>
                  </a:ext>
                </a:extLst>
              </a:tr>
              <a:tr h="743062">
                <a:tc vMerge="1">
                  <a:txBody>
                    <a:bodyPr/>
                    <a:lstStyle/>
                    <a:p>
                      <a:endParaRPr lang="fr-FR"/>
                    </a:p>
                  </a:txBody>
                  <a:tcPr/>
                </a:tc>
                <a:tc vMerge="1">
                  <a:txBody>
                    <a:bodyPr/>
                    <a:lstStyle/>
                    <a:p>
                      <a:endParaRPr lang="fr-FR"/>
                    </a:p>
                  </a:txBody>
                  <a:tcPr/>
                </a:tc>
                <a:tc>
                  <a:txBody>
                    <a:bodyPr/>
                    <a:lstStyle/>
                    <a:p>
                      <a:pPr algn="ctr">
                        <a:spcBef>
                          <a:spcPts val="45"/>
                        </a:spcBef>
                        <a:spcAft>
                          <a:spcPts val="0"/>
                        </a:spcAft>
                      </a:pPr>
                      <a:endParaRPr lang="fr-FR" sz="1400" b="1" dirty="0">
                        <a:solidFill>
                          <a:srgbClr val="000000"/>
                        </a:solidFill>
                        <a:effectLst/>
                        <a:latin typeface="+mn-lt"/>
                        <a:ea typeface="Arial" panose="020B0604020202020204" pitchFamily="34" charset="0"/>
                        <a:cs typeface="Times New Roman" panose="02020603050405020304" pitchFamily="18" charset="0"/>
                      </a:endParaRPr>
                    </a:p>
                    <a:p>
                      <a:pPr algn="ctr">
                        <a:spcBef>
                          <a:spcPts val="4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A1T3</a:t>
                      </a:r>
                      <a:endParaRPr lang="fr-FR" sz="1400" b="1"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marL="71755" indent="-371475">
                        <a:spcBef>
                          <a:spcPts val="4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	</a:t>
                      </a:r>
                    </a:p>
                    <a:p>
                      <a:pPr marL="71755" indent="-371475">
                        <a:spcBef>
                          <a:spcPts val="4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Choisir et vérifier les matériels, les matériaux, les</a:t>
                      </a:r>
                      <a:r>
                        <a:rPr lang="fr-FR" sz="1400" b="1" baseline="0" dirty="0">
                          <a:solidFill>
                            <a:srgbClr val="000000"/>
                          </a:solidFill>
                          <a:effectLst/>
                          <a:latin typeface="+mn-lt"/>
                          <a:ea typeface="Arial" panose="020B0604020202020204" pitchFamily="34" charset="0"/>
                          <a:cs typeface="Times New Roman" panose="02020603050405020304" pitchFamily="18" charset="0"/>
                        </a:rPr>
                        <a:t> </a:t>
                      </a:r>
                    </a:p>
                    <a:p>
                      <a:pPr marL="71755" indent="-371475">
                        <a:spcBef>
                          <a:spcPts val="4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équipements et l’outillage nécessaires aux opérations à</a:t>
                      </a:r>
                    </a:p>
                    <a:p>
                      <a:pPr marL="71755" indent="-371475">
                        <a:spcBef>
                          <a:spcPts val="4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réaliser</a:t>
                      </a:r>
                      <a:endParaRPr lang="fr-FR" sz="1400" b="1"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22407088"/>
                  </a:ext>
                </a:extLst>
              </a:tr>
              <a:tr h="403653">
                <a:tc vMerge="1">
                  <a:txBody>
                    <a:bodyPr/>
                    <a:lstStyle/>
                    <a:p>
                      <a:endParaRPr lang="fr-FR"/>
                    </a:p>
                  </a:txBody>
                  <a:tcPr/>
                </a:tc>
                <a:tc vMerge="1">
                  <a:txBody>
                    <a:bodyPr/>
                    <a:lstStyle/>
                    <a:p>
                      <a:endParaRPr lang="fr-FR"/>
                    </a:p>
                  </a:txBody>
                  <a:tcPr/>
                </a:tc>
                <a:tc>
                  <a:txBody>
                    <a:bodyPr/>
                    <a:lstStyle/>
                    <a:p>
                      <a:pPr algn="ctr">
                        <a:spcBef>
                          <a:spcPts val="4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A1T4</a:t>
                      </a:r>
                      <a:endParaRPr lang="fr-FR" sz="1400" b="1"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marL="0">
                        <a:spcBef>
                          <a:spcPts val="4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Analyser les risques relatifs aux opérations à réaliser</a:t>
                      </a:r>
                      <a:endParaRPr lang="fr-FR" sz="1400" b="1"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63012312"/>
                  </a:ext>
                </a:extLst>
              </a:tr>
              <a:tr h="1274740">
                <a:tc vMerge="1">
                  <a:txBody>
                    <a:bodyPr/>
                    <a:lstStyle/>
                    <a:p>
                      <a:endParaRPr lang="fr-FR"/>
                    </a:p>
                  </a:txBody>
                  <a:tcPr/>
                </a:tc>
                <a:tc vMerge="1">
                  <a:txBody>
                    <a:bodyPr/>
                    <a:lstStyle/>
                    <a:p>
                      <a:endParaRPr lang="fr-FR"/>
                    </a:p>
                  </a:txBody>
                  <a:tcPr/>
                </a:tc>
                <a:tc>
                  <a:txBody>
                    <a:bodyPr/>
                    <a:lstStyle/>
                    <a:p>
                      <a:pPr algn="ctr">
                        <a:spcBef>
                          <a:spcPts val="0"/>
                        </a:spcBef>
                        <a:spcAft>
                          <a:spcPts val="0"/>
                        </a:spcAft>
                      </a:pPr>
                      <a:endParaRPr lang="fr-FR" sz="1400" b="1" dirty="0">
                        <a:solidFill>
                          <a:srgbClr val="000000"/>
                        </a:solidFill>
                        <a:effectLst/>
                        <a:latin typeface="+mn-lt"/>
                        <a:ea typeface="Arial" panose="020B0604020202020204" pitchFamily="34" charset="0"/>
                        <a:cs typeface="Times New Roman" panose="02020603050405020304" pitchFamily="18" charset="0"/>
                      </a:endParaRPr>
                    </a:p>
                    <a:p>
                      <a:pPr algn="ctr">
                        <a:spcBef>
                          <a:spcPts val="0"/>
                        </a:spcBef>
                        <a:spcAft>
                          <a:spcPts val="0"/>
                        </a:spcAft>
                      </a:pPr>
                      <a:endParaRPr lang="fr-FR" sz="700" b="1" dirty="0">
                        <a:solidFill>
                          <a:srgbClr val="000000"/>
                        </a:solidFill>
                        <a:effectLst/>
                        <a:latin typeface="+mn-lt"/>
                        <a:ea typeface="Arial" panose="020B0604020202020204" pitchFamily="34" charset="0"/>
                        <a:cs typeface="Times New Roman" panose="02020603050405020304" pitchFamily="18" charset="0"/>
                      </a:endParaRPr>
                    </a:p>
                    <a:p>
                      <a:pPr algn="ctr">
                        <a:spcBef>
                          <a:spcPts val="0"/>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A1T5</a:t>
                      </a:r>
                      <a:endParaRPr lang="fr-FR" sz="1400" b="1"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marL="407670" lvl="0" indent="-371475" algn="l">
                        <a:spcBef>
                          <a:spcPts val="4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Prendre connaissance des tâches en fonction des</a:t>
                      </a:r>
                      <a:r>
                        <a:rPr lang="fr-FR" sz="1400" b="1" baseline="0" dirty="0">
                          <a:solidFill>
                            <a:srgbClr val="000000"/>
                          </a:solidFill>
                          <a:effectLst/>
                          <a:latin typeface="+mn-lt"/>
                          <a:ea typeface="Arial" panose="020B0604020202020204" pitchFamily="34" charset="0"/>
                          <a:cs typeface="Times New Roman" panose="02020603050405020304" pitchFamily="18" charset="0"/>
                        </a:rPr>
                        <a:t> </a:t>
                      </a:r>
                    </a:p>
                    <a:p>
                      <a:pPr marL="407670" lvl="0" indent="-371475" algn="l">
                        <a:spcBef>
                          <a:spcPts val="4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habilitations, des certifications des équipiers et du</a:t>
                      </a:r>
                      <a:r>
                        <a:rPr lang="fr-FR" sz="1400" b="1" baseline="0" dirty="0">
                          <a:solidFill>
                            <a:srgbClr val="000000"/>
                          </a:solidFill>
                          <a:effectLst/>
                          <a:latin typeface="+mn-lt"/>
                          <a:ea typeface="Arial" panose="020B0604020202020204" pitchFamily="34" charset="0"/>
                          <a:cs typeface="Times New Roman" panose="02020603050405020304" pitchFamily="18" charset="0"/>
                        </a:rPr>
                        <a:t> </a:t>
                      </a:r>
                    </a:p>
                    <a:p>
                      <a:pPr marL="407670" lvl="0" indent="-371475" algn="l">
                        <a:spcBef>
                          <a:spcPts val="45"/>
                        </a:spcBef>
                        <a:spcAft>
                          <a:spcPts val="0"/>
                        </a:spcAft>
                      </a:pPr>
                      <a:r>
                        <a:rPr lang="fr-FR" sz="1400" b="1" dirty="0">
                          <a:solidFill>
                            <a:srgbClr val="000000"/>
                          </a:solidFill>
                          <a:effectLst/>
                          <a:latin typeface="+mn-lt"/>
                          <a:ea typeface="Arial" panose="020B0604020202020204" pitchFamily="34" charset="0"/>
                          <a:cs typeface="Times New Roman" panose="02020603050405020304" pitchFamily="18" charset="0"/>
                        </a:rPr>
                        <a:t>planning des autres intervenants</a:t>
                      </a:r>
                      <a:endParaRPr lang="fr-FR" sz="1400" b="1"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5125075"/>
                  </a:ext>
                </a:extLst>
              </a:tr>
            </a:tbl>
          </a:graphicData>
        </a:graphic>
      </p:graphicFrame>
      <p:sp>
        <p:nvSpPr>
          <p:cNvPr id="12" name="Titre 1"/>
          <p:cNvSpPr txBox="1">
            <a:spLocks/>
          </p:cNvSpPr>
          <p:nvPr/>
        </p:nvSpPr>
        <p:spPr>
          <a:xfrm>
            <a:off x="2687192" y="803469"/>
            <a:ext cx="6236674" cy="346461"/>
          </a:xfrm>
          <a:prstGeom prst="rect">
            <a:avLst/>
          </a:prstGeom>
        </p:spPr>
        <p:txBody>
          <a:bodyPr vert="horz" lIns="0" tIns="36000" rIns="0" bIns="3600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800" b="1" dirty="0"/>
              <a:t>Relations activités – tâches - compétences – unité certificative U2 -</a:t>
            </a:r>
          </a:p>
        </p:txBody>
      </p:sp>
      <p:graphicFrame>
        <p:nvGraphicFramePr>
          <p:cNvPr id="3" name="Tableau 2"/>
          <p:cNvGraphicFramePr>
            <a:graphicFrameLocks noGrp="1"/>
          </p:cNvGraphicFramePr>
          <p:nvPr>
            <p:extLst>
              <p:ext uri="{D42A27DB-BD31-4B8C-83A1-F6EECF244321}">
                <p14:modId xmlns:p14="http://schemas.microsoft.com/office/powerpoint/2010/main" val="1469045608"/>
              </p:ext>
            </p:extLst>
          </p:nvPr>
        </p:nvGraphicFramePr>
        <p:xfrm>
          <a:off x="8497612" y="2021890"/>
          <a:ext cx="3231933" cy="3763861"/>
        </p:xfrm>
        <a:graphic>
          <a:graphicData uri="http://schemas.openxmlformats.org/drawingml/2006/table">
            <a:tbl>
              <a:tblPr firstRow="1" firstCol="1" lastRow="1" lastCol="1" bandRow="1" bandCol="1"/>
              <a:tblGrid>
                <a:gridCol w="979578">
                  <a:extLst>
                    <a:ext uri="{9D8B030D-6E8A-4147-A177-3AD203B41FA5}">
                      <a16:colId xmlns:a16="http://schemas.microsoft.com/office/drawing/2014/main" val="2207623665"/>
                    </a:ext>
                  </a:extLst>
                </a:gridCol>
                <a:gridCol w="567750">
                  <a:extLst>
                    <a:ext uri="{9D8B030D-6E8A-4147-A177-3AD203B41FA5}">
                      <a16:colId xmlns:a16="http://schemas.microsoft.com/office/drawing/2014/main" val="3789501017"/>
                    </a:ext>
                  </a:extLst>
                </a:gridCol>
                <a:gridCol w="567750">
                  <a:extLst>
                    <a:ext uri="{9D8B030D-6E8A-4147-A177-3AD203B41FA5}">
                      <a16:colId xmlns:a16="http://schemas.microsoft.com/office/drawing/2014/main" val="980529105"/>
                    </a:ext>
                  </a:extLst>
                </a:gridCol>
                <a:gridCol w="560970">
                  <a:extLst>
                    <a:ext uri="{9D8B030D-6E8A-4147-A177-3AD203B41FA5}">
                      <a16:colId xmlns:a16="http://schemas.microsoft.com/office/drawing/2014/main" val="3082841669"/>
                    </a:ext>
                  </a:extLst>
                </a:gridCol>
                <a:gridCol w="555885">
                  <a:extLst>
                    <a:ext uri="{9D8B030D-6E8A-4147-A177-3AD203B41FA5}">
                      <a16:colId xmlns:a16="http://schemas.microsoft.com/office/drawing/2014/main" val="2250812598"/>
                    </a:ext>
                  </a:extLst>
                </a:gridCol>
              </a:tblGrid>
              <a:tr h="819956">
                <a:tc gridSpan="2">
                  <a:txBody>
                    <a:bodyPr/>
                    <a:lstStyle/>
                    <a:p>
                      <a:pPr marL="131445" marR="55880" indent="-51435" algn="ctr">
                        <a:spcBef>
                          <a:spcPts val="505"/>
                        </a:spcBef>
                        <a:spcAft>
                          <a:spcPts val="0"/>
                        </a:spcAft>
                      </a:pPr>
                      <a:r>
                        <a:rPr lang="fr-FR" sz="1000" b="1" dirty="0">
                          <a:effectLst/>
                          <a:latin typeface="Arial" panose="020B0604020202020204" pitchFamily="34" charset="0"/>
                          <a:ea typeface="Arial" panose="020B0604020202020204" pitchFamily="34" charset="0"/>
                          <a:cs typeface="Times New Roman" panose="02020603050405020304" pitchFamily="18" charset="0"/>
                        </a:rPr>
                        <a:t>MATRICE TÂCHES COMPETENCES</a:t>
                      </a:r>
                      <a:endParaRPr lang="fr-FR"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hMerge="1">
                  <a:txBody>
                    <a:bodyPr/>
                    <a:lstStyle/>
                    <a:p>
                      <a:endParaRPr lang="fr-FR"/>
                    </a:p>
                  </a:txBody>
                  <a:tcPr/>
                </a:tc>
                <a:tc>
                  <a:txBody>
                    <a:bodyPr/>
                    <a:lstStyle/>
                    <a:p>
                      <a:pPr marL="77470" marR="70485" algn="ctr">
                        <a:spcAft>
                          <a:spcPts val="0"/>
                        </a:spcAft>
                      </a:pPr>
                      <a:r>
                        <a:rPr lang="fr-FR" sz="1100" b="1">
                          <a:effectLst/>
                          <a:latin typeface="Arial Narrow" panose="020B0606020202030204" pitchFamily="34" charset="0"/>
                          <a:ea typeface="Arial" panose="020B0604020202020204" pitchFamily="34" charset="0"/>
                          <a:cs typeface="Times New Roman" panose="02020603050405020304" pitchFamily="18" charset="0"/>
                        </a:rPr>
                        <a:t>C 1</a:t>
                      </a:r>
                      <a:endParaRPr lang="fr-FR"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0D9"/>
                    </a:solidFill>
                  </a:tcPr>
                </a:tc>
                <a:tc>
                  <a:txBody>
                    <a:bodyPr/>
                    <a:lstStyle/>
                    <a:p>
                      <a:pPr marL="77470" marR="70485" algn="ctr">
                        <a:spcBef>
                          <a:spcPts val="300"/>
                        </a:spcBef>
                        <a:spcAft>
                          <a:spcPts val="0"/>
                        </a:spcAft>
                      </a:pPr>
                      <a:r>
                        <a:rPr lang="fr-FR" sz="1100" b="1">
                          <a:effectLst/>
                          <a:latin typeface="Arial Narrow" panose="020B0606020202030204" pitchFamily="34" charset="0"/>
                          <a:ea typeface="Arial" panose="020B0604020202020204" pitchFamily="34" charset="0"/>
                          <a:cs typeface="Times New Roman" panose="02020603050405020304" pitchFamily="18" charset="0"/>
                        </a:rPr>
                        <a:t>C 2</a:t>
                      </a:r>
                      <a:endParaRPr lang="fr-FR"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0D9"/>
                    </a:solidFill>
                  </a:tcPr>
                </a:tc>
                <a:tc>
                  <a:txBody>
                    <a:bodyPr/>
                    <a:lstStyle/>
                    <a:p>
                      <a:pPr marL="77470" marR="70485" algn="ctr">
                        <a:spcBef>
                          <a:spcPts val="300"/>
                        </a:spcBef>
                        <a:spcAft>
                          <a:spcPts val="0"/>
                        </a:spcAft>
                      </a:pPr>
                      <a:r>
                        <a:rPr lang="fr-FR" sz="1100" b="1">
                          <a:effectLst/>
                          <a:latin typeface="Arial Narrow" panose="020B0606020202030204" pitchFamily="34" charset="0"/>
                          <a:ea typeface="Arial" panose="020B0604020202020204" pitchFamily="34" charset="0"/>
                          <a:cs typeface="Times New Roman" panose="02020603050405020304" pitchFamily="18" charset="0"/>
                        </a:rPr>
                        <a:t>C 3</a:t>
                      </a:r>
                      <a:endParaRPr lang="fr-FR"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0D9"/>
                    </a:solidFill>
                  </a:tcPr>
                </a:tc>
                <a:extLst>
                  <a:ext uri="{0D108BD9-81ED-4DB2-BD59-A6C34878D82A}">
                    <a16:rowId xmlns:a16="http://schemas.microsoft.com/office/drawing/2014/main" val="4054104314"/>
                  </a:ext>
                </a:extLst>
              </a:tr>
              <a:tr h="588781">
                <a:tc rowSpan="5">
                  <a:txBody>
                    <a:bodyPr/>
                    <a:lstStyle/>
                    <a:p>
                      <a:pPr marL="71755" marR="48260" algn="ctr">
                        <a:lnSpc>
                          <a:spcPct val="102000"/>
                        </a:lnSpc>
                        <a:spcBef>
                          <a:spcPts val="585"/>
                        </a:spcBef>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 </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p>
                      <a:pPr marL="71755" marR="48260" algn="ctr">
                        <a:lnSpc>
                          <a:spcPct val="102000"/>
                        </a:lnSpc>
                        <a:spcBef>
                          <a:spcPts val="585"/>
                        </a:spcBef>
                        <a:spcAft>
                          <a:spcPts val="0"/>
                        </a:spcAft>
                      </a:pPr>
                      <a:r>
                        <a:rPr lang="fr-FR" sz="1100" b="1" dirty="0">
                          <a:solidFill>
                            <a:srgbClr val="C00000"/>
                          </a:solidFill>
                          <a:effectLst/>
                          <a:latin typeface="Arial" panose="020B0604020202020204" pitchFamily="34" charset="0"/>
                          <a:ea typeface="Arial" panose="020B0604020202020204" pitchFamily="34" charset="0"/>
                          <a:cs typeface="Times New Roman" panose="02020603050405020304" pitchFamily="18" charset="0"/>
                        </a:rPr>
                        <a:t>A1 : Préparation des opérations à réaliser</a:t>
                      </a:r>
                      <a:endParaRPr lang="fr-FR" sz="1100" dirty="0">
                        <a:solidFill>
                          <a:srgbClr val="C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tc>
                  <a:txBody>
                    <a:bodyPr/>
                    <a:lstStyle/>
                    <a:p>
                      <a:pPr marL="31750" marR="37465" algn="ctr">
                        <a:spcBef>
                          <a:spcPts val="865"/>
                        </a:spcBef>
                        <a:spcAft>
                          <a:spcPts val="0"/>
                        </a:spcAft>
                      </a:pPr>
                      <a:r>
                        <a:rPr lang="fr-FR" sz="1200" b="1" dirty="0">
                          <a:effectLst/>
                          <a:latin typeface="Arial Narrow" panose="020B0606020202030204" pitchFamily="34" charset="0"/>
                          <a:ea typeface="Arial" panose="020B0604020202020204" pitchFamily="34" charset="0"/>
                          <a:cs typeface="Times New Roman" panose="02020603050405020304" pitchFamily="18" charset="0"/>
                        </a:rPr>
                        <a:t>A1T1</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2</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tc>
                  <a:txBody>
                    <a:bodyPr/>
                    <a:lstStyle/>
                    <a:p>
                      <a:pPr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 </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tc>
                  <a:txBody>
                    <a:bodyPr/>
                    <a:lstStyle/>
                    <a:p>
                      <a:pPr marL="167005"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 </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extLst>
                  <a:ext uri="{0D108BD9-81ED-4DB2-BD59-A6C34878D82A}">
                    <a16:rowId xmlns:a16="http://schemas.microsoft.com/office/drawing/2014/main" val="1615664865"/>
                  </a:ext>
                </a:extLst>
              </a:tr>
              <a:tr h="588781">
                <a:tc vMerge="1">
                  <a:txBody>
                    <a:bodyPr/>
                    <a:lstStyle/>
                    <a:p>
                      <a:endParaRPr lang="fr-FR"/>
                    </a:p>
                  </a:txBody>
                  <a:tcPr/>
                </a:tc>
                <a:tc>
                  <a:txBody>
                    <a:bodyPr/>
                    <a:lstStyle/>
                    <a:p>
                      <a:pPr marL="31750" marR="37465" algn="ctr">
                        <a:spcBef>
                          <a:spcPts val="890"/>
                        </a:spcBef>
                        <a:spcAft>
                          <a:spcPts val="0"/>
                        </a:spcAft>
                      </a:pPr>
                      <a:r>
                        <a:rPr lang="fr-FR" sz="1200" b="1" dirty="0">
                          <a:effectLst/>
                          <a:latin typeface="Arial Narrow" panose="020B0606020202030204" pitchFamily="34" charset="0"/>
                          <a:ea typeface="Arial" panose="020B0604020202020204" pitchFamily="34" charset="0"/>
                          <a:cs typeface="Times New Roman" panose="02020603050405020304" pitchFamily="18" charset="0"/>
                        </a:rPr>
                        <a:t>A1T2</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 </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tc>
                  <a:txBody>
                    <a:bodyPr/>
                    <a:lstStyle/>
                    <a:p>
                      <a:pPr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2</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tc>
                  <a:txBody>
                    <a:bodyPr/>
                    <a:lstStyle/>
                    <a:p>
                      <a:pPr algn="ctr">
                        <a:spcAft>
                          <a:spcPts val="0"/>
                        </a:spcAft>
                      </a:pPr>
                      <a:r>
                        <a:rPr lang="fr-FR" sz="1200" b="1">
                          <a:effectLst/>
                          <a:latin typeface="Arial" panose="020B0604020202020204" pitchFamily="34" charset="0"/>
                          <a:ea typeface="Arial" panose="020B0604020202020204" pitchFamily="34" charset="0"/>
                          <a:cs typeface="Times New Roman" panose="02020603050405020304" pitchFamily="18" charset="0"/>
                        </a:rPr>
                        <a:t> </a:t>
                      </a:r>
                      <a:endParaRPr lang="fr-FR"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extLst>
                  <a:ext uri="{0D108BD9-81ED-4DB2-BD59-A6C34878D82A}">
                    <a16:rowId xmlns:a16="http://schemas.microsoft.com/office/drawing/2014/main" val="2179317996"/>
                  </a:ext>
                </a:extLst>
              </a:tr>
              <a:tr h="588781">
                <a:tc vMerge="1">
                  <a:txBody>
                    <a:bodyPr/>
                    <a:lstStyle/>
                    <a:p>
                      <a:endParaRPr lang="fr-FR"/>
                    </a:p>
                  </a:txBody>
                  <a:tcPr/>
                </a:tc>
                <a:tc>
                  <a:txBody>
                    <a:bodyPr/>
                    <a:lstStyle/>
                    <a:p>
                      <a:pPr marL="31750" marR="37465" algn="ctr">
                        <a:spcBef>
                          <a:spcPts val="890"/>
                        </a:spcBef>
                        <a:spcAft>
                          <a:spcPts val="0"/>
                        </a:spcAft>
                      </a:pPr>
                      <a:r>
                        <a:rPr lang="fr-FR" sz="1200" b="1" dirty="0">
                          <a:effectLst/>
                          <a:latin typeface="Arial Narrow" panose="020B0606020202030204" pitchFamily="34" charset="0"/>
                          <a:ea typeface="Arial" panose="020B0604020202020204" pitchFamily="34" charset="0"/>
                          <a:cs typeface="Times New Roman" panose="02020603050405020304" pitchFamily="18" charset="0"/>
                        </a:rPr>
                        <a:t>A1T3</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 </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tc>
                  <a:txBody>
                    <a:bodyPr/>
                    <a:lstStyle/>
                    <a:p>
                      <a:pPr marL="167005" algn="ctr">
                        <a:spcAft>
                          <a:spcPts val="0"/>
                        </a:spcAft>
                      </a:pPr>
                      <a:r>
                        <a:rPr lang="fr-FR" sz="1200" b="1">
                          <a:effectLst/>
                          <a:latin typeface="Arial" panose="020B0604020202020204" pitchFamily="34" charset="0"/>
                          <a:ea typeface="Arial" panose="020B0604020202020204" pitchFamily="34" charset="0"/>
                          <a:cs typeface="Times New Roman" panose="02020603050405020304" pitchFamily="18" charset="0"/>
                        </a:rPr>
                        <a:t> </a:t>
                      </a:r>
                      <a:endParaRPr lang="fr-FR"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tc>
                  <a:txBody>
                    <a:bodyPr/>
                    <a:lstStyle/>
                    <a:p>
                      <a:pPr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1</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extLst>
                  <a:ext uri="{0D108BD9-81ED-4DB2-BD59-A6C34878D82A}">
                    <a16:rowId xmlns:a16="http://schemas.microsoft.com/office/drawing/2014/main" val="305712079"/>
                  </a:ext>
                </a:extLst>
              </a:tr>
              <a:tr h="588781">
                <a:tc vMerge="1">
                  <a:txBody>
                    <a:bodyPr/>
                    <a:lstStyle/>
                    <a:p>
                      <a:endParaRPr lang="fr-FR"/>
                    </a:p>
                  </a:txBody>
                  <a:tcPr/>
                </a:tc>
                <a:tc>
                  <a:txBody>
                    <a:bodyPr/>
                    <a:lstStyle/>
                    <a:p>
                      <a:pPr marL="31750" marR="37465" algn="ctr">
                        <a:spcBef>
                          <a:spcPts val="890"/>
                        </a:spcBef>
                        <a:spcAft>
                          <a:spcPts val="0"/>
                        </a:spcAft>
                      </a:pPr>
                      <a:r>
                        <a:rPr lang="fr-FR" sz="1200" b="1" dirty="0">
                          <a:effectLst/>
                          <a:latin typeface="Arial Narrow" panose="020B0606020202030204" pitchFamily="34" charset="0"/>
                          <a:ea typeface="Arial" panose="020B0604020202020204" pitchFamily="34" charset="0"/>
                          <a:cs typeface="Times New Roman" panose="02020603050405020304" pitchFamily="18" charset="0"/>
                        </a:rPr>
                        <a:t>A1T4</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2</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tc>
                  <a:txBody>
                    <a:bodyPr/>
                    <a:lstStyle/>
                    <a:p>
                      <a:pPr marL="167005"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 </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tc>
                  <a:txBody>
                    <a:bodyPr/>
                    <a:lstStyle/>
                    <a:p>
                      <a:pPr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2</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7"/>
                    </a:solidFill>
                  </a:tcPr>
                </a:tc>
                <a:extLst>
                  <a:ext uri="{0D108BD9-81ED-4DB2-BD59-A6C34878D82A}">
                    <a16:rowId xmlns:a16="http://schemas.microsoft.com/office/drawing/2014/main" val="1219796561"/>
                  </a:ext>
                </a:extLst>
              </a:tr>
              <a:tr h="588781">
                <a:tc vMerge="1">
                  <a:txBody>
                    <a:bodyPr/>
                    <a:lstStyle/>
                    <a:p>
                      <a:endParaRPr lang="fr-FR"/>
                    </a:p>
                  </a:txBody>
                  <a:tcPr/>
                </a:tc>
                <a:tc>
                  <a:txBody>
                    <a:bodyPr/>
                    <a:lstStyle/>
                    <a:p>
                      <a:pPr marL="31750" marR="37465" algn="ctr">
                        <a:spcBef>
                          <a:spcPts val="890"/>
                        </a:spcBef>
                        <a:spcAft>
                          <a:spcPts val="0"/>
                        </a:spcAft>
                      </a:pPr>
                      <a:r>
                        <a:rPr lang="fr-FR" sz="1200" b="1" dirty="0">
                          <a:effectLst/>
                          <a:latin typeface="Arial Narrow" panose="020B0606020202030204" pitchFamily="34" charset="0"/>
                          <a:ea typeface="Arial" panose="020B0604020202020204" pitchFamily="34" charset="0"/>
                          <a:cs typeface="Times New Roman" panose="02020603050405020304" pitchFamily="18" charset="0"/>
                        </a:rPr>
                        <a:t>A1T5</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1</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B7"/>
                    </a:solidFill>
                  </a:tcPr>
                </a:tc>
                <a:tc>
                  <a:txBody>
                    <a:bodyPr/>
                    <a:lstStyle/>
                    <a:p>
                      <a:pPr marL="167005" algn="ctr">
                        <a:spcAft>
                          <a:spcPts val="0"/>
                        </a:spcAft>
                      </a:pPr>
                      <a:r>
                        <a:rPr lang="fr-FR" sz="1200" b="1">
                          <a:effectLst/>
                          <a:latin typeface="Arial" panose="020B0604020202020204" pitchFamily="34" charset="0"/>
                          <a:ea typeface="Arial" panose="020B0604020202020204" pitchFamily="34" charset="0"/>
                          <a:cs typeface="Times New Roman" panose="02020603050405020304" pitchFamily="18" charset="0"/>
                        </a:rPr>
                        <a:t> </a:t>
                      </a:r>
                      <a:endParaRPr lang="fr-FR"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B7"/>
                    </a:solidFill>
                  </a:tcPr>
                </a:tc>
                <a:tc>
                  <a:txBody>
                    <a:bodyPr/>
                    <a:lstStyle/>
                    <a:p>
                      <a:pPr algn="ctr">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 </a:t>
                      </a: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B7"/>
                    </a:solidFill>
                  </a:tcPr>
                </a:tc>
                <a:extLst>
                  <a:ext uri="{0D108BD9-81ED-4DB2-BD59-A6C34878D82A}">
                    <a16:rowId xmlns:a16="http://schemas.microsoft.com/office/drawing/2014/main" val="735951860"/>
                  </a:ext>
                </a:extLst>
              </a:tr>
            </a:tbl>
          </a:graphicData>
        </a:graphic>
      </p:graphicFrame>
      <p:sp>
        <p:nvSpPr>
          <p:cNvPr id="9" name="Rectangle 8"/>
          <p:cNvSpPr/>
          <p:nvPr/>
        </p:nvSpPr>
        <p:spPr>
          <a:xfrm>
            <a:off x="8497612" y="5856344"/>
            <a:ext cx="3547242" cy="253916"/>
          </a:xfrm>
          <a:prstGeom prst="rect">
            <a:avLst/>
          </a:prstGeom>
        </p:spPr>
        <p:txBody>
          <a:bodyPr wrap="square">
            <a:spAutoFit/>
          </a:bodyPr>
          <a:lstStyle/>
          <a:p>
            <a:pPr>
              <a:spcAft>
                <a:spcPts val="600"/>
              </a:spcAft>
            </a:pPr>
            <a:r>
              <a:rPr lang="fr-FR" sz="1050" dirty="0">
                <a:latin typeface="Arial" panose="020B0604020202020204" pitchFamily="34" charset="0"/>
                <a:ea typeface="Times New Roman" panose="02020603050405020304" pitchFamily="18" charset="0"/>
                <a:cs typeface="Times New Roman" panose="02020603050405020304" pitchFamily="18" charset="0"/>
              </a:rPr>
              <a:t>Légende : 1 = Autonomie partielle ; 2 = Autonomie totale</a:t>
            </a:r>
            <a:endParaRPr lang="fr-FR" sz="1100" dirty="0">
              <a:effectLst/>
              <a:latin typeface="Times New Roman" panose="02020603050405020304" pitchFamily="18" charset="0"/>
              <a:ea typeface="Times New Roman" panose="02020603050405020304" pitchFamily="18" charset="0"/>
            </a:endParaRPr>
          </a:p>
        </p:txBody>
      </p:sp>
      <p:sp>
        <p:nvSpPr>
          <p:cNvPr id="14" name="Rectangle 13"/>
          <p:cNvSpPr/>
          <p:nvPr/>
        </p:nvSpPr>
        <p:spPr>
          <a:xfrm>
            <a:off x="8497612" y="1598247"/>
            <a:ext cx="3231933" cy="261610"/>
          </a:xfrm>
          <a:prstGeom prst="rect">
            <a:avLst/>
          </a:prstGeom>
        </p:spPr>
        <p:txBody>
          <a:bodyPr wrap="square">
            <a:spAutoFit/>
          </a:bodyPr>
          <a:lstStyle/>
          <a:p>
            <a:r>
              <a:rPr lang="fr-FR" sz="1100" b="1" dirty="0">
                <a:latin typeface="Arial" panose="020B0604020202020204" pitchFamily="34" charset="0"/>
                <a:ea typeface="Times New Roman" panose="02020603050405020304" pitchFamily="18" charset="0"/>
              </a:rPr>
              <a:t>U2 : P</a:t>
            </a:r>
            <a:r>
              <a:rPr lang="fr-FR" sz="1100" b="1" dirty="0">
                <a:solidFill>
                  <a:srgbClr val="000000"/>
                </a:solidFill>
                <a:latin typeface="Arial" panose="020B0604020202020204" pitchFamily="34" charset="0"/>
                <a:ea typeface="Times New Roman" panose="02020603050405020304" pitchFamily="18" charset="0"/>
              </a:rPr>
              <a:t>RÉPARATION D’UNE INTERVENTION</a:t>
            </a:r>
            <a:endParaRPr lang="fr-FR" sz="1100" dirty="0"/>
          </a:p>
        </p:txBody>
      </p:sp>
      <p:sp>
        <p:nvSpPr>
          <p:cNvPr id="17" name="Rectangle 1"/>
          <p:cNvSpPr>
            <a:spLocks noChangeArrowheads="1"/>
          </p:cNvSpPr>
          <p:nvPr/>
        </p:nvSpPr>
        <p:spPr bwMode="auto">
          <a:xfrm>
            <a:off x="621157" y="1431439"/>
            <a:ext cx="769158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441186"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Cette épreuve correspond à tout ou partie des tâches professionnelles de l’activité A1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du référentiel des activités professionnelles :</a:t>
            </a:r>
            <a:endParaRPr kumimoji="0" lang="fr-FR" altLang="fr-FR" sz="1600" b="0" i="0" u="none" strike="noStrike" cap="none" normalizeH="0" baseline="0" dirty="0">
              <a:ln>
                <a:noFill/>
              </a:ln>
              <a:solidFill>
                <a:schemeClr val="tx1"/>
              </a:solidFill>
              <a:effectLst/>
              <a:latin typeface="+mn-lt"/>
            </a:endParaRPr>
          </a:p>
        </p:txBody>
      </p:sp>
      <p:pic>
        <p:nvPicPr>
          <p:cNvPr id="19" name="Image 18"/>
          <p:cNvPicPr/>
          <p:nvPr/>
        </p:nvPicPr>
        <p:blipFill>
          <a:blip r:embed="rId7"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13" name="Titre 1"/>
          <p:cNvSpPr txBox="1">
            <a:spLocks/>
          </p:cNvSpPr>
          <p:nvPr/>
        </p:nvSpPr>
        <p:spPr>
          <a:xfrm>
            <a:off x="9180139" y="185454"/>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a:t>Baccalauréat professionnel installateur en chauffage, climatisation et énergies renouvelables</a:t>
            </a:r>
            <a:br>
              <a:rPr lang="fr-FR" sz="1000" dirty="0"/>
            </a:br>
            <a:r>
              <a:rPr lang="fr-FR" sz="1000" dirty="0"/>
              <a:t> « ICCER » session 2024</a:t>
            </a:r>
            <a:endParaRPr lang="fr-FR" sz="1000" b="1" dirty="0"/>
          </a:p>
        </p:txBody>
      </p:sp>
      <p:sp>
        <p:nvSpPr>
          <p:cNvPr id="2" name="Rectangle 1"/>
          <p:cNvSpPr/>
          <p:nvPr/>
        </p:nvSpPr>
        <p:spPr>
          <a:xfrm>
            <a:off x="621157" y="5859893"/>
            <a:ext cx="7764851" cy="307777"/>
          </a:xfrm>
          <a:prstGeom prst="rect">
            <a:avLst/>
          </a:prstGeom>
          <a:solidFill>
            <a:schemeClr val="accent2">
              <a:lumMod val="60000"/>
              <a:lumOff val="40000"/>
            </a:schemeClr>
          </a:solidFill>
        </p:spPr>
        <p:txBody>
          <a:bodyPr wrap="square">
            <a:spAutoFit/>
          </a:bodyPr>
          <a:lstStyle/>
          <a:p>
            <a:r>
              <a:rPr lang="fr-FR" sz="1400" i="1" dirty="0">
                <a:latin typeface="Arial" panose="020B0604020202020204" pitchFamily="34" charset="0"/>
                <a:ea typeface="Times New Roman" panose="02020603050405020304" pitchFamily="18" charset="0"/>
              </a:rPr>
              <a:t>L’activité A5 est transversale à l’activité A1</a:t>
            </a:r>
            <a:endParaRPr lang="fr-FR" sz="1600" i="1" dirty="0">
              <a:latin typeface="Arial" panose="020B0604020202020204" pitchFamily="34" charset="0"/>
              <a:ea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5071F484-E152-430A-A999-70E6C8F0DFC8}" type="slidenum">
              <a:rPr lang="fr-FR" smtClean="0"/>
              <a:t>9</a:t>
            </a:fld>
            <a:endParaRPr lang="fr-FR"/>
          </a:p>
        </p:txBody>
      </p:sp>
      <p:sp>
        <p:nvSpPr>
          <p:cNvPr id="6" name="Espace réservé de la date 5"/>
          <p:cNvSpPr>
            <a:spLocks noGrp="1"/>
          </p:cNvSpPr>
          <p:nvPr>
            <p:ph type="dt" sz="half" idx="10"/>
          </p:nvPr>
        </p:nvSpPr>
        <p:spPr/>
        <p:txBody>
          <a:bodyPr/>
          <a:lstStyle/>
          <a:p>
            <a:r>
              <a:rPr lang="fr-FR"/>
              <a:t>30/06/2022</a:t>
            </a:r>
          </a:p>
        </p:txBody>
      </p:sp>
    </p:spTree>
    <p:extLst>
      <p:ext uri="{BB962C8B-B14F-4D97-AF65-F5344CB8AC3E}">
        <p14:creationId xmlns:p14="http://schemas.microsoft.com/office/powerpoint/2010/main" val="16327119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6645</TotalTime>
  <Words>6567</Words>
  <Application>Microsoft Office PowerPoint</Application>
  <PresentationFormat>Grand écran</PresentationFormat>
  <Paragraphs>1347</Paragraphs>
  <Slides>19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Arial</vt:lpstr>
      <vt:lpstr>Arial Narrow</vt:lpstr>
      <vt:lpstr>Calibri</vt:lpstr>
      <vt:lpstr>Calibri Light</vt:lpstr>
      <vt:lpstr>Symbol</vt:lpstr>
      <vt:lpstr>Times New Roman</vt:lpstr>
      <vt:lpstr>Thème Office</vt:lpstr>
      <vt:lpstr>Baccalauréat professionnel installateur en chauffage, climatisation et énergies renouvelables  « ICCER » session 2024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de rédaction des sujets du baccalauréat professionnel installateur en chauffage, climatisation et énergie renouvelable session 2024</dc:title>
  <dc:creator>Eric GIROUD;egiroud1</dc:creator>
  <cp:lastModifiedBy>Eric Giroud</cp:lastModifiedBy>
  <cp:revision>368</cp:revision>
  <dcterms:created xsi:type="dcterms:W3CDTF">2022-04-01T05:56:31Z</dcterms:created>
  <dcterms:modified xsi:type="dcterms:W3CDTF">2022-09-05T10:24:02Z</dcterms:modified>
</cp:coreProperties>
</file>