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63" r:id="rId3"/>
    <p:sldId id="264" r:id="rId4"/>
    <p:sldId id="265" r:id="rId5"/>
    <p:sldId id="262" r:id="rId6"/>
    <p:sldId id="267" r:id="rId7"/>
    <p:sldId id="266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ECCB3-2D4F-4B1E-AC1E-EFE4B6B77D35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3F1AD-515D-4326-A3BE-0E5E6B9823C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F1AD-515D-4326-A3BE-0E5E6B9823C7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F1AD-515D-4326-A3BE-0E5E6B9823C7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758568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F1AD-515D-4326-A3BE-0E5E6B9823C7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F1AD-515D-4326-A3BE-0E5E6B9823C7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F1AD-515D-4326-A3BE-0E5E6B9823C7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A17BA-D47D-46C4-922D-6146DB9344D6}" type="datetimeFigureOut">
              <a:rPr lang="fr-FR" smtClean="0"/>
              <a:pPr/>
              <a:t>12/12/2016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891D5-26D4-4C82-B79C-6E6CCDF549C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fr-FR" sz="2000" b="1" dirty="0">
                <a:latin typeface="Arial" pitchFamily="34" charset="0"/>
                <a:cs typeface="Arial" pitchFamily="34" charset="0"/>
              </a:rPr>
              <a:t>Présentation de la machine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>
                <a:latin typeface="Arial" pitchFamily="34" charset="0"/>
                <a:cs typeface="Arial" pitchFamily="34" charset="0"/>
              </a:rPr>
              <a:t>Quadr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@</a:t>
            </a:r>
            <a:r>
              <a:rPr lang="fr-FR" sz="2000" dirty="0" err="1">
                <a:latin typeface="Arial" pitchFamily="34" charset="0"/>
                <a:cs typeface="Arial" pitchFamily="34" charset="0"/>
              </a:rPr>
              <a:t>ferti</a:t>
            </a:r>
            <a:r>
              <a:rPr lang="fr-FR" sz="20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95536" y="1052736"/>
            <a:ext cx="8219256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fr-FR" sz="1400" dirty="0">
                <a:latin typeface="Arial" pitchFamily="34" charset="0"/>
                <a:cs typeface="Arial" pitchFamily="34" charset="0"/>
              </a:rPr>
              <a:t>Cet autoporteur a été créé par Gilles Allain et Jean Pierre </a:t>
            </a:r>
            <a:r>
              <a:rPr lang="fr-FR" sz="1400" dirty="0" err="1">
                <a:latin typeface="Arial" pitchFamily="34" charset="0"/>
                <a:cs typeface="Arial" pitchFamily="34" charset="0"/>
              </a:rPr>
              <a:t>Tuffreau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 .</a:t>
            </a:r>
          </a:p>
          <a:p>
            <a:pPr lvl="0" algn="ctr">
              <a:spcBef>
                <a:spcPct val="0"/>
              </a:spcBef>
            </a:pPr>
            <a:r>
              <a:rPr lang="fr-FR" sz="1400" dirty="0">
                <a:latin typeface="Arial" pitchFamily="34" charset="0"/>
                <a:cs typeface="Arial" pitchFamily="34" charset="0"/>
              </a:rPr>
              <a:t>L’origine de la machine était un pulvérisateur autoporteur  Berthout UT89.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395536" y="2204864"/>
            <a:ext cx="302433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fr-FR" sz="1400" i="1" dirty="0">
                <a:latin typeface="Arial" pitchFamily="34" charset="0"/>
                <a:cs typeface="Arial" pitchFamily="34" charset="0"/>
              </a:rPr>
              <a:t>L’autoporteur avant modification :</a:t>
            </a:r>
          </a:p>
          <a:p>
            <a:pPr algn="ctr"/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 5" descr="D:\Document\Dossier BTS\thème technique\Présentation du thème\image\Automoteur berto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92896"/>
            <a:ext cx="3467100" cy="2702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5292080" y="2204864"/>
            <a:ext cx="302433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fr-FR" sz="1400" i="1" dirty="0">
                <a:latin typeface="Arial" pitchFamily="34" charset="0"/>
                <a:cs typeface="Arial" pitchFamily="34" charset="0"/>
              </a:rPr>
              <a:t>L’autoporteur après modification :</a:t>
            </a:r>
          </a:p>
          <a:p>
            <a:pPr algn="ctr"/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 7" descr="D:\Document\Dossier BTS\thème technique\Photo machine\P11000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492896"/>
            <a:ext cx="361149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995936" y="2418126"/>
            <a:ext cx="681608" cy="266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Bobine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7" name="AutoShape 13"/>
          <p:cNvCxnSpPr>
            <a:cxnSpLocks noChangeShapeType="1"/>
            <a:stCxn id="1035" idx="3"/>
          </p:cNvCxnSpPr>
          <p:nvPr/>
        </p:nvCxnSpPr>
        <p:spPr bwMode="auto">
          <a:xfrm>
            <a:off x="4677544" y="2551476"/>
            <a:ext cx="1406624" cy="523586"/>
          </a:xfrm>
          <a:prstGeom prst="straightConnector1">
            <a:avLst/>
          </a:prstGeom>
          <a:noFill/>
          <a:ln w="3810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038" name="AutoShape 14"/>
          <p:cNvCxnSpPr>
            <a:cxnSpLocks noChangeShapeType="1"/>
            <a:stCxn id="1040" idx="3"/>
          </p:cNvCxnSpPr>
          <p:nvPr/>
        </p:nvCxnSpPr>
        <p:spPr bwMode="auto">
          <a:xfrm flipV="1">
            <a:off x="4628594" y="3734245"/>
            <a:ext cx="1023526" cy="959419"/>
          </a:xfrm>
          <a:prstGeom prst="straightConnector1">
            <a:avLst/>
          </a:prstGeom>
          <a:noFill/>
          <a:ln w="38100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4018994" y="4474589"/>
            <a:ext cx="609600" cy="438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Roues</a:t>
            </a: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8239125" y="2543572"/>
            <a:ext cx="904875" cy="4667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Rampe 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avec</a:t>
            </a: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pendillards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42" name="AutoShape 18"/>
          <p:cNvCxnSpPr>
            <a:cxnSpLocks noChangeShapeType="1"/>
          </p:cNvCxnSpPr>
          <p:nvPr/>
        </p:nvCxnSpPr>
        <p:spPr bwMode="auto">
          <a:xfrm flipH="1">
            <a:off x="7596336" y="2796302"/>
            <a:ext cx="762169" cy="704706"/>
          </a:xfrm>
          <a:prstGeom prst="straightConnector1">
            <a:avLst/>
          </a:prstGeom>
          <a:noFill/>
          <a:ln w="38100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3707904" y="2931046"/>
            <a:ext cx="969640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Alimentation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AutoShape 13"/>
          <p:cNvCxnSpPr>
            <a:cxnSpLocks noChangeShapeType="1"/>
            <a:stCxn id="34" idx="3"/>
          </p:cNvCxnSpPr>
          <p:nvPr/>
        </p:nvCxnSpPr>
        <p:spPr bwMode="auto">
          <a:xfrm>
            <a:off x="4677544" y="3039058"/>
            <a:ext cx="648072" cy="634342"/>
          </a:xfrm>
          <a:prstGeom prst="straightConnector1">
            <a:avLst/>
          </a:prstGeom>
          <a:noFill/>
          <a:ln w="38100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42" name="Titre 1"/>
          <p:cNvSpPr txBox="1">
            <a:spLocks/>
          </p:cNvSpPr>
          <p:nvPr/>
        </p:nvSpPr>
        <p:spPr>
          <a:xfrm>
            <a:off x="251520" y="5517232"/>
            <a:ext cx="856895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just">
              <a:spcBef>
                <a:spcPct val="0"/>
              </a:spcBef>
            </a:pPr>
            <a:r>
              <a:rPr lang="fr-FR" sz="1400" dirty="0">
                <a:latin typeface="Arial" pitchFamily="34" charset="0"/>
                <a:cs typeface="Arial" pitchFamily="34" charset="0"/>
              </a:rPr>
              <a:t>L’alimentation de la machine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fait par une pompe volumétrique. Cette pompe aspire le lisier à partir d’une fosse à lisier ou d’un caisson mis en entrée de champ, puis elle envoie le lisier vers la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machine.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3809864" y="4136047"/>
            <a:ext cx="834144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Chevalet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AutoShape 13"/>
          <p:cNvCxnSpPr>
            <a:cxnSpLocks noChangeShapeType="1"/>
          </p:cNvCxnSpPr>
          <p:nvPr/>
        </p:nvCxnSpPr>
        <p:spPr bwMode="auto">
          <a:xfrm flipV="1">
            <a:off x="4581556" y="3679555"/>
            <a:ext cx="350484" cy="588927"/>
          </a:xfrm>
          <a:prstGeom prst="straightConnector1">
            <a:avLst/>
          </a:prstGeom>
          <a:noFill/>
          <a:ln w="38100">
            <a:solidFill>
              <a:srgbClr val="C0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57200" y="274638"/>
            <a:ext cx="8229600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Principe de fonctionnement - ETAPE 3</a:t>
            </a:r>
          </a:p>
        </p:txBody>
      </p:sp>
      <p:pic>
        <p:nvPicPr>
          <p:cNvPr id="5" name="Image 4" descr="D:\Document\Dossier BTS\thème technique\Présentation du thème\image\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4560" y="1052736"/>
            <a:ext cx="4754880" cy="33015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457200" y="508518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just">
              <a:spcBef>
                <a:spcPct val="0"/>
              </a:spcBef>
            </a:pPr>
            <a:r>
              <a:rPr lang="fr-FR" sz="1400" dirty="0">
                <a:latin typeface="Arial" pitchFamily="34" charset="0"/>
                <a:cs typeface="Arial" pitchFamily="34" charset="0"/>
              </a:rPr>
              <a:t>Une fois le tuyau récupéré entièrement par la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bobine,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l’opérateur attèle le chevalet et se déplace vers une autre longueur à épandre. Les deux rangées de pendillards se remettent aux extrémités de la rampe pendant ce déplacement.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fr-FR" sz="2000" b="1" dirty="0">
                <a:latin typeface="Arial" pitchFamily="34" charset="0"/>
                <a:cs typeface="Arial" pitchFamily="34" charset="0"/>
              </a:rPr>
              <a:t>Descriptif du produit.</a:t>
            </a:r>
          </a:p>
        </p:txBody>
      </p:sp>
      <p:pic>
        <p:nvPicPr>
          <p:cNvPr id="2053" name="Picture 5" descr="CIMG8416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631" y="1268760"/>
            <a:ext cx="7858737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5576" y="5976428"/>
            <a:ext cx="1663700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Raccord d’alimentation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339752" y="839363"/>
            <a:ext cx="1046038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Enrouleur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6" name="AutoShape 18"/>
          <p:cNvCxnSpPr>
            <a:cxnSpLocks noChangeShapeType="1"/>
            <a:stCxn id="2" idx="2"/>
          </p:cNvCxnSpPr>
          <p:nvPr/>
        </p:nvCxnSpPr>
        <p:spPr bwMode="auto">
          <a:xfrm>
            <a:off x="2862771" y="1199363"/>
            <a:ext cx="1421197" cy="1581565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436096" y="848219"/>
            <a:ext cx="1944216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fr-FR" altLang="fr-FR" sz="1100" dirty="0">
                <a:latin typeface="Arial" panose="020B0604020202020204" pitchFamily="34" charset="0"/>
              </a:rPr>
              <a:t>T</a:t>
            </a: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uyau </a:t>
            </a: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d’alimentation </a:t>
            </a: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vanne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" name="AutoShape 18"/>
          <p:cNvCxnSpPr>
            <a:cxnSpLocks noChangeShapeType="1"/>
            <a:stCxn id="7" idx="2"/>
          </p:cNvCxnSpPr>
          <p:nvPr/>
        </p:nvCxnSpPr>
        <p:spPr bwMode="auto">
          <a:xfrm flipH="1">
            <a:off x="4716016" y="1208219"/>
            <a:ext cx="1692188" cy="2436805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3" name="AutoShape 18"/>
          <p:cNvCxnSpPr>
            <a:cxnSpLocks noChangeShapeType="1"/>
            <a:stCxn id="12" idx="0"/>
          </p:cNvCxnSpPr>
          <p:nvPr/>
        </p:nvCxnSpPr>
        <p:spPr bwMode="auto">
          <a:xfrm flipV="1">
            <a:off x="1587426" y="4653136"/>
            <a:ext cx="608310" cy="1323292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xmlns="" val="90806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SC0598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5616624" cy="42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652120" y="839364"/>
            <a:ext cx="1663700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Raccord d’alimentation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012160" y="5952156"/>
            <a:ext cx="1944216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fr-FR" altLang="fr-FR" sz="1100" dirty="0">
                <a:latin typeface="Arial" panose="020B0604020202020204" pitchFamily="34" charset="0"/>
              </a:rPr>
              <a:t>T</a:t>
            </a: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uyau d’alimentation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337830" y="806882"/>
            <a:ext cx="1046038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Enrouleur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" name="AutoShape 18"/>
          <p:cNvCxnSpPr>
            <a:cxnSpLocks noChangeShapeType="1"/>
            <a:stCxn id="6" idx="0"/>
          </p:cNvCxnSpPr>
          <p:nvPr/>
        </p:nvCxnSpPr>
        <p:spPr bwMode="auto">
          <a:xfrm flipV="1">
            <a:off x="6984268" y="5301208"/>
            <a:ext cx="0" cy="650948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1" name="AutoShape 18"/>
          <p:cNvCxnSpPr>
            <a:cxnSpLocks noChangeShapeType="1"/>
            <a:stCxn id="5" idx="2"/>
          </p:cNvCxnSpPr>
          <p:nvPr/>
        </p:nvCxnSpPr>
        <p:spPr bwMode="auto">
          <a:xfrm flipH="1">
            <a:off x="6372200" y="1199364"/>
            <a:ext cx="111770" cy="3581548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5" name="AutoShape 18"/>
          <p:cNvCxnSpPr>
            <a:cxnSpLocks noChangeShapeType="1"/>
            <a:stCxn id="7" idx="2"/>
          </p:cNvCxnSpPr>
          <p:nvPr/>
        </p:nvCxnSpPr>
        <p:spPr bwMode="auto">
          <a:xfrm>
            <a:off x="2860849" y="1166882"/>
            <a:ext cx="342999" cy="605934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xmlns="" val="68819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IMG8414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085789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39552" y="516072"/>
            <a:ext cx="1944216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Cadre d’accrochage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55576" y="5945904"/>
            <a:ext cx="1728192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Rampes articulées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992669" y="5938007"/>
            <a:ext cx="1035538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Vanne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127628" y="516072"/>
            <a:ext cx="2765620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Tuyau d’alimentation chariots mobiles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" name="AutoShape 18"/>
          <p:cNvCxnSpPr>
            <a:cxnSpLocks noChangeShapeType="1"/>
            <a:stCxn id="5" idx="2"/>
          </p:cNvCxnSpPr>
          <p:nvPr/>
        </p:nvCxnSpPr>
        <p:spPr bwMode="auto">
          <a:xfrm>
            <a:off x="1511660" y="876072"/>
            <a:ext cx="2196244" cy="1760840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2" name="AutoShape 18"/>
          <p:cNvCxnSpPr>
            <a:cxnSpLocks noChangeShapeType="1"/>
            <a:stCxn id="6" idx="0"/>
          </p:cNvCxnSpPr>
          <p:nvPr/>
        </p:nvCxnSpPr>
        <p:spPr bwMode="auto">
          <a:xfrm flipV="1">
            <a:off x="1619672" y="4293096"/>
            <a:ext cx="72008" cy="1652808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6" name="AutoShape 18"/>
          <p:cNvCxnSpPr>
            <a:cxnSpLocks noChangeShapeType="1"/>
          </p:cNvCxnSpPr>
          <p:nvPr/>
        </p:nvCxnSpPr>
        <p:spPr bwMode="auto">
          <a:xfrm flipV="1">
            <a:off x="4499992" y="4149080"/>
            <a:ext cx="144016" cy="1788928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9" name="AutoShape 18"/>
          <p:cNvCxnSpPr>
            <a:cxnSpLocks noChangeShapeType="1"/>
            <a:stCxn id="4" idx="2"/>
          </p:cNvCxnSpPr>
          <p:nvPr/>
        </p:nvCxnSpPr>
        <p:spPr bwMode="auto">
          <a:xfrm flipH="1">
            <a:off x="3851920" y="876072"/>
            <a:ext cx="658518" cy="3273008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22" name="AutoShape 18"/>
          <p:cNvCxnSpPr>
            <a:cxnSpLocks noChangeShapeType="1"/>
            <a:stCxn id="4" idx="2"/>
          </p:cNvCxnSpPr>
          <p:nvPr/>
        </p:nvCxnSpPr>
        <p:spPr bwMode="auto">
          <a:xfrm>
            <a:off x="4510438" y="876072"/>
            <a:ext cx="781642" cy="3273008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xmlns="" val="2053831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fr-FR" sz="2000" b="1" dirty="0">
                <a:latin typeface="Arial" pitchFamily="34" charset="0"/>
                <a:cs typeface="Arial" pitchFamily="34" charset="0"/>
              </a:rPr>
              <a:t>Mise en situation.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95536" y="1052736"/>
            <a:ext cx="8219256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Présentation du châssis :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Conçu pour se fixer à l’avant d’un tracteur ou d’une autoporteuse, le châssis d’épandage est constitué d’un cadre d’accrochage, de rampes articulées et de chariots mobiles. 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 descr="DSC059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18" t="33923" r="8669" b="20227"/>
          <a:stretch>
            <a:fillRect/>
          </a:stretch>
        </p:blipFill>
        <p:spPr bwMode="auto">
          <a:xfrm>
            <a:off x="323528" y="2276872"/>
            <a:ext cx="8538633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123728" y="1830834"/>
            <a:ext cx="1944216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Cadre d’accrochage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652120" y="1830834"/>
            <a:ext cx="1536700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Chariot mobile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69581" y="6062597"/>
            <a:ext cx="1728192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Rampes articulées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067944" y="6125904"/>
            <a:ext cx="1035538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Vanne</a:t>
            </a:r>
          </a:p>
        </p:txBody>
      </p:sp>
      <p:cxnSp>
        <p:nvCxnSpPr>
          <p:cNvPr id="13" name="AutoShape 18"/>
          <p:cNvCxnSpPr>
            <a:cxnSpLocks noChangeShapeType="1"/>
            <a:stCxn id="10" idx="0"/>
          </p:cNvCxnSpPr>
          <p:nvPr/>
        </p:nvCxnSpPr>
        <p:spPr bwMode="auto">
          <a:xfrm flipH="1" flipV="1">
            <a:off x="4492861" y="4437112"/>
            <a:ext cx="92852" cy="1688792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6" name="AutoShape 18"/>
          <p:cNvCxnSpPr>
            <a:cxnSpLocks noChangeShapeType="1"/>
          </p:cNvCxnSpPr>
          <p:nvPr/>
        </p:nvCxnSpPr>
        <p:spPr bwMode="auto">
          <a:xfrm flipV="1">
            <a:off x="1233677" y="4221088"/>
            <a:ext cx="169971" cy="1841509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8" name="AutoShape 18"/>
          <p:cNvCxnSpPr>
            <a:cxnSpLocks noChangeShapeType="1"/>
            <a:stCxn id="7" idx="2"/>
          </p:cNvCxnSpPr>
          <p:nvPr/>
        </p:nvCxnSpPr>
        <p:spPr bwMode="auto">
          <a:xfrm>
            <a:off x="3095836" y="2190834"/>
            <a:ext cx="1188132" cy="1526198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22" name="AutoShape 18"/>
          <p:cNvCxnSpPr>
            <a:cxnSpLocks noChangeShapeType="1"/>
            <a:stCxn id="8" idx="2"/>
          </p:cNvCxnSpPr>
          <p:nvPr/>
        </p:nvCxnSpPr>
        <p:spPr bwMode="auto">
          <a:xfrm flipH="1">
            <a:off x="5652120" y="2190834"/>
            <a:ext cx="768350" cy="1814230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xmlns="" val="964203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95536" y="1052736"/>
            <a:ext cx="8219256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Présentation de la vanne :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Lorsque le champ a une déclivité latérale, le lisier s’écoule davantage vers le bas de la rampe, une vanne a donc été mise en place pour réguler ce débit. </a:t>
            </a: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395403" y="2792483"/>
            <a:ext cx="3786187" cy="1568450"/>
            <a:chOff x="14062" y="1754"/>
            <a:chExt cx="5962" cy="2470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 rot="420000">
              <a:off x="16436" y="1754"/>
              <a:ext cx="1610" cy="1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 rot="420000">
              <a:off x="14062" y="2186"/>
              <a:ext cx="5962" cy="2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4062" y="2078"/>
              <a:ext cx="5962" cy="725"/>
            </a:xfrm>
            <a:custGeom>
              <a:avLst/>
              <a:gdLst>
                <a:gd name="T0" fmla="*/ 0 w 5962"/>
                <a:gd name="T1" fmla="*/ 0 h 725"/>
                <a:gd name="T2" fmla="*/ 5962 w 5962"/>
                <a:gd name="T3" fmla="*/ 464 h 725"/>
                <a:gd name="T4" fmla="*/ 5914 w 5962"/>
                <a:gd name="T5" fmla="*/ 725 h 725"/>
                <a:gd name="T6" fmla="*/ 0 w 5962"/>
                <a:gd name="T7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62" h="725">
                  <a:moveTo>
                    <a:pt x="0" y="0"/>
                  </a:moveTo>
                  <a:lnTo>
                    <a:pt x="5962" y="464"/>
                  </a:lnTo>
                  <a:lnTo>
                    <a:pt x="5914" y="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4101" y="2078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4346" y="2116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14592" y="2150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4808" y="2186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9108" y="2695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19353" y="2733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19599" y="2767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19815" y="2803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8" name="Group 14"/>
            <p:cNvGrpSpPr>
              <a:grpSpLocks/>
            </p:cNvGrpSpPr>
            <p:nvPr/>
          </p:nvGrpSpPr>
          <p:grpSpPr bwMode="auto">
            <a:xfrm>
              <a:off x="19102" y="3501"/>
              <a:ext cx="171" cy="627"/>
              <a:chOff x="19102" y="3501"/>
              <a:chExt cx="171" cy="627"/>
            </a:xfrm>
          </p:grpSpPr>
          <p:sp>
            <p:nvSpPr>
              <p:cNvPr id="37" name="Freeform 15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136" name="AutoShape 16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37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38" name="AutoShape 18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39" name="AutoShape 19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40" name="AutoShape 20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19" name="Group 21"/>
            <p:cNvGrpSpPr>
              <a:grpSpLocks/>
            </p:cNvGrpSpPr>
            <p:nvPr/>
          </p:nvGrpSpPr>
          <p:grpSpPr bwMode="auto">
            <a:xfrm>
              <a:off x="19346" y="3539"/>
              <a:ext cx="171" cy="627"/>
              <a:chOff x="19102" y="3501"/>
              <a:chExt cx="171" cy="627"/>
            </a:xfrm>
          </p:grpSpPr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143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44" name="AutoShape 24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45" name="AutoShape 25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46" name="AutoShape 26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47" name="AutoShape 27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20" name="Group 28"/>
            <p:cNvGrpSpPr>
              <a:grpSpLocks/>
            </p:cNvGrpSpPr>
            <p:nvPr/>
          </p:nvGrpSpPr>
          <p:grpSpPr bwMode="auto">
            <a:xfrm>
              <a:off x="19587" y="3565"/>
              <a:ext cx="171" cy="627"/>
              <a:chOff x="19102" y="3501"/>
              <a:chExt cx="171" cy="627"/>
            </a:xfrm>
          </p:grpSpPr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150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51" name="AutoShape 31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52" name="AutoShape 32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53" name="AutoShape 33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54" name="AutoShape 34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21" name="Group 35"/>
            <p:cNvGrpSpPr>
              <a:grpSpLocks/>
            </p:cNvGrpSpPr>
            <p:nvPr/>
          </p:nvGrpSpPr>
          <p:grpSpPr bwMode="auto">
            <a:xfrm>
              <a:off x="19805" y="3597"/>
              <a:ext cx="171" cy="627"/>
              <a:chOff x="19102" y="3501"/>
              <a:chExt cx="171" cy="627"/>
            </a:xfrm>
          </p:grpSpPr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157" name="AutoShape 37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58" name="AutoShape 38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59" name="AutoShape 39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60" name="AutoShape 40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61" name="AutoShape 41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22" name="Freeform 42"/>
            <p:cNvSpPr>
              <a:spLocks/>
            </p:cNvSpPr>
            <p:nvPr/>
          </p:nvSpPr>
          <p:spPr bwMode="auto">
            <a:xfrm>
              <a:off x="14095" y="2883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14339" y="2927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14598" y="2981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45"/>
            <p:cNvSpPr>
              <a:spLocks/>
            </p:cNvSpPr>
            <p:nvPr/>
          </p:nvSpPr>
          <p:spPr bwMode="auto">
            <a:xfrm>
              <a:off x="14810" y="3009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4816" y="3263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826" y="3510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48"/>
            <p:cNvSpPr>
              <a:spLocks/>
            </p:cNvSpPr>
            <p:nvPr/>
          </p:nvSpPr>
          <p:spPr bwMode="auto">
            <a:xfrm>
              <a:off x="14835" y="3763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49"/>
            <p:cNvSpPr>
              <a:spLocks/>
            </p:cNvSpPr>
            <p:nvPr/>
          </p:nvSpPr>
          <p:spPr bwMode="auto">
            <a:xfrm>
              <a:off x="14598" y="3292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50"/>
            <p:cNvSpPr>
              <a:spLocks/>
            </p:cNvSpPr>
            <p:nvPr/>
          </p:nvSpPr>
          <p:spPr bwMode="auto">
            <a:xfrm>
              <a:off x="14611" y="3590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51"/>
            <p:cNvSpPr>
              <a:spLocks/>
            </p:cNvSpPr>
            <p:nvPr/>
          </p:nvSpPr>
          <p:spPr bwMode="auto">
            <a:xfrm>
              <a:off x="14345" y="3345"/>
              <a:ext cx="141" cy="207"/>
            </a:xfrm>
            <a:custGeom>
              <a:avLst/>
              <a:gdLst>
                <a:gd name="T0" fmla="*/ 55 w 141"/>
                <a:gd name="T1" fmla="*/ 0 h 207"/>
                <a:gd name="T2" fmla="*/ 39 w 141"/>
                <a:gd name="T3" fmla="*/ 60 h 207"/>
                <a:gd name="T4" fmla="*/ 17 w 141"/>
                <a:gd name="T5" fmla="*/ 98 h 207"/>
                <a:gd name="T6" fmla="*/ 36 w 141"/>
                <a:gd name="T7" fmla="*/ 187 h 207"/>
                <a:gd name="T8" fmla="*/ 93 w 141"/>
                <a:gd name="T9" fmla="*/ 196 h 207"/>
                <a:gd name="T10" fmla="*/ 121 w 141"/>
                <a:gd name="T11" fmla="*/ 177 h 207"/>
                <a:gd name="T12" fmla="*/ 96 w 141"/>
                <a:gd name="T13" fmla="*/ 79 h 207"/>
                <a:gd name="T14" fmla="*/ 83 w 141"/>
                <a:gd name="T15" fmla="*/ 54 h 207"/>
                <a:gd name="T16" fmla="*/ 55 w 141"/>
                <a:gd name="T1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7">
                  <a:moveTo>
                    <a:pt x="55" y="0"/>
                  </a:moveTo>
                  <a:cubicBezTo>
                    <a:pt x="53" y="25"/>
                    <a:pt x="52" y="40"/>
                    <a:pt x="39" y="60"/>
                  </a:cubicBezTo>
                  <a:cubicBezTo>
                    <a:pt x="35" y="74"/>
                    <a:pt x="28" y="87"/>
                    <a:pt x="17" y="98"/>
                  </a:cubicBezTo>
                  <a:cubicBezTo>
                    <a:pt x="8" y="128"/>
                    <a:pt x="0" y="176"/>
                    <a:pt x="36" y="187"/>
                  </a:cubicBezTo>
                  <a:cubicBezTo>
                    <a:pt x="49" y="207"/>
                    <a:pt x="73" y="200"/>
                    <a:pt x="93" y="196"/>
                  </a:cubicBezTo>
                  <a:cubicBezTo>
                    <a:pt x="102" y="187"/>
                    <a:pt x="111" y="185"/>
                    <a:pt x="121" y="177"/>
                  </a:cubicBezTo>
                  <a:cubicBezTo>
                    <a:pt x="141" y="132"/>
                    <a:pt x="122" y="109"/>
                    <a:pt x="96" y="79"/>
                  </a:cubicBezTo>
                  <a:cubicBezTo>
                    <a:pt x="93" y="69"/>
                    <a:pt x="86" y="64"/>
                    <a:pt x="83" y="54"/>
                  </a:cubicBezTo>
                  <a:cubicBezTo>
                    <a:pt x="76" y="33"/>
                    <a:pt x="71" y="16"/>
                    <a:pt x="55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Rectangle 52"/>
            <p:cNvSpPr>
              <a:spLocks noChangeArrowheads="1"/>
            </p:cNvSpPr>
            <p:nvPr/>
          </p:nvSpPr>
          <p:spPr bwMode="auto">
            <a:xfrm rot="420000">
              <a:off x="16054" y="2472"/>
              <a:ext cx="279" cy="92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Rectangle 53"/>
            <p:cNvSpPr>
              <a:spLocks noChangeArrowheads="1"/>
            </p:cNvSpPr>
            <p:nvPr/>
          </p:nvSpPr>
          <p:spPr bwMode="auto">
            <a:xfrm rot="420000">
              <a:off x="17989" y="2697"/>
              <a:ext cx="279" cy="92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5174" name="AutoShape 54"/>
            <p:cNvCxnSpPr>
              <a:cxnSpLocks noChangeShapeType="1"/>
            </p:cNvCxnSpPr>
            <p:nvPr/>
          </p:nvCxnSpPr>
          <p:spPr bwMode="auto">
            <a:xfrm>
              <a:off x="15330" y="3308"/>
              <a:ext cx="3548" cy="4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38" name="Group 55"/>
          <p:cNvGrpSpPr>
            <a:grpSpLocks/>
          </p:cNvGrpSpPr>
          <p:nvPr/>
        </p:nvGrpSpPr>
        <p:grpSpPr bwMode="auto">
          <a:xfrm>
            <a:off x="4977040" y="2880113"/>
            <a:ext cx="3786188" cy="1568450"/>
            <a:chOff x="14062" y="4566"/>
            <a:chExt cx="5962" cy="2470"/>
          </a:xfrm>
        </p:grpSpPr>
        <p:sp>
          <p:nvSpPr>
            <p:cNvPr id="39" name="Rectangle 56"/>
            <p:cNvSpPr>
              <a:spLocks noChangeArrowheads="1"/>
            </p:cNvSpPr>
            <p:nvPr/>
          </p:nvSpPr>
          <p:spPr bwMode="auto">
            <a:xfrm rot="420000">
              <a:off x="16436" y="4566"/>
              <a:ext cx="1610" cy="1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Oval 57"/>
            <p:cNvSpPr>
              <a:spLocks noChangeArrowheads="1"/>
            </p:cNvSpPr>
            <p:nvPr/>
          </p:nvSpPr>
          <p:spPr bwMode="auto">
            <a:xfrm>
              <a:off x="17018" y="4883"/>
              <a:ext cx="528" cy="528"/>
            </a:xfrm>
            <a:prstGeom prst="ellipse">
              <a:avLst/>
            </a:pr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Rectangle 58"/>
            <p:cNvSpPr>
              <a:spLocks noChangeArrowheads="1"/>
            </p:cNvSpPr>
            <p:nvPr/>
          </p:nvSpPr>
          <p:spPr bwMode="auto">
            <a:xfrm rot="420000">
              <a:off x="14062" y="4998"/>
              <a:ext cx="5962" cy="2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9"/>
            <p:cNvSpPr>
              <a:spLocks/>
            </p:cNvSpPr>
            <p:nvPr/>
          </p:nvSpPr>
          <p:spPr bwMode="auto">
            <a:xfrm>
              <a:off x="14101" y="4890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60"/>
            <p:cNvSpPr>
              <a:spLocks/>
            </p:cNvSpPr>
            <p:nvPr/>
          </p:nvSpPr>
          <p:spPr bwMode="auto">
            <a:xfrm>
              <a:off x="14346" y="4928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61"/>
            <p:cNvSpPr>
              <a:spLocks/>
            </p:cNvSpPr>
            <p:nvPr/>
          </p:nvSpPr>
          <p:spPr bwMode="auto">
            <a:xfrm>
              <a:off x="14592" y="4962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62"/>
            <p:cNvSpPr>
              <a:spLocks/>
            </p:cNvSpPr>
            <p:nvPr/>
          </p:nvSpPr>
          <p:spPr bwMode="auto">
            <a:xfrm>
              <a:off x="14808" y="4998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63"/>
            <p:cNvSpPr>
              <a:spLocks/>
            </p:cNvSpPr>
            <p:nvPr/>
          </p:nvSpPr>
          <p:spPr bwMode="auto">
            <a:xfrm>
              <a:off x="19108" y="5507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64"/>
            <p:cNvSpPr>
              <a:spLocks/>
            </p:cNvSpPr>
            <p:nvPr/>
          </p:nvSpPr>
          <p:spPr bwMode="auto">
            <a:xfrm>
              <a:off x="19353" y="5545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65"/>
            <p:cNvSpPr>
              <a:spLocks/>
            </p:cNvSpPr>
            <p:nvPr/>
          </p:nvSpPr>
          <p:spPr bwMode="auto">
            <a:xfrm>
              <a:off x="19599" y="5579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66"/>
            <p:cNvSpPr>
              <a:spLocks/>
            </p:cNvSpPr>
            <p:nvPr/>
          </p:nvSpPr>
          <p:spPr bwMode="auto">
            <a:xfrm>
              <a:off x="19815" y="5615"/>
              <a:ext cx="129" cy="788"/>
            </a:xfrm>
            <a:custGeom>
              <a:avLst/>
              <a:gdLst>
                <a:gd name="T0" fmla="*/ 0 w 129"/>
                <a:gd name="T1" fmla="*/ 0 h 788"/>
                <a:gd name="T2" fmla="*/ 0 w 129"/>
                <a:gd name="T3" fmla="*/ 788 h 788"/>
                <a:gd name="T4" fmla="*/ 129 w 129"/>
                <a:gd name="T5" fmla="*/ 788 h 788"/>
                <a:gd name="T6" fmla="*/ 129 w 129"/>
                <a:gd name="T7" fmla="*/ 0 h 788"/>
                <a:gd name="T8" fmla="*/ 0 w 129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8">
                  <a:moveTo>
                    <a:pt x="0" y="0"/>
                  </a:moveTo>
                  <a:lnTo>
                    <a:pt x="0" y="788"/>
                  </a:lnTo>
                  <a:lnTo>
                    <a:pt x="129" y="788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50" name="Group 67"/>
            <p:cNvGrpSpPr>
              <a:grpSpLocks/>
            </p:cNvGrpSpPr>
            <p:nvPr/>
          </p:nvGrpSpPr>
          <p:grpSpPr bwMode="auto">
            <a:xfrm>
              <a:off x="19102" y="6313"/>
              <a:ext cx="171" cy="627"/>
              <a:chOff x="19102" y="3501"/>
              <a:chExt cx="171" cy="627"/>
            </a:xfrm>
          </p:grpSpPr>
          <p:sp>
            <p:nvSpPr>
              <p:cNvPr id="5127" name="Freeform 68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189" name="AutoShape 69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90" name="AutoShape 70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91" name="AutoShape 71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92" name="AutoShape 72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93" name="AutoShape 73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51" name="Group 74"/>
            <p:cNvGrpSpPr>
              <a:grpSpLocks/>
            </p:cNvGrpSpPr>
            <p:nvPr/>
          </p:nvGrpSpPr>
          <p:grpSpPr bwMode="auto">
            <a:xfrm>
              <a:off x="19346" y="6351"/>
              <a:ext cx="171" cy="627"/>
              <a:chOff x="19102" y="3501"/>
              <a:chExt cx="171" cy="627"/>
            </a:xfrm>
          </p:grpSpPr>
          <p:sp>
            <p:nvSpPr>
              <p:cNvPr id="5126" name="Freeform 75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196" name="AutoShape 76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97" name="AutoShape 77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98" name="AutoShape 78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199" name="AutoShape 79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00" name="AutoShape 80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52" name="Group 81"/>
            <p:cNvGrpSpPr>
              <a:grpSpLocks/>
            </p:cNvGrpSpPr>
            <p:nvPr/>
          </p:nvGrpSpPr>
          <p:grpSpPr bwMode="auto">
            <a:xfrm>
              <a:off x="19587" y="6377"/>
              <a:ext cx="171" cy="627"/>
              <a:chOff x="19102" y="3501"/>
              <a:chExt cx="171" cy="627"/>
            </a:xfrm>
          </p:grpSpPr>
          <p:sp>
            <p:nvSpPr>
              <p:cNvPr id="5125" name="Freeform 82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203" name="AutoShape 83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04" name="AutoShape 84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05" name="AutoShape 85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06" name="AutoShape 86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07" name="AutoShape 87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53" name="Group 88"/>
            <p:cNvGrpSpPr>
              <a:grpSpLocks/>
            </p:cNvGrpSpPr>
            <p:nvPr/>
          </p:nvGrpSpPr>
          <p:grpSpPr bwMode="auto">
            <a:xfrm>
              <a:off x="19805" y="6409"/>
              <a:ext cx="171" cy="627"/>
              <a:chOff x="19102" y="3501"/>
              <a:chExt cx="171" cy="627"/>
            </a:xfrm>
          </p:grpSpPr>
          <p:sp>
            <p:nvSpPr>
              <p:cNvPr id="5124" name="Freeform 89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210" name="AutoShape 90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11" name="AutoShape 91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12" name="AutoShape 92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13" name="AutoShape 93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14" name="AutoShape 94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54" name="Rectangle 95"/>
            <p:cNvSpPr>
              <a:spLocks noChangeArrowheads="1"/>
            </p:cNvSpPr>
            <p:nvPr/>
          </p:nvSpPr>
          <p:spPr bwMode="auto">
            <a:xfrm rot="420000">
              <a:off x="16054" y="5284"/>
              <a:ext cx="279" cy="92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Rectangle 96"/>
            <p:cNvSpPr>
              <a:spLocks noChangeArrowheads="1"/>
            </p:cNvSpPr>
            <p:nvPr/>
          </p:nvSpPr>
          <p:spPr bwMode="auto">
            <a:xfrm rot="420000">
              <a:off x="17989" y="5509"/>
              <a:ext cx="279" cy="92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97"/>
            <p:cNvSpPr>
              <a:spLocks/>
            </p:cNvSpPr>
            <p:nvPr/>
          </p:nvSpPr>
          <p:spPr bwMode="auto">
            <a:xfrm rot="-322674">
              <a:off x="17129" y="5208"/>
              <a:ext cx="274" cy="101"/>
            </a:xfrm>
            <a:custGeom>
              <a:avLst/>
              <a:gdLst>
                <a:gd name="T0" fmla="*/ 11 w 431"/>
                <a:gd name="T1" fmla="*/ 0 h 105"/>
                <a:gd name="T2" fmla="*/ 431 w 431"/>
                <a:gd name="T3" fmla="*/ 56 h 105"/>
                <a:gd name="T4" fmla="*/ 431 w 431"/>
                <a:gd name="T5" fmla="*/ 105 h 105"/>
                <a:gd name="T6" fmla="*/ 0 w 431"/>
                <a:gd name="T7" fmla="*/ 49 h 105"/>
                <a:gd name="T8" fmla="*/ 11 w 431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105">
                  <a:moveTo>
                    <a:pt x="11" y="0"/>
                  </a:moveTo>
                  <a:lnTo>
                    <a:pt x="431" y="56"/>
                  </a:lnTo>
                  <a:lnTo>
                    <a:pt x="431" y="105"/>
                  </a:lnTo>
                  <a:lnTo>
                    <a:pt x="0" y="4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98"/>
            <p:cNvSpPr>
              <a:spLocks/>
            </p:cNvSpPr>
            <p:nvPr/>
          </p:nvSpPr>
          <p:spPr bwMode="auto">
            <a:xfrm>
              <a:off x="17441" y="5048"/>
              <a:ext cx="2577" cy="555"/>
            </a:xfrm>
            <a:custGeom>
              <a:avLst/>
              <a:gdLst>
                <a:gd name="T0" fmla="*/ 0 w 2577"/>
                <a:gd name="T1" fmla="*/ 0 h 555"/>
                <a:gd name="T2" fmla="*/ 4 w 2577"/>
                <a:gd name="T3" fmla="*/ 131 h 555"/>
                <a:gd name="T4" fmla="*/ 72 w 2577"/>
                <a:gd name="T5" fmla="*/ 105 h 555"/>
                <a:gd name="T6" fmla="*/ 743 w 2577"/>
                <a:gd name="T7" fmla="*/ 333 h 555"/>
                <a:gd name="T8" fmla="*/ 2550 w 2577"/>
                <a:gd name="T9" fmla="*/ 555 h 555"/>
                <a:gd name="T10" fmla="*/ 2577 w 2577"/>
                <a:gd name="T11" fmla="*/ 318 h 555"/>
                <a:gd name="T12" fmla="*/ 0 w 2577"/>
                <a:gd name="T13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7" h="555">
                  <a:moveTo>
                    <a:pt x="0" y="0"/>
                  </a:moveTo>
                  <a:lnTo>
                    <a:pt x="4" y="131"/>
                  </a:lnTo>
                  <a:lnTo>
                    <a:pt x="72" y="105"/>
                  </a:lnTo>
                  <a:lnTo>
                    <a:pt x="743" y="333"/>
                  </a:lnTo>
                  <a:lnTo>
                    <a:pt x="2550" y="555"/>
                  </a:lnTo>
                  <a:lnTo>
                    <a:pt x="2577" y="3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AutoShape 99"/>
            <p:cNvSpPr>
              <a:spLocks noChangeArrowheads="1"/>
            </p:cNvSpPr>
            <p:nvPr/>
          </p:nvSpPr>
          <p:spPr bwMode="auto">
            <a:xfrm rot="20880000" flipV="1">
              <a:off x="17050" y="5029"/>
              <a:ext cx="477" cy="367"/>
            </a:xfrm>
            <a:custGeom>
              <a:avLst/>
              <a:gdLst>
                <a:gd name="G0" fmla="+- 7730 0 0"/>
                <a:gd name="G1" fmla="+- 11693012 0 0"/>
                <a:gd name="G2" fmla="+- 0 0 11693012"/>
                <a:gd name="T0" fmla="*/ 0 256 1"/>
                <a:gd name="T1" fmla="*/ 180 256 1"/>
                <a:gd name="G3" fmla="+- 11693012 T0 T1"/>
                <a:gd name="T2" fmla="*/ 0 256 1"/>
                <a:gd name="T3" fmla="*/ 90 256 1"/>
                <a:gd name="G4" fmla="+- 11693012 T2 T3"/>
                <a:gd name="G5" fmla="*/ G4 2 1"/>
                <a:gd name="T4" fmla="*/ 90 256 1"/>
                <a:gd name="T5" fmla="*/ 0 256 1"/>
                <a:gd name="G6" fmla="+- 11693012 T4 T5"/>
                <a:gd name="G7" fmla="*/ G6 2 1"/>
                <a:gd name="G8" fmla="abs 1169301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30"/>
                <a:gd name="G18" fmla="*/ 7730 1 2"/>
                <a:gd name="G19" fmla="+- G18 5400 0"/>
                <a:gd name="G20" fmla="cos G19 11693012"/>
                <a:gd name="G21" fmla="sin G19 11693012"/>
                <a:gd name="G22" fmla="+- G20 10800 0"/>
                <a:gd name="G23" fmla="+- G21 10800 0"/>
                <a:gd name="G24" fmla="+- 10800 0 G20"/>
                <a:gd name="G25" fmla="+- 7730 10800 0"/>
                <a:gd name="G26" fmla="?: G9 G17 G25"/>
                <a:gd name="G27" fmla="?: G9 0 21600"/>
                <a:gd name="G28" fmla="cos 10800 11693012"/>
                <a:gd name="G29" fmla="sin 10800 11693012"/>
                <a:gd name="G30" fmla="sin 7730 11693012"/>
                <a:gd name="G31" fmla="+- G28 10800 0"/>
                <a:gd name="G32" fmla="+- G29 10800 0"/>
                <a:gd name="G33" fmla="+- G30 10800 0"/>
                <a:gd name="G34" fmla="?: G4 0 G31"/>
                <a:gd name="G35" fmla="?: 11693012 G34 0"/>
                <a:gd name="G36" fmla="?: G6 G35 G31"/>
                <a:gd name="G37" fmla="+- 21600 0 G36"/>
                <a:gd name="G38" fmla="?: G4 0 G33"/>
                <a:gd name="G39" fmla="?: 1169301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38 w 21600"/>
                <a:gd name="T15" fmla="*/ 11055 h 21600"/>
                <a:gd name="T16" fmla="*/ 10800 w 21600"/>
                <a:gd name="T17" fmla="*/ 3070 h 21600"/>
                <a:gd name="T18" fmla="*/ 20062 w 21600"/>
                <a:gd name="T19" fmla="*/ 1105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72" y="11012"/>
                  </a:moveTo>
                  <a:cubicBezTo>
                    <a:pt x="3070" y="10941"/>
                    <a:pt x="3070" y="10871"/>
                    <a:pt x="3070" y="10800"/>
                  </a:cubicBezTo>
                  <a:cubicBezTo>
                    <a:pt x="3070" y="6530"/>
                    <a:pt x="6530" y="3070"/>
                    <a:pt x="10800" y="3070"/>
                  </a:cubicBezTo>
                  <a:cubicBezTo>
                    <a:pt x="15069" y="3070"/>
                    <a:pt x="18530" y="6530"/>
                    <a:pt x="18530" y="10800"/>
                  </a:cubicBezTo>
                  <a:cubicBezTo>
                    <a:pt x="18529" y="10871"/>
                    <a:pt x="18529" y="10941"/>
                    <a:pt x="18527" y="11012"/>
                  </a:cubicBezTo>
                  <a:lnTo>
                    <a:pt x="21595" y="11097"/>
                  </a:lnTo>
                  <a:cubicBezTo>
                    <a:pt x="21598" y="10998"/>
                    <a:pt x="21600" y="1089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99"/>
                    <a:pt x="1" y="10998"/>
                    <a:pt x="4" y="1109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100"/>
            <p:cNvSpPr>
              <a:spLocks/>
            </p:cNvSpPr>
            <p:nvPr/>
          </p:nvSpPr>
          <p:spPr bwMode="auto">
            <a:xfrm>
              <a:off x="14070" y="4695"/>
              <a:ext cx="3409" cy="589"/>
            </a:xfrm>
            <a:custGeom>
              <a:avLst/>
              <a:gdLst>
                <a:gd name="T0" fmla="*/ 26 w 3409"/>
                <a:gd name="T1" fmla="*/ 0 h 589"/>
                <a:gd name="T2" fmla="*/ 3004 w 3409"/>
                <a:gd name="T3" fmla="*/ 304 h 589"/>
                <a:gd name="T4" fmla="*/ 3071 w 3409"/>
                <a:gd name="T5" fmla="*/ 270 h 589"/>
                <a:gd name="T6" fmla="*/ 3409 w 3409"/>
                <a:gd name="T7" fmla="*/ 319 h 589"/>
                <a:gd name="T8" fmla="*/ 3371 w 3409"/>
                <a:gd name="T9" fmla="*/ 473 h 589"/>
                <a:gd name="T10" fmla="*/ 3375 w 3409"/>
                <a:gd name="T11" fmla="*/ 525 h 589"/>
                <a:gd name="T12" fmla="*/ 3338 w 3409"/>
                <a:gd name="T13" fmla="*/ 589 h 589"/>
                <a:gd name="T14" fmla="*/ 3041 w 3409"/>
                <a:gd name="T15" fmla="*/ 540 h 589"/>
                <a:gd name="T16" fmla="*/ 0 w 3409"/>
                <a:gd name="T17" fmla="*/ 173 h 589"/>
                <a:gd name="T18" fmla="*/ 26 w 3409"/>
                <a:gd name="T1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9" h="589">
                  <a:moveTo>
                    <a:pt x="26" y="0"/>
                  </a:moveTo>
                  <a:lnTo>
                    <a:pt x="3004" y="304"/>
                  </a:lnTo>
                  <a:lnTo>
                    <a:pt x="3071" y="270"/>
                  </a:lnTo>
                  <a:lnTo>
                    <a:pt x="3409" y="319"/>
                  </a:lnTo>
                  <a:lnTo>
                    <a:pt x="3371" y="473"/>
                  </a:lnTo>
                  <a:lnTo>
                    <a:pt x="3375" y="525"/>
                  </a:lnTo>
                  <a:lnTo>
                    <a:pt x="3338" y="589"/>
                  </a:lnTo>
                  <a:lnTo>
                    <a:pt x="3041" y="540"/>
                  </a:lnTo>
                  <a:lnTo>
                    <a:pt x="0" y="17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60" name="Group 101"/>
            <p:cNvGrpSpPr>
              <a:grpSpLocks/>
            </p:cNvGrpSpPr>
            <p:nvPr/>
          </p:nvGrpSpPr>
          <p:grpSpPr bwMode="auto">
            <a:xfrm>
              <a:off x="14092" y="5687"/>
              <a:ext cx="171" cy="627"/>
              <a:chOff x="19102" y="3501"/>
              <a:chExt cx="171" cy="627"/>
            </a:xfrm>
          </p:grpSpPr>
          <p:sp>
            <p:nvSpPr>
              <p:cNvPr id="5123" name="Freeform 102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223" name="AutoShape 103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4" name="AutoShape 104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5" name="AutoShape 105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6" name="AutoShape 106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7" name="AutoShape 107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61" name="Group 108"/>
            <p:cNvGrpSpPr>
              <a:grpSpLocks/>
            </p:cNvGrpSpPr>
            <p:nvPr/>
          </p:nvGrpSpPr>
          <p:grpSpPr bwMode="auto">
            <a:xfrm>
              <a:off x="14336" y="5725"/>
              <a:ext cx="171" cy="627"/>
              <a:chOff x="19102" y="3501"/>
              <a:chExt cx="171" cy="627"/>
            </a:xfrm>
          </p:grpSpPr>
          <p:sp>
            <p:nvSpPr>
              <p:cNvPr id="5122" name="Freeform 109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230" name="AutoShape 110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31" name="AutoShape 111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32" name="AutoShape 112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33" name="AutoShape 113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34" name="AutoShape 114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62" name="Group 115"/>
            <p:cNvGrpSpPr>
              <a:grpSpLocks/>
            </p:cNvGrpSpPr>
            <p:nvPr/>
          </p:nvGrpSpPr>
          <p:grpSpPr bwMode="auto">
            <a:xfrm>
              <a:off x="14577" y="5751"/>
              <a:ext cx="171" cy="627"/>
              <a:chOff x="19102" y="3501"/>
              <a:chExt cx="171" cy="627"/>
            </a:xfrm>
          </p:grpSpPr>
          <p:sp>
            <p:nvSpPr>
              <p:cNvPr id="5121" name="Freeform 116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237" name="AutoShape 117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38" name="AutoShape 118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39" name="AutoShape 119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40" name="AutoShape 120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41" name="AutoShape 121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63" name="Group 122"/>
            <p:cNvGrpSpPr>
              <a:grpSpLocks/>
            </p:cNvGrpSpPr>
            <p:nvPr/>
          </p:nvGrpSpPr>
          <p:grpSpPr bwMode="auto">
            <a:xfrm>
              <a:off x="14795" y="5783"/>
              <a:ext cx="171" cy="627"/>
              <a:chOff x="19102" y="3501"/>
              <a:chExt cx="171" cy="627"/>
            </a:xfrm>
          </p:grpSpPr>
          <p:sp>
            <p:nvSpPr>
              <p:cNvPr id="5120" name="Freeform 123"/>
              <p:cNvSpPr>
                <a:spLocks/>
              </p:cNvSpPr>
              <p:nvPr/>
            </p:nvSpPr>
            <p:spPr bwMode="auto">
              <a:xfrm>
                <a:off x="19102" y="3501"/>
                <a:ext cx="171" cy="622"/>
              </a:xfrm>
              <a:custGeom>
                <a:avLst/>
                <a:gdLst>
                  <a:gd name="T0" fmla="*/ 42 w 171"/>
                  <a:gd name="T1" fmla="*/ 0 h 622"/>
                  <a:gd name="T2" fmla="*/ 0 w 171"/>
                  <a:gd name="T3" fmla="*/ 616 h 622"/>
                  <a:gd name="T4" fmla="*/ 171 w 171"/>
                  <a:gd name="T5" fmla="*/ 622 h 622"/>
                  <a:gd name="T6" fmla="*/ 98 w 171"/>
                  <a:gd name="T7" fmla="*/ 0 h 622"/>
                  <a:gd name="T8" fmla="*/ 42 w 171"/>
                  <a:gd name="T9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622">
                    <a:moveTo>
                      <a:pt x="42" y="0"/>
                    </a:moveTo>
                    <a:lnTo>
                      <a:pt x="0" y="616"/>
                    </a:lnTo>
                    <a:lnTo>
                      <a:pt x="171" y="622"/>
                    </a:lnTo>
                    <a:lnTo>
                      <a:pt x="98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5244" name="AutoShape 124"/>
              <p:cNvCxnSpPr>
                <a:cxnSpLocks noChangeShapeType="1"/>
              </p:cNvCxnSpPr>
              <p:nvPr/>
            </p:nvCxnSpPr>
            <p:spPr bwMode="auto">
              <a:xfrm flipH="1">
                <a:off x="19130" y="3504"/>
                <a:ext cx="34" cy="613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45" name="AutoShape 125"/>
              <p:cNvCxnSpPr>
                <a:cxnSpLocks noChangeShapeType="1"/>
              </p:cNvCxnSpPr>
              <p:nvPr/>
            </p:nvCxnSpPr>
            <p:spPr bwMode="auto">
              <a:xfrm flipH="1">
                <a:off x="19159" y="3508"/>
                <a:ext cx="11" cy="620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46" name="AutoShape 126"/>
              <p:cNvCxnSpPr>
                <a:cxnSpLocks noChangeShapeType="1"/>
              </p:cNvCxnSpPr>
              <p:nvPr/>
            </p:nvCxnSpPr>
            <p:spPr bwMode="auto">
              <a:xfrm>
                <a:off x="19179" y="3502"/>
                <a:ext cx="2" cy="617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47" name="AutoShape 127"/>
              <p:cNvCxnSpPr>
                <a:cxnSpLocks noChangeShapeType="1"/>
              </p:cNvCxnSpPr>
              <p:nvPr/>
            </p:nvCxnSpPr>
            <p:spPr bwMode="auto">
              <a:xfrm>
                <a:off x="19182" y="3505"/>
                <a:ext cx="24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48" name="AutoShape 128"/>
              <p:cNvCxnSpPr>
                <a:cxnSpLocks noChangeShapeType="1"/>
              </p:cNvCxnSpPr>
              <p:nvPr/>
            </p:nvCxnSpPr>
            <p:spPr bwMode="auto">
              <a:xfrm>
                <a:off x="19185" y="3502"/>
                <a:ext cx="43" cy="614"/>
              </a:xfrm>
              <a:prstGeom prst="straightConnector1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cxnSp>
          <p:nvCxnSpPr>
            <p:cNvPr id="5249" name="AutoShape 129"/>
            <p:cNvCxnSpPr>
              <a:cxnSpLocks noChangeShapeType="1"/>
            </p:cNvCxnSpPr>
            <p:nvPr/>
          </p:nvCxnSpPr>
          <p:spPr bwMode="auto">
            <a:xfrm>
              <a:off x="15278" y="6106"/>
              <a:ext cx="3548" cy="4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134" name="Text Box 6"/>
          <p:cNvSpPr txBox="1">
            <a:spLocks noChangeArrowheads="1"/>
          </p:cNvSpPr>
          <p:nvPr/>
        </p:nvSpPr>
        <p:spPr bwMode="auto">
          <a:xfrm>
            <a:off x="1749019" y="5078507"/>
            <a:ext cx="1035538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Sans vanne</a:t>
            </a:r>
          </a:p>
        </p:txBody>
      </p:sp>
      <p:sp>
        <p:nvSpPr>
          <p:cNvPr id="135" name="Text Box 6"/>
          <p:cNvSpPr txBox="1">
            <a:spLocks noChangeArrowheads="1"/>
          </p:cNvSpPr>
          <p:nvPr/>
        </p:nvSpPr>
        <p:spPr bwMode="auto">
          <a:xfrm>
            <a:off x="6435844" y="5081024"/>
            <a:ext cx="1035538" cy="3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fr-FR" altLang="fr-FR" sz="1100" dirty="0">
                <a:latin typeface="Arial" panose="020B0604020202020204" pitchFamily="34" charset="0"/>
              </a:rPr>
              <a:t>Avec</a:t>
            </a: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vanne</a:t>
            </a:r>
          </a:p>
        </p:txBody>
      </p:sp>
      <p:cxnSp>
        <p:nvCxnSpPr>
          <p:cNvPr id="136" name="AutoShape 18"/>
          <p:cNvCxnSpPr>
            <a:cxnSpLocks noChangeShapeType="1"/>
            <a:stCxn id="135" idx="0"/>
            <a:endCxn id="58" idx="0"/>
          </p:cNvCxnSpPr>
          <p:nvPr/>
        </p:nvCxnSpPr>
        <p:spPr bwMode="auto">
          <a:xfrm flipV="1">
            <a:off x="6953613" y="3404617"/>
            <a:ext cx="96652" cy="1676407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xmlns="" val="3623928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SCN025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08820"/>
            <a:ext cx="393643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IMG869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39" y="1808820"/>
            <a:ext cx="394973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AutoShape 18"/>
          <p:cNvCxnSpPr>
            <a:cxnSpLocks noChangeShapeType="1"/>
          </p:cNvCxnSpPr>
          <p:nvPr/>
        </p:nvCxnSpPr>
        <p:spPr bwMode="auto">
          <a:xfrm flipH="1">
            <a:off x="2771800" y="908680"/>
            <a:ext cx="1813913" cy="1728232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0" name="AutoShape 18"/>
          <p:cNvCxnSpPr>
            <a:cxnSpLocks noChangeShapeType="1"/>
          </p:cNvCxnSpPr>
          <p:nvPr/>
        </p:nvCxnSpPr>
        <p:spPr bwMode="auto">
          <a:xfrm>
            <a:off x="4585713" y="908680"/>
            <a:ext cx="2434559" cy="2160280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720474" y="5393997"/>
            <a:ext cx="1927315" cy="75060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Surfaces d’emboitement des tuyaux d’alimentation chariots mobiles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83465" y="5393997"/>
            <a:ext cx="1502614" cy="3856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Vérin électrique</a:t>
            </a:r>
            <a:r>
              <a:rPr kumimoji="0" lang="fr-FR" altLang="fr-FR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04066" y="487465"/>
            <a:ext cx="1363293" cy="40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Corps de vanne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82185" y="5393997"/>
            <a:ext cx="2179637" cy="5961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Joint rotule et collier de fixation du tuyau d’alimentation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2" name="AutoShape 18"/>
          <p:cNvCxnSpPr>
            <a:cxnSpLocks noChangeShapeType="1"/>
          </p:cNvCxnSpPr>
          <p:nvPr/>
        </p:nvCxnSpPr>
        <p:spPr bwMode="auto">
          <a:xfrm flipH="1" flipV="1">
            <a:off x="2408330" y="2924944"/>
            <a:ext cx="1617324" cy="2469053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6" name="AutoShape 18"/>
          <p:cNvCxnSpPr>
            <a:cxnSpLocks noChangeShapeType="1"/>
          </p:cNvCxnSpPr>
          <p:nvPr/>
        </p:nvCxnSpPr>
        <p:spPr bwMode="auto">
          <a:xfrm flipH="1" flipV="1">
            <a:off x="3158477" y="2564904"/>
            <a:ext cx="867177" cy="2829093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22" name="AutoShape 18"/>
          <p:cNvCxnSpPr>
            <a:cxnSpLocks noChangeShapeType="1"/>
          </p:cNvCxnSpPr>
          <p:nvPr/>
        </p:nvCxnSpPr>
        <p:spPr bwMode="auto">
          <a:xfrm flipV="1">
            <a:off x="5209790" y="3140968"/>
            <a:ext cx="1134977" cy="2253029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25" name="AutoShape 18"/>
          <p:cNvCxnSpPr>
            <a:cxnSpLocks noChangeShapeType="1"/>
          </p:cNvCxnSpPr>
          <p:nvPr/>
        </p:nvCxnSpPr>
        <p:spPr bwMode="auto">
          <a:xfrm flipV="1">
            <a:off x="5209789" y="3140969"/>
            <a:ext cx="2562214" cy="2253028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32" name="AutoShape 18"/>
          <p:cNvCxnSpPr>
            <a:cxnSpLocks noChangeShapeType="1"/>
            <a:stCxn id="3" idx="0"/>
          </p:cNvCxnSpPr>
          <p:nvPr/>
        </p:nvCxnSpPr>
        <p:spPr bwMode="auto">
          <a:xfrm flipV="1">
            <a:off x="1934772" y="4159471"/>
            <a:ext cx="460258" cy="1234526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35" name="AutoShape 18"/>
          <p:cNvCxnSpPr>
            <a:cxnSpLocks noChangeShapeType="1"/>
            <a:stCxn id="51" idx="2"/>
          </p:cNvCxnSpPr>
          <p:nvPr/>
        </p:nvCxnSpPr>
        <p:spPr bwMode="auto">
          <a:xfrm flipH="1">
            <a:off x="7020272" y="890236"/>
            <a:ext cx="273605" cy="1681262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41" name="AutoShape 18"/>
          <p:cNvCxnSpPr>
            <a:cxnSpLocks noChangeShapeType="1"/>
          </p:cNvCxnSpPr>
          <p:nvPr/>
        </p:nvCxnSpPr>
        <p:spPr bwMode="auto">
          <a:xfrm flipH="1" flipV="1">
            <a:off x="7379163" y="3645024"/>
            <a:ext cx="1106458" cy="1758171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45" name="AutoShape 18"/>
          <p:cNvCxnSpPr>
            <a:cxnSpLocks noChangeShapeType="1"/>
          </p:cNvCxnSpPr>
          <p:nvPr/>
        </p:nvCxnSpPr>
        <p:spPr bwMode="auto">
          <a:xfrm flipH="1" flipV="1">
            <a:off x="7164288" y="3933056"/>
            <a:ext cx="1321333" cy="1470139"/>
          </a:xfrm>
          <a:prstGeom prst="straightConnector1">
            <a:avLst/>
          </a:prstGeom>
          <a:noFill/>
          <a:ln w="44450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6417121" y="486084"/>
            <a:ext cx="1753512" cy="404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</a:pPr>
            <a:r>
              <a:rPr lang="fr-FR" altLang="fr-FR" sz="1100" dirty="0">
                <a:latin typeface="Arial" panose="020B0604020202020204" pitchFamily="34" charset="0"/>
              </a:rPr>
              <a:t>Aiguille de visualisation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970455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fr-FR" sz="2000" b="1" dirty="0">
                <a:latin typeface="Arial" pitchFamily="34" charset="0"/>
                <a:cs typeface="Arial" pitchFamily="34" charset="0"/>
              </a:rPr>
              <a:t>Principe de fonctionnement - ETAPE 1</a:t>
            </a:r>
          </a:p>
        </p:txBody>
      </p:sp>
      <p:pic>
        <p:nvPicPr>
          <p:cNvPr id="4" name="Image 3" descr="D:\Document\Dossier BTS\thème technique\Présentation du thème\image\P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980728"/>
            <a:ext cx="5048250" cy="34772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457200" y="4869160"/>
            <a:ext cx="8229600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z="1400" dirty="0">
                <a:latin typeface="Arial" pitchFamily="34" charset="0"/>
                <a:cs typeface="Arial" pitchFamily="34" charset="0"/>
              </a:rPr>
              <a:t>En marche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avant,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les deux rangées de pendillard sont à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l’extérieur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de la rampe, 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l’autoporteur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dépose le chevalet puis il avance tout en déroulant la bobine.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57200" y="274638"/>
            <a:ext cx="8229600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Principe de fonctionnement - ETAPE 2</a:t>
            </a:r>
          </a:p>
        </p:txBody>
      </p:sp>
      <p:pic>
        <p:nvPicPr>
          <p:cNvPr id="5" name="Image 4" descr="D:\Document\Dossier BTS\thème technique\Présentation du thème\image\M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6756" y="908720"/>
            <a:ext cx="4970487" cy="3438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457200" y="4941168"/>
            <a:ext cx="8229600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just">
              <a:spcBef>
                <a:spcPct val="0"/>
              </a:spcBef>
            </a:pPr>
            <a:r>
              <a:rPr lang="fr-FR" sz="1400" dirty="0" smtClean="0">
                <a:latin typeface="Arial" pitchFamily="34" charset="0"/>
                <a:cs typeface="Arial" pitchFamily="34" charset="0"/>
              </a:rPr>
              <a:t>Arrivées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en bout de parcelle, les deux rangées de pendillards reviennent au milieu de la rampe, puis l’autoporteur recule tout en enroulant le tuyau de la bobine.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solidFill>
          <a:srgbClr val="FFFFFF"/>
        </a:solidFill>
        <a:ln w="9525">
          <a:solidFill>
            <a:srgbClr val="000000"/>
          </a:solidFill>
          <a:miter lim="800000"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ts val="800"/>
          </a:spcAft>
          <a:buClrTx/>
          <a:buSzTx/>
          <a:buFontTx/>
          <a:buNone/>
          <a:tabLst/>
          <a:defRPr kumimoji="0" sz="11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256</Words>
  <Application>Microsoft Office PowerPoint</Application>
  <PresentationFormat>Affichage à l'écran (4:3)</PresentationFormat>
  <Paragraphs>51</Paragraphs>
  <Slides>10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Présentation de la machine Quadr@ferti.</vt:lpstr>
      <vt:lpstr>Descriptif du produit.</vt:lpstr>
      <vt:lpstr>Diapositive 3</vt:lpstr>
      <vt:lpstr>Diapositive 4</vt:lpstr>
      <vt:lpstr>Mise en situation.</vt:lpstr>
      <vt:lpstr>Diapositive 6</vt:lpstr>
      <vt:lpstr>Diapositive 7</vt:lpstr>
      <vt:lpstr>Principe de fonctionnement - ETAPE 1</vt:lpstr>
      <vt:lpstr>Diapositive 9</vt:lpstr>
      <vt:lpstr>Diapositive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du thème</dc:title>
  <dc:creator>Thierry</dc:creator>
  <cp:lastModifiedBy>invite17.cpi</cp:lastModifiedBy>
  <cp:revision>98</cp:revision>
  <dcterms:created xsi:type="dcterms:W3CDTF">2016-09-26T14:22:35Z</dcterms:created>
  <dcterms:modified xsi:type="dcterms:W3CDTF">2016-12-12T10:56:51Z</dcterms:modified>
</cp:coreProperties>
</file>