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8" d="100"/>
          <a:sy n="118" d="100"/>
        </p:scale>
        <p:origin x="88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37557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6446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9485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8714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52928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25789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07278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8899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256548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3173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8/26/19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877918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1466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80240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6143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55980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8/26/19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4762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8/26/19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0507915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Sujet E4</a:t>
            </a:r>
          </a:p>
        </p:txBody>
      </p:sp>
      <p:sp>
        <p:nvSpPr>
          <p:cNvPr id="3" name="Sous-titre 2"/>
          <p:cNvSpPr>
            <a:spLocks noGrp="1"/>
          </p:cNvSpPr>
          <p:nvPr>
            <p:ph type="subTitle" idx="1"/>
          </p:nvPr>
        </p:nvSpPr>
        <p:spPr/>
        <p:txBody>
          <a:bodyPr/>
          <a:lstStyle/>
          <a:p>
            <a:r>
              <a:rPr lang="fr-FR" dirty="0"/>
              <a:t>Support Microscope interférentiel</a:t>
            </a:r>
          </a:p>
        </p:txBody>
      </p:sp>
    </p:spTree>
    <p:extLst>
      <p:ext uri="{BB962C8B-B14F-4D97-AF65-F5344CB8AC3E}">
        <p14:creationId xmlns:p14="http://schemas.microsoft.com/office/powerpoint/2010/main" val="72404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Présentation du système industriel : Microscope interférentiel</a:t>
            </a:r>
          </a:p>
        </p:txBody>
      </p:sp>
      <p:sp>
        <p:nvSpPr>
          <p:cNvPr id="3" name="Espace réservé du contenu 2"/>
          <p:cNvSpPr>
            <a:spLocks noGrp="1"/>
          </p:cNvSpPr>
          <p:nvPr>
            <p:ph idx="1"/>
          </p:nvPr>
        </p:nvSpPr>
        <p:spPr>
          <a:xfrm>
            <a:off x="1545657" y="2556932"/>
            <a:ext cx="5393025" cy="3219980"/>
          </a:xfrm>
        </p:spPr>
        <p:txBody>
          <a:bodyPr/>
          <a:lstStyle/>
          <a:p>
            <a:pPr marL="0" indent="0" algn="just">
              <a:buNone/>
            </a:pPr>
            <a:r>
              <a:rPr lang="fr-FR" sz="2800" dirty="0"/>
              <a:t>Le microscope interférentiel est un système qui permet de mesurer la rugosité ainsi que le profil de pièces par méthode optique sans contact.</a:t>
            </a:r>
          </a:p>
          <a:p>
            <a:pPr marL="0" indent="0" algn="just">
              <a:buNone/>
            </a:pPr>
            <a:endParaRPr lang="fr-FR" dirty="0"/>
          </a:p>
        </p:txBody>
      </p:sp>
      <p:pic>
        <p:nvPicPr>
          <p:cNvPr id="4" name="Image 3"/>
          <p:cNvPicPr>
            <a:picLocks noChangeAspect="1"/>
          </p:cNvPicPr>
          <p:nvPr/>
        </p:nvPicPr>
        <p:blipFill>
          <a:blip r:embed="rId2"/>
          <a:stretch>
            <a:fillRect/>
          </a:stretch>
        </p:blipFill>
        <p:spPr>
          <a:xfrm>
            <a:off x="7048768" y="2102327"/>
            <a:ext cx="4570822" cy="4333491"/>
          </a:xfrm>
          <a:prstGeom prst="rect">
            <a:avLst/>
          </a:prstGeom>
        </p:spPr>
      </p:pic>
    </p:spTree>
    <p:extLst>
      <p:ext uri="{BB962C8B-B14F-4D97-AF65-F5344CB8AC3E}">
        <p14:creationId xmlns:p14="http://schemas.microsoft.com/office/powerpoint/2010/main" val="60107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581492" y="376518"/>
            <a:ext cx="8320461" cy="5551114"/>
          </a:xfrm>
          <a:prstGeom prst="rect">
            <a:avLst/>
          </a:prstGeom>
        </p:spPr>
      </p:pic>
      <p:sp>
        <p:nvSpPr>
          <p:cNvPr id="2" name="Titre 1"/>
          <p:cNvSpPr>
            <a:spLocks noGrp="1"/>
          </p:cNvSpPr>
          <p:nvPr>
            <p:ph type="title"/>
          </p:nvPr>
        </p:nvSpPr>
        <p:spPr>
          <a:xfrm>
            <a:off x="138954" y="-50186"/>
            <a:ext cx="9601196" cy="1303867"/>
          </a:xfrm>
        </p:spPr>
        <p:txBody>
          <a:bodyPr/>
          <a:lstStyle/>
          <a:p>
            <a:r>
              <a:rPr lang="fr-FR" dirty="0"/>
              <a:t>Composition du système</a:t>
            </a:r>
          </a:p>
        </p:txBody>
      </p:sp>
      <p:sp>
        <p:nvSpPr>
          <p:cNvPr id="7" name="ZoneTexte 6"/>
          <p:cNvSpPr txBox="1"/>
          <p:nvPr/>
        </p:nvSpPr>
        <p:spPr>
          <a:xfrm>
            <a:off x="8901953" y="2020757"/>
            <a:ext cx="3072653" cy="3139321"/>
          </a:xfrm>
          <a:prstGeom prst="rect">
            <a:avLst/>
          </a:prstGeom>
          <a:noFill/>
        </p:spPr>
        <p:txBody>
          <a:bodyPr wrap="square" rtlCol="0">
            <a:spAutoFit/>
          </a:bodyPr>
          <a:lstStyle/>
          <a:p>
            <a:pPr marL="342900" indent="-342900">
              <a:buAutoNum type="alphaLcParenR"/>
            </a:pPr>
            <a:r>
              <a:rPr lang="fr-FR" dirty="0"/>
              <a:t>Ampoule halogène</a:t>
            </a:r>
          </a:p>
          <a:p>
            <a:pPr marL="342900" indent="-342900">
              <a:buAutoNum type="alphaLcParenR"/>
            </a:pPr>
            <a:r>
              <a:rPr lang="fr-FR" dirty="0"/>
              <a:t>Filtres orange ou rouge</a:t>
            </a:r>
          </a:p>
          <a:p>
            <a:pPr marL="342900" indent="-342900">
              <a:buAutoNum type="alphaLcParenR"/>
            </a:pPr>
            <a:r>
              <a:rPr lang="fr-FR" dirty="0"/>
              <a:t>Objectifs (</a:t>
            </a:r>
            <a:r>
              <a:rPr lang="fr-FR" dirty="0" err="1"/>
              <a:t>mirau</a:t>
            </a:r>
            <a:r>
              <a:rPr lang="fr-FR" dirty="0"/>
              <a:t> ou </a:t>
            </a:r>
            <a:r>
              <a:rPr lang="fr-FR" dirty="0" err="1"/>
              <a:t>michelson</a:t>
            </a:r>
            <a:r>
              <a:rPr lang="fr-FR" dirty="0"/>
              <a:t>)</a:t>
            </a:r>
          </a:p>
          <a:p>
            <a:pPr marL="342900" indent="-342900">
              <a:buAutoNum type="alphaLcParenR"/>
            </a:pPr>
            <a:r>
              <a:rPr lang="fr-FR" dirty="0"/>
              <a:t>FOV : champ de vision</a:t>
            </a:r>
          </a:p>
          <a:p>
            <a:pPr marL="342900" indent="-342900">
              <a:buAutoNum type="alphaLcParenR"/>
            </a:pPr>
            <a:r>
              <a:rPr lang="fr-FR" dirty="0"/>
              <a:t>Caméra CCD</a:t>
            </a:r>
          </a:p>
          <a:p>
            <a:pPr marL="342900" indent="-342900">
              <a:buAutoNum type="alphaLcParenR"/>
            </a:pPr>
            <a:r>
              <a:rPr lang="fr-FR" dirty="0"/>
              <a:t>Ecran</a:t>
            </a:r>
          </a:p>
          <a:p>
            <a:pPr marL="342900" indent="-342900">
              <a:buAutoNum type="alphaLcParenR"/>
            </a:pPr>
            <a:r>
              <a:rPr lang="fr-FR" dirty="0"/>
              <a:t>Réglage du Z </a:t>
            </a:r>
          </a:p>
          <a:p>
            <a:pPr marL="342900" indent="-342900">
              <a:buAutoNum type="alphaLcParenR"/>
            </a:pPr>
            <a:r>
              <a:rPr lang="fr-FR" dirty="0"/>
              <a:t>Réglage du tilt</a:t>
            </a:r>
          </a:p>
          <a:p>
            <a:pPr marL="342900" indent="-342900">
              <a:buAutoNum type="alphaLcParenR"/>
            </a:pPr>
            <a:r>
              <a:rPr lang="fr-FR" dirty="0"/>
              <a:t>Filtre de densité</a:t>
            </a:r>
          </a:p>
          <a:p>
            <a:pPr marL="342900" indent="-342900">
              <a:buAutoNum type="alphaLcParenR"/>
            </a:pPr>
            <a:r>
              <a:rPr lang="fr-FR" dirty="0"/>
              <a:t>Platines motorisées XY</a:t>
            </a:r>
          </a:p>
        </p:txBody>
      </p:sp>
      <p:pic>
        <p:nvPicPr>
          <p:cNvPr id="9" name="Image 8"/>
          <p:cNvPicPr>
            <a:picLocks noChangeAspect="1"/>
          </p:cNvPicPr>
          <p:nvPr/>
        </p:nvPicPr>
        <p:blipFill rotWithShape="1">
          <a:blip r:embed="rId3"/>
          <a:srcRect b="13377"/>
          <a:stretch/>
        </p:blipFill>
        <p:spPr>
          <a:xfrm>
            <a:off x="581492" y="4778976"/>
            <a:ext cx="5012484" cy="1984896"/>
          </a:xfrm>
          <a:prstGeom prst="rect">
            <a:avLst/>
          </a:prstGeom>
        </p:spPr>
      </p:pic>
      <p:sp>
        <p:nvSpPr>
          <p:cNvPr id="10" name="ZoneTexte 9"/>
          <p:cNvSpPr txBox="1"/>
          <p:nvPr/>
        </p:nvSpPr>
        <p:spPr>
          <a:xfrm>
            <a:off x="2178423" y="4263526"/>
            <a:ext cx="578224" cy="369332"/>
          </a:xfrm>
          <a:prstGeom prst="rect">
            <a:avLst/>
          </a:prstGeom>
          <a:noFill/>
        </p:spPr>
        <p:txBody>
          <a:bodyPr wrap="square" rtlCol="0">
            <a:spAutoFit/>
          </a:bodyPr>
          <a:lstStyle/>
          <a:p>
            <a:r>
              <a:rPr lang="fr-FR" dirty="0"/>
              <a:t>(h)</a:t>
            </a:r>
          </a:p>
        </p:txBody>
      </p:sp>
      <p:sp>
        <p:nvSpPr>
          <p:cNvPr id="11" name="ZoneTexte 10"/>
          <p:cNvSpPr txBox="1"/>
          <p:nvPr/>
        </p:nvSpPr>
        <p:spPr>
          <a:xfrm>
            <a:off x="5580529" y="4975412"/>
            <a:ext cx="753036" cy="369332"/>
          </a:xfrm>
          <a:prstGeom prst="rect">
            <a:avLst/>
          </a:prstGeom>
          <a:noFill/>
        </p:spPr>
        <p:txBody>
          <a:bodyPr wrap="square" rtlCol="0">
            <a:spAutoFit/>
          </a:bodyPr>
          <a:lstStyle/>
          <a:p>
            <a:r>
              <a:rPr lang="fr-FR" dirty="0"/>
              <a:t>(i)</a:t>
            </a:r>
          </a:p>
        </p:txBody>
      </p:sp>
      <p:cxnSp>
        <p:nvCxnSpPr>
          <p:cNvPr id="13" name="Connecteur droit avec flèche 12"/>
          <p:cNvCxnSpPr/>
          <p:nvPr/>
        </p:nvCxnSpPr>
        <p:spPr>
          <a:xfrm flipH="1" flipV="1">
            <a:off x="7409329" y="3899647"/>
            <a:ext cx="1169895" cy="2554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713694" y="6172200"/>
            <a:ext cx="847165" cy="369332"/>
          </a:xfrm>
          <a:prstGeom prst="rect">
            <a:avLst/>
          </a:prstGeom>
          <a:noFill/>
        </p:spPr>
        <p:txBody>
          <a:bodyPr wrap="square" rtlCol="0">
            <a:spAutoFit/>
          </a:bodyPr>
          <a:lstStyle/>
          <a:p>
            <a:r>
              <a:rPr lang="fr-FR" dirty="0"/>
              <a:t>(j)</a:t>
            </a:r>
          </a:p>
        </p:txBody>
      </p:sp>
    </p:spTree>
    <p:extLst>
      <p:ext uri="{BB962C8B-B14F-4D97-AF65-F5344CB8AC3E}">
        <p14:creationId xmlns:p14="http://schemas.microsoft.com/office/powerpoint/2010/main" val="22405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4701" y="180357"/>
            <a:ext cx="8911687" cy="1280890"/>
          </a:xfrm>
        </p:spPr>
        <p:txBody>
          <a:bodyPr/>
          <a:lstStyle/>
          <a:p>
            <a:r>
              <a:rPr lang="fr-FR" dirty="0"/>
              <a:t>Schéma de principe global</a:t>
            </a:r>
          </a:p>
        </p:txBody>
      </p:sp>
      <p:pic>
        <p:nvPicPr>
          <p:cNvPr id="4" name="Image 3"/>
          <p:cNvPicPr>
            <a:picLocks noChangeAspect="1"/>
          </p:cNvPicPr>
          <p:nvPr/>
        </p:nvPicPr>
        <p:blipFill>
          <a:blip r:embed="rId2"/>
          <a:stretch>
            <a:fillRect/>
          </a:stretch>
        </p:blipFill>
        <p:spPr>
          <a:xfrm>
            <a:off x="0" y="820801"/>
            <a:ext cx="12144820" cy="5647233"/>
          </a:xfrm>
          <a:prstGeom prst="rect">
            <a:avLst/>
          </a:prstGeom>
        </p:spPr>
      </p:pic>
    </p:spTree>
    <p:extLst>
      <p:ext uri="{BB962C8B-B14F-4D97-AF65-F5344CB8AC3E}">
        <p14:creationId xmlns:p14="http://schemas.microsoft.com/office/powerpoint/2010/main" val="315232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6926" y="0"/>
            <a:ext cx="8911687" cy="1280890"/>
          </a:xfrm>
        </p:spPr>
        <p:txBody>
          <a:bodyPr/>
          <a:lstStyle/>
          <a:p>
            <a:r>
              <a:rPr lang="fr-FR" dirty="0"/>
              <a:t>Schéma de principe optique</a:t>
            </a:r>
          </a:p>
        </p:txBody>
      </p:sp>
      <p:pic>
        <p:nvPicPr>
          <p:cNvPr id="5" name="Image 4"/>
          <p:cNvPicPr>
            <a:picLocks noChangeAspect="1"/>
          </p:cNvPicPr>
          <p:nvPr/>
        </p:nvPicPr>
        <p:blipFill>
          <a:blip r:embed="rId2">
            <a:clrChange>
              <a:clrFrom>
                <a:srgbClr val="FFFFFF"/>
              </a:clrFrom>
              <a:clrTo>
                <a:srgbClr val="FFFFFF">
                  <a:alpha val="0"/>
                </a:srgbClr>
              </a:clrTo>
            </a:clrChange>
          </a:blip>
          <a:stretch>
            <a:fillRect/>
          </a:stretch>
        </p:blipFill>
        <p:spPr>
          <a:xfrm>
            <a:off x="2687055" y="0"/>
            <a:ext cx="8547020" cy="6543173"/>
          </a:xfrm>
          <a:prstGeom prst="rect">
            <a:avLst/>
          </a:prstGeom>
        </p:spPr>
      </p:pic>
    </p:spTree>
    <p:extLst>
      <p:ext uri="{BB962C8B-B14F-4D97-AF65-F5344CB8AC3E}">
        <p14:creationId xmlns:p14="http://schemas.microsoft.com/office/powerpoint/2010/main" val="366343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10537" y="113122"/>
            <a:ext cx="8911687" cy="1280890"/>
          </a:xfrm>
        </p:spPr>
        <p:txBody>
          <a:bodyPr/>
          <a:lstStyle/>
          <a:p>
            <a:r>
              <a:rPr lang="fr-FR" dirty="0"/>
              <a:t>Mode VSI</a:t>
            </a:r>
          </a:p>
        </p:txBody>
      </p:sp>
      <p:sp>
        <p:nvSpPr>
          <p:cNvPr id="4" name="Rectangle 2"/>
          <p:cNvSpPr>
            <a:spLocks noChangeArrowheads="1"/>
          </p:cNvSpPr>
          <p:nvPr/>
        </p:nvSpPr>
        <p:spPr bwMode="auto">
          <a:xfrm>
            <a:off x="1775011" y="8636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 name="Rectangle 4"/>
          <p:cNvSpPr>
            <a:spLocks noGrp="1" noChangeArrowheads="1"/>
          </p:cNvSpPr>
          <p:nvPr>
            <p:ph idx="1"/>
          </p:nvPr>
        </p:nvSpPr>
        <p:spPr bwMode="auto">
          <a:xfrm>
            <a:off x="7174130" y="1055668"/>
            <a:ext cx="501786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 méthode VSI (vertical scanning </a:t>
            </a:r>
            <a:r>
              <a:rPr kumimoji="0" lang="fr-FR" altLang="fr-FR" sz="20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interferometry</a:t>
            </a:r>
            <a:r>
              <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utilise la détection de l’enveloppe des franges d'interférence. En lumière peu cohérente (lumière blanche).Les franges d’interférence n’apparaissent que lorsque l’objectif est bien positionné en Z. Le meilleur contraste est obtenu au contact optique. Ainsi comme on peut le voir sur la ci-contre,</a:t>
            </a:r>
            <a:r>
              <a:rPr kumimoji="0" lang="fr-FR" altLang="fr-FR" sz="2000" b="1"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fr-FR" altLang="fr-F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les 4 images sont obtenues pour 4 positions z différentes; les franges les plus sombres et nettes se trouvent à chaque fois à différentes positions,  en fonction de Z. Le système permet une reconstitution du profil de la pièce grâce à un algorithme relativement simple.</a:t>
            </a:r>
            <a:endParaRPr kumimoji="0" lang="fr-FR" alt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Rectangle 9"/>
          <p:cNvSpPr>
            <a:spLocks noChangeArrowheads="1"/>
          </p:cNvSpPr>
          <p:nvPr/>
        </p:nvSpPr>
        <p:spPr bwMode="auto">
          <a:xfrm>
            <a:off x="1775010" y="863693"/>
            <a:ext cx="252925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12" name="Objet 11"/>
          <p:cNvGraphicFramePr>
            <a:graphicFrameLocks noChangeAspect="1"/>
          </p:cNvGraphicFramePr>
          <p:nvPr>
            <p:extLst>
              <p:ext uri="{D42A27DB-BD31-4B8C-83A1-F6EECF244321}">
                <p14:modId xmlns:p14="http://schemas.microsoft.com/office/powerpoint/2010/main" val="1553967270"/>
              </p:ext>
            </p:extLst>
          </p:nvPr>
        </p:nvGraphicFramePr>
        <p:xfrm>
          <a:off x="1212301" y="1300458"/>
          <a:ext cx="5961829" cy="4985777"/>
        </p:xfrm>
        <a:graphic>
          <a:graphicData uri="http://schemas.openxmlformats.org/presentationml/2006/ole">
            <mc:AlternateContent xmlns:mc="http://schemas.openxmlformats.org/markup-compatibility/2006">
              <mc:Choice xmlns:v="urn:schemas-microsoft-com:vml" Requires="v">
                <p:oleObj spid="_x0000_s1049" r:id="rId3" imgW="5300472" imgH="4443984" progId="Designer.Drawing.8">
                  <p:embed/>
                </p:oleObj>
              </mc:Choice>
              <mc:Fallback>
                <p:oleObj r:id="rId3" imgW="5300472" imgH="4443984" progId="Designer.Drawing.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301" y="1300458"/>
                        <a:ext cx="5961829" cy="4985777"/>
                      </a:xfrm>
                      <a:prstGeom prst="rect">
                        <a:avLst/>
                      </a:prstGeom>
                      <a:noFill/>
                    </p:spPr>
                  </p:pic>
                </p:oleObj>
              </mc:Fallback>
            </mc:AlternateContent>
          </a:graphicData>
        </a:graphic>
      </p:graphicFrame>
    </p:spTree>
    <p:extLst>
      <p:ext uri="{BB962C8B-B14F-4D97-AF65-F5344CB8AC3E}">
        <p14:creationId xmlns:p14="http://schemas.microsoft.com/office/powerpoint/2010/main" val="194695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6101" y="166910"/>
            <a:ext cx="8911687" cy="1280890"/>
          </a:xfrm>
        </p:spPr>
        <p:txBody>
          <a:bodyPr/>
          <a:lstStyle/>
          <a:p>
            <a:r>
              <a:rPr lang="fr-FR" dirty="0"/>
              <a:t>Mode PSI</a:t>
            </a:r>
          </a:p>
        </p:txBody>
      </p:sp>
      <p:sp>
        <p:nvSpPr>
          <p:cNvPr id="8" name="Rectangle 3"/>
          <p:cNvSpPr>
            <a:spLocks noGrp="1" noChangeArrowheads="1"/>
          </p:cNvSpPr>
          <p:nvPr>
            <p:ph idx="1"/>
          </p:nvPr>
        </p:nvSpPr>
        <p:spPr bwMode="auto">
          <a:xfrm>
            <a:off x="1786101" y="753567"/>
            <a:ext cx="1008765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On utilise dans ce mode un filtre passe-bande centré autour de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=630nm et de BP=40nm. Cela permet obtenir une lumière quasi monochromatique. L’objectif interférométrique permet alors la projection de franges sur le profil à étudier. En faisant l’acquisition de 4 images décalées de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on arrive alors à reconstituer le profil de la pièce à étudier. Cette technique s’apparente au moiré par projection de franges. La difficulté ici consiste à maîtriser parfaitement les différents déplacements par pas de</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Ceux-ci sont assurés par un translateur </a:t>
            </a:r>
            <a:r>
              <a:rPr kumimoji="0" lang="fr-FR" altLang="fr-F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piezo</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associé à une jauge de </a:t>
            </a:r>
            <a:r>
              <a:rPr lang="fr-FR" altLang="fr-FR" sz="2000" dirty="0">
                <a:solidFill>
                  <a:schemeClr val="tx1"/>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contrainte</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Cette jauge  collée sur le </a:t>
            </a:r>
            <a:r>
              <a:rPr kumimoji="0" lang="fr-FR" altLang="fr-F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piezo</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permet d’obtenir  une image linéaire  du déplacement(le dossier technique présente l’évolution simultanée de l’actionneur </a:t>
            </a:r>
            <a:r>
              <a:rPr kumimoji="0" lang="fr-FR" altLang="fr-FR" sz="2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piezo</a:t>
            </a:r>
            <a:r>
              <a:rPr kumimoji="0" lang="fr-FR" altLang="fr-FR" sz="2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ainsi que celle de la résistance de jauge associée).</a:t>
            </a:r>
          </a:p>
        </p:txBody>
      </p:sp>
      <p:pic>
        <p:nvPicPr>
          <p:cNvPr id="9" name="Image 8"/>
          <p:cNvPicPr/>
          <p:nvPr/>
        </p:nvPicPr>
        <p:blipFill>
          <a:blip r:embed="rId2">
            <a:extLst>
              <a:ext uri="{28A0092B-C50C-407E-A947-70E740481C1C}">
                <a14:useLocalDpi xmlns:a14="http://schemas.microsoft.com/office/drawing/2010/main" val="0"/>
              </a:ext>
            </a:extLst>
          </a:blip>
          <a:srcRect/>
          <a:stretch>
            <a:fillRect/>
          </a:stretch>
        </p:blipFill>
        <p:spPr bwMode="auto">
          <a:xfrm>
            <a:off x="2141425" y="3576917"/>
            <a:ext cx="8952399" cy="3186953"/>
          </a:xfrm>
          <a:prstGeom prst="rect">
            <a:avLst/>
          </a:prstGeom>
          <a:noFill/>
          <a:ln>
            <a:noFill/>
          </a:ln>
        </p:spPr>
      </p:pic>
    </p:spTree>
    <p:extLst>
      <p:ext uri="{BB962C8B-B14F-4D97-AF65-F5344CB8AC3E}">
        <p14:creationId xmlns:p14="http://schemas.microsoft.com/office/powerpoint/2010/main" val="2036092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dossier technique</a:t>
            </a:r>
          </a:p>
        </p:txBody>
      </p:sp>
      <p:sp>
        <p:nvSpPr>
          <p:cNvPr id="3" name="Espace réservé du contenu 2"/>
          <p:cNvSpPr>
            <a:spLocks noGrp="1"/>
          </p:cNvSpPr>
          <p:nvPr>
            <p:ph idx="1"/>
          </p:nvPr>
        </p:nvSpPr>
        <p:spPr>
          <a:xfrm>
            <a:off x="1352083" y="1488142"/>
            <a:ext cx="10669588" cy="3777622"/>
          </a:xfrm>
        </p:spPr>
        <p:txBody>
          <a:bodyPr>
            <a:noAutofit/>
          </a:bodyPr>
          <a:lstStyle/>
          <a:p>
            <a:r>
              <a:rPr lang="fr-FR" dirty="0"/>
              <a:t>Caractéristiques optiques suivant le choix l’objectif et de la FOV……………….page 2</a:t>
            </a:r>
          </a:p>
          <a:p>
            <a:r>
              <a:rPr lang="fr-FR" dirty="0"/>
              <a:t>Caractéristiques techniques du microscope……………………………..…………..page 3</a:t>
            </a:r>
          </a:p>
          <a:p>
            <a:r>
              <a:rPr lang="fr-FR" dirty="0"/>
              <a:t>Caractéristiques du filtre de densité…………………………………………….………page 4</a:t>
            </a:r>
          </a:p>
          <a:p>
            <a:r>
              <a:rPr lang="fr-FR" dirty="0" err="1"/>
              <a:t>Emittance</a:t>
            </a:r>
            <a:r>
              <a:rPr lang="fr-FR" dirty="0"/>
              <a:t> spectrale du corps noir à 2750 °K……………………………….………….page 5</a:t>
            </a:r>
          </a:p>
          <a:p>
            <a:r>
              <a:rPr lang="fr-FR" dirty="0"/>
              <a:t>Sensibilité spectrale……………………………………………………………….………..page 6</a:t>
            </a:r>
          </a:p>
          <a:p>
            <a:r>
              <a:rPr lang="fr-FR" dirty="0"/>
              <a:t>Courbe de dilatation du </a:t>
            </a:r>
            <a:r>
              <a:rPr lang="fr-FR" dirty="0" err="1"/>
              <a:t>piezo-électrique</a:t>
            </a:r>
            <a:r>
              <a:rPr lang="fr-FR" dirty="0"/>
              <a:t> ………………………………..…………..page 7</a:t>
            </a:r>
          </a:p>
          <a:p>
            <a:r>
              <a:rPr lang="fr-FR" dirty="0"/>
              <a:t>Evolution de la résistance de jauge………………………………………….…………page 7</a:t>
            </a:r>
          </a:p>
          <a:p>
            <a:r>
              <a:rPr lang="fr-FR" dirty="0" err="1"/>
              <a:t>Datasheet</a:t>
            </a:r>
            <a:r>
              <a:rPr lang="fr-FR" dirty="0"/>
              <a:t> INA 125……………………………………………………………….…………page 8</a:t>
            </a:r>
          </a:p>
          <a:p>
            <a:r>
              <a:rPr lang="fr-FR" dirty="0"/>
              <a:t>Dessin d’ensemble Mouvement de l’échantillon……………………...……………..page 9</a:t>
            </a:r>
          </a:p>
          <a:p>
            <a:pPr marL="0" indent="0">
              <a:buNone/>
            </a:pPr>
            <a:endParaRPr lang="fr-FR" dirty="0"/>
          </a:p>
        </p:txBody>
      </p:sp>
    </p:spTree>
    <p:extLst>
      <p:ext uri="{BB962C8B-B14F-4D97-AF65-F5344CB8AC3E}">
        <p14:creationId xmlns:p14="http://schemas.microsoft.com/office/powerpoint/2010/main" val="828456862"/>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415</TotalTime>
  <Words>418</Words>
  <PresentationFormat>Grand écran</PresentationFormat>
  <Paragraphs>34</Paragraphs>
  <Slides>8</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4" baseType="lpstr">
      <vt:lpstr>Arial</vt:lpstr>
      <vt:lpstr>Calibri</vt:lpstr>
      <vt:lpstr>Century Gothic</vt:lpstr>
      <vt:lpstr>Wingdings 3</vt:lpstr>
      <vt:lpstr>Brin</vt:lpstr>
      <vt:lpstr>Designer.Drawing.8</vt:lpstr>
      <vt:lpstr>Sujet E4</vt:lpstr>
      <vt:lpstr>Présentation du système industriel : Microscope interférentiel</vt:lpstr>
      <vt:lpstr>Composition du système</vt:lpstr>
      <vt:lpstr>Schéma de principe global</vt:lpstr>
      <vt:lpstr>Schéma de principe optique</vt:lpstr>
      <vt:lpstr>Mode VSI</vt:lpstr>
      <vt:lpstr>Mode PSI</vt:lpstr>
      <vt:lpstr>Le dossier technique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2015-10-26T10:00:43Z</dcterms:created>
  <dcterms:modified xsi:type="dcterms:W3CDTF">2019-08-26T13:30:04Z</dcterms:modified>
</cp:coreProperties>
</file>