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8" r:id="rId3"/>
    <p:sldId id="289" r:id="rId4"/>
    <p:sldId id="294" r:id="rId5"/>
    <p:sldId id="291" r:id="rId6"/>
    <p:sldId id="292" r:id="rId7"/>
    <p:sldId id="293" r:id="rId8"/>
    <p:sldId id="302" r:id="rId9"/>
    <p:sldId id="311" r:id="rId10"/>
    <p:sldId id="308" r:id="rId11"/>
    <p:sldId id="310" r:id="rId12"/>
    <p:sldId id="267" r:id="rId13"/>
    <p:sldId id="295" r:id="rId14"/>
    <p:sldId id="287" r:id="rId15"/>
    <p:sldId id="283" r:id="rId16"/>
    <p:sldId id="282" r:id="rId17"/>
    <p:sldId id="288" r:id="rId18"/>
    <p:sldId id="270" r:id="rId19"/>
    <p:sldId id="26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70A7BF9-33B9-404B-AB52-D6F1A231181C}">
          <p14:sldIdLst>
            <p14:sldId id="256"/>
            <p14:sldId id="298"/>
            <p14:sldId id="289"/>
            <p14:sldId id="294"/>
            <p14:sldId id="291"/>
            <p14:sldId id="292"/>
            <p14:sldId id="293"/>
            <p14:sldId id="302"/>
            <p14:sldId id="311"/>
            <p14:sldId id="308"/>
            <p14:sldId id="310"/>
            <p14:sldId id="267"/>
            <p14:sldId id="295"/>
          </p14:sldIdLst>
        </p14:section>
        <p14:section name="Section sans titre" id="{039ADC16-240E-4F23-A1F7-45740AF6B030}">
          <p14:sldIdLst>
            <p14:sldId id="287"/>
            <p14:sldId id="283"/>
            <p14:sldId id="282"/>
            <p14:sldId id="288"/>
            <p14:sldId id="270"/>
            <p14:sldId id="26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Chaniaud" initials="E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0EC"/>
    <a:srgbClr val="61D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52" autoAdjust="0"/>
  </p:normalViewPr>
  <p:slideViewPr>
    <p:cSldViewPr>
      <p:cViewPr>
        <p:scale>
          <a:sx n="72" d="100"/>
          <a:sy n="72" d="100"/>
        </p:scale>
        <p:origin x="-13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CEED1-05BF-4D46-8DB6-CF69E242D891}" type="datetimeFigureOut">
              <a:rPr lang="fr-FR" smtClean="0"/>
              <a:pPr/>
              <a:t>16/12/2013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9147A-53A0-4ADF-9152-B422285D2A06}" type="slidenum">
              <a:rPr lang="fr-FR" smtClean="0"/>
              <a:pPr/>
              <a:t>‹N°›</a:t>
            </a:fld>
            <a:endParaRPr lang="fr-FR"/>
          </a:p>
        </p:txBody>
      </p:sp>
    </p:spTree>
    <p:extLst>
      <p:ext uri="{BB962C8B-B14F-4D97-AF65-F5344CB8AC3E}">
        <p14:creationId xmlns:p14="http://schemas.microsoft.com/office/powerpoint/2010/main" val="350256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i="1" dirty="0" smtClean="0"/>
              <a:t>Faire des sciences</a:t>
            </a:r>
            <a:r>
              <a:rPr lang="fr-FR" b="1" i="1" baseline="0" dirty="0" smtClean="0"/>
              <a:t> autrement</a:t>
            </a:r>
            <a:endParaRPr lang="fr-FR" baseline="0" dirty="0" smtClean="0"/>
          </a:p>
          <a:p>
            <a:r>
              <a:rPr lang="fr-FR" sz="1200" kern="1200" dirty="0" smtClean="0">
                <a:solidFill>
                  <a:schemeClr val="tx1"/>
                </a:solidFill>
                <a:effectLst/>
                <a:latin typeface="+mn-lt"/>
                <a:ea typeface="+mn-ea"/>
                <a:cs typeface="+mn-cs"/>
              </a:rPr>
              <a:t>L’orientation des élèves de seconde est une étape capitale dans leur parcours de formation. Elle ne peut se faire correctement qu’avec une information complète, riche et précise des différentes séries du baccalauréat, ainsi que de leurs perspectives d’études supérieures. Les professeurs principaux de seconde, les conseillers d'orientation-psychologue (COP) ainsi que les contenus des séances d’enseignements d’exploration et d’accompagnement personnalisé jouent un rôle essentiel dans cette diffusion de l’information.</a:t>
            </a:r>
          </a:p>
          <a:p>
            <a:r>
              <a:rPr lang="fr-FR" sz="1200" kern="1200" dirty="0" smtClean="0">
                <a:solidFill>
                  <a:schemeClr val="tx1"/>
                </a:solidFill>
                <a:effectLst/>
                <a:latin typeface="+mn-lt"/>
                <a:ea typeface="+mn-ea"/>
                <a:cs typeface="+mn-cs"/>
              </a:rPr>
              <a:t>Depuis </a:t>
            </a:r>
            <a:r>
              <a:rPr lang="fr-FR" sz="1200" kern="1200" dirty="0" smtClean="0">
                <a:solidFill>
                  <a:schemeClr val="tx1"/>
                </a:solidFill>
                <a:effectLst/>
                <a:latin typeface="+mn-lt"/>
                <a:ea typeface="+mn-ea"/>
                <a:cs typeface="+mn-cs"/>
              </a:rPr>
              <a:t>2011,</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a:t>
            </a:r>
            <a:r>
              <a:rPr lang="fr-FR" sz="1200" kern="1200" dirty="0" smtClean="0">
                <a:solidFill>
                  <a:schemeClr val="tx1"/>
                </a:solidFill>
                <a:effectLst/>
                <a:latin typeface="+mn-lt"/>
                <a:ea typeface="+mn-ea"/>
                <a:cs typeface="+mn-cs"/>
              </a:rPr>
              <a:t>baccalauréats technologiques − STI2D et STL en particulier − ont fortement évolués. Ils permettent dorénavant de </a:t>
            </a:r>
            <a:r>
              <a:rPr lang="fr-FR" sz="1200" b="1" u="sng" kern="1200" dirty="0" smtClean="0">
                <a:solidFill>
                  <a:schemeClr val="tx1"/>
                </a:solidFill>
                <a:effectLst/>
                <a:latin typeface="+mn-lt"/>
                <a:ea typeface="+mn-ea"/>
                <a:cs typeface="+mn-cs"/>
              </a:rPr>
              <a:t>« faire des sciences autrement » </a:t>
            </a:r>
            <a:r>
              <a:rPr lang="fr-FR" sz="1200" kern="1200" dirty="0" smtClean="0">
                <a:solidFill>
                  <a:schemeClr val="tx1"/>
                </a:solidFill>
                <a:effectLst/>
                <a:latin typeface="+mn-lt"/>
                <a:ea typeface="+mn-ea"/>
                <a:cs typeface="+mn-cs"/>
              </a:rPr>
              <a:t>pour envisager des études supérieures courtes ou longues.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est donc très important de les présenter et de les expliciter en détail auprès de tous les élèves</a:t>
            </a:r>
            <a:r>
              <a:rPr lang="fr-FR" sz="1200" kern="1200" baseline="0" dirty="0" smtClean="0">
                <a:solidFill>
                  <a:schemeClr val="tx1"/>
                </a:solidFill>
                <a:effectLst/>
                <a:latin typeface="+mn-lt"/>
                <a:ea typeface="+mn-ea"/>
                <a:cs typeface="+mn-cs"/>
              </a:rPr>
              <a:t> de seconde.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Le</a:t>
            </a:r>
            <a:r>
              <a:rPr lang="fr-FR" baseline="0" dirty="0" smtClean="0"/>
              <a:t> choix d’une</a:t>
            </a:r>
            <a:r>
              <a:rPr lang="fr-FR" dirty="0" smtClean="0"/>
              <a:t> spécialité</a:t>
            </a:r>
            <a:r>
              <a:rPr lang="fr-FR" baseline="0" dirty="0" smtClean="0"/>
              <a:t> permet aux élèves de cibler une manière d’aborder ces champs d’application en fonction de leurs appétences.</a:t>
            </a:r>
          </a:p>
          <a:p>
            <a:r>
              <a:rPr lang="fr-FR" baseline="0" dirty="0" smtClean="0"/>
              <a:t>Les élèves peuvent ainsi se concentrer sur </a:t>
            </a:r>
            <a:r>
              <a:rPr lang="fr-FR" dirty="0" smtClean="0"/>
              <a:t>les techniques physiques et chimiques en choisissant</a:t>
            </a:r>
            <a:r>
              <a:rPr lang="fr-FR" baseline="0" dirty="0" smtClean="0"/>
              <a:t> </a:t>
            </a:r>
            <a:r>
              <a:rPr lang="fr-FR" dirty="0" smtClean="0"/>
              <a:t>la spécialité Sciences physiques</a:t>
            </a:r>
            <a:r>
              <a:rPr lang="fr-FR" baseline="0" dirty="0" smtClean="0"/>
              <a:t> et chimiques de laboratoire (</a:t>
            </a:r>
            <a:r>
              <a:rPr lang="fr-FR" dirty="0" smtClean="0"/>
              <a:t>SPCL). </a:t>
            </a:r>
          </a:p>
          <a:p>
            <a:r>
              <a:rPr lang="fr-FR" dirty="0" smtClean="0"/>
              <a:t>Ce</a:t>
            </a:r>
            <a:r>
              <a:rPr lang="fr-FR" baseline="0" dirty="0" smtClean="0"/>
              <a:t> techniques ont des applications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En médecine : imagerie médicale, mise au point d’appareillages comme les lunettes, les appareils auditifs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En agroalimentaire : mise au point de colorants, de conservateurs, contrôle de la qualité chimique des aliments, etc.</a:t>
            </a:r>
          </a:p>
          <a:p>
            <a:pPr marL="171450" indent="-171450">
              <a:buFont typeface="Arial" pitchFamily="34" charset="0"/>
              <a:buChar char="•"/>
            </a:pPr>
            <a:r>
              <a:rPr lang="fr-FR" baseline="0" dirty="0" smtClean="0"/>
              <a:t>En environnement : systèmes photovoltaïques, pompes à chaleur, satellites, etc. </a:t>
            </a:r>
          </a:p>
          <a:p>
            <a:pPr marL="171450" indent="-171450">
              <a:buFont typeface="Arial" pitchFamily="34" charset="0"/>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10</a:t>
            </a:fld>
            <a:endParaRPr lang="fr-FR"/>
          </a:p>
        </p:txBody>
      </p:sp>
    </p:spTree>
    <p:extLst>
      <p:ext uri="{BB962C8B-B14F-4D97-AF65-F5344CB8AC3E}">
        <p14:creationId xmlns:p14="http://schemas.microsoft.com/office/powerpoint/2010/main" val="362148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Les</a:t>
            </a:r>
            <a:r>
              <a:rPr lang="fr-FR" baseline="0" dirty="0" smtClean="0"/>
              <a:t> élèves peuvent aussi choisir de se concentrer sur </a:t>
            </a:r>
            <a:r>
              <a:rPr lang="fr-FR" dirty="0" smtClean="0"/>
              <a:t>les techniques biologiques en choisissant</a:t>
            </a:r>
            <a:r>
              <a:rPr lang="fr-FR" baseline="0" dirty="0" smtClean="0"/>
              <a:t> </a:t>
            </a:r>
            <a:r>
              <a:rPr lang="fr-FR" dirty="0" smtClean="0"/>
              <a:t>la spécialité Biotechnologies. </a:t>
            </a:r>
          </a:p>
          <a:p>
            <a:r>
              <a:rPr lang="fr-FR" dirty="0" smtClean="0"/>
              <a:t>Les biotechnologies </a:t>
            </a:r>
            <a:r>
              <a:rPr lang="fr-FR" baseline="0" dirty="0" smtClean="0"/>
              <a:t>ont des applications :</a:t>
            </a:r>
          </a:p>
          <a:p>
            <a:pPr marL="171450" indent="-171450">
              <a:buFont typeface="Arial" pitchFamily="34" charset="0"/>
              <a:buChar char="•"/>
            </a:pPr>
            <a:r>
              <a:rPr lang="fr-FR" baseline="0" dirty="0" smtClean="0"/>
              <a:t>En médecine : production de vaccins, mesures d’hygiène, dosages de molécules, recherche de microorganismes infectieux, production de médicaments et de cosmétiques,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aseline="0" dirty="0" smtClean="0"/>
              <a:t>En agroalimentaire : fabrication de produits (dérivés laitiers, boissons alcoolisées, …) contrôle de la qualité microbiologique des aliments, bio-insecticides, OGM etc. </a:t>
            </a:r>
          </a:p>
          <a:p>
            <a:pPr marL="171450" indent="-171450">
              <a:buFont typeface="Arial" pitchFamily="34" charset="0"/>
              <a:buChar char="•"/>
            </a:pPr>
            <a:r>
              <a:rPr lang="fr-FR" baseline="0" dirty="0" smtClean="0"/>
              <a:t>En environnement : traitement de l’eau, dépollution des sols, mise au point de bio-carburants, etc. </a:t>
            </a:r>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11</a:t>
            </a:fld>
            <a:endParaRPr lang="fr-FR"/>
          </a:p>
        </p:txBody>
      </p:sp>
    </p:spTree>
    <p:extLst>
      <p:ext uri="{BB962C8B-B14F-4D97-AF65-F5344CB8AC3E}">
        <p14:creationId xmlns:p14="http://schemas.microsoft.com/office/powerpoint/2010/main" val="362148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b="0" i="0" dirty="0" smtClean="0"/>
              <a:t>L’enseignement</a:t>
            </a:r>
            <a:r>
              <a:rPr lang="fr-FR" b="0" i="0" baseline="0" dirty="0" smtClean="0"/>
              <a:t> comporte un tronc commun identique en STI2D et STL.</a:t>
            </a:r>
            <a:endParaRPr lang="fr-FR" b="0" i="0" dirty="0" smtClean="0"/>
          </a:p>
          <a:p>
            <a:r>
              <a:rPr lang="fr-FR" b="0" i="0" dirty="0" smtClean="0"/>
              <a:t>L’enseignement technologique se</a:t>
            </a:r>
            <a:r>
              <a:rPr lang="fr-FR" b="0" i="0" baseline="0" dirty="0" smtClean="0"/>
              <a:t> fait avec trois parties:</a:t>
            </a:r>
          </a:p>
          <a:p>
            <a:pPr marL="628650" lvl="1" indent="-171450">
              <a:buFont typeface="Arial" pitchFamily="34" charset="0"/>
              <a:buChar char="•"/>
            </a:pPr>
            <a:r>
              <a:rPr lang="fr-FR" b="0" i="0" baseline="0" dirty="0" smtClean="0"/>
              <a:t>L’enseignement technologique transversal ;</a:t>
            </a:r>
          </a:p>
          <a:p>
            <a:pPr marL="628650" lvl="1" indent="-171450">
              <a:buFont typeface="Arial" pitchFamily="34" charset="0"/>
              <a:buChar char="•"/>
            </a:pPr>
            <a:r>
              <a:rPr lang="fr-FR" b="0" i="0" baseline="0" dirty="0" smtClean="0"/>
              <a:t>L’enseignement technologique d’approfondissement ;</a:t>
            </a:r>
          </a:p>
          <a:p>
            <a:pPr marL="628650" lvl="1" indent="-171450">
              <a:buFont typeface="Arial" pitchFamily="34" charset="0"/>
              <a:buChar char="•"/>
            </a:pPr>
            <a:r>
              <a:rPr lang="fr-FR" b="0" i="0" baseline="0" dirty="0" smtClean="0"/>
              <a:t>L’enseignement technologique en LV1.</a:t>
            </a:r>
          </a:p>
          <a:p>
            <a:r>
              <a:rPr lang="fr-FR" b="0" i="0" dirty="0" smtClean="0"/>
              <a:t>Les formations des</a:t>
            </a:r>
            <a:r>
              <a:rPr lang="fr-FR" b="0" i="0" baseline="0" dirty="0" smtClean="0"/>
              <a:t> bacs STI2D et STL sont les seules à proposer cet enseignement en </a:t>
            </a:r>
            <a:r>
              <a:rPr lang="fr-FR" b="0" i="0" baseline="0" dirty="0" err="1" smtClean="0"/>
              <a:t>co</a:t>
            </a:r>
            <a:r>
              <a:rPr lang="fr-FR" b="0" i="0" baseline="0" dirty="0" smtClean="0"/>
              <a:t>-animation entre le professeur de technologie et de LV1.</a:t>
            </a:r>
            <a:endParaRPr lang="fr-FR" b="0" i="0" dirty="0" smtClean="0"/>
          </a:p>
          <a:p>
            <a:r>
              <a:rPr lang="fr-FR" b="0" i="0" dirty="0" smtClean="0"/>
              <a:t>Les horaires sont progressifs entre la classe de première</a:t>
            </a:r>
            <a:r>
              <a:rPr lang="fr-FR" b="0" i="0" baseline="0" dirty="0" smtClean="0"/>
              <a:t> et la classe de terminale. La part de l’enseignement d’approfondissement est plus importante en terminale.</a:t>
            </a:r>
          </a:p>
          <a:p>
            <a:endParaRPr lang="fr-FR" b="0" i="0" baseline="0" dirty="0" smtClean="0"/>
          </a:p>
          <a:p>
            <a:endParaRPr lang="fr-FR" b="0" i="0"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12</a:t>
            </a:fld>
            <a:endParaRPr lang="fr-FR"/>
          </a:p>
        </p:txBody>
      </p:sp>
    </p:spTree>
    <p:extLst>
      <p:ext uri="{BB962C8B-B14F-4D97-AF65-F5344CB8AC3E}">
        <p14:creationId xmlns:p14="http://schemas.microsoft.com/office/powerpoint/2010/main" val="7784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a:ln/>
        </p:spPr>
      </p:sp>
      <p:sp>
        <p:nvSpPr>
          <p:cNvPr id="28674" name="Espace réservé des commentaires 2"/>
          <p:cNvSpPr>
            <a:spLocks noGrp="1"/>
          </p:cNvSpPr>
          <p:nvPr>
            <p:ph type="body" idx="1"/>
          </p:nvPr>
        </p:nvSpPr>
        <p:spPr>
          <a:noFill/>
          <a:ln/>
        </p:spPr>
        <p:txBody>
          <a:bodyPr/>
          <a:lstStyle/>
          <a:p>
            <a:pPr eaLnBrk="1" hangingPunct="1">
              <a:lnSpc>
                <a:spcPct val="80000"/>
              </a:lnSpc>
              <a:spcBef>
                <a:spcPct val="0"/>
              </a:spcBef>
            </a:pPr>
            <a:r>
              <a:rPr lang="fr-FR" sz="1700" b="1" i="1" dirty="0" smtClean="0">
                <a:ea typeface="ＭＳ Ｐゴシック"/>
                <a:cs typeface="ＭＳ Ｐゴシック"/>
              </a:rPr>
              <a:t>Faire des sciences autrement</a:t>
            </a:r>
          </a:p>
          <a:p>
            <a:pPr eaLnBrk="1" hangingPunct="1">
              <a:lnSpc>
                <a:spcPct val="80000"/>
              </a:lnSpc>
              <a:spcBef>
                <a:spcPct val="0"/>
              </a:spcBef>
            </a:pPr>
            <a:r>
              <a:rPr lang="fr-FR" sz="1700" i="0" dirty="0" smtClean="0">
                <a:ea typeface="ＭＳ Ｐゴシック"/>
                <a:cs typeface="ＭＳ Ｐゴシック"/>
              </a:rPr>
              <a:t>Ces</a:t>
            </a:r>
            <a:r>
              <a:rPr lang="fr-FR" sz="1700" i="0" baseline="0" dirty="0" smtClean="0">
                <a:ea typeface="ＭＳ Ｐゴシック"/>
                <a:cs typeface="ＭＳ Ｐゴシック"/>
              </a:rPr>
              <a:t> séries scientifiques et technologiques font une place très importante aux enseignements scientifiques (math, physique, technologie), jusqu’à 23 heures en terminale parmi les 32 heures hebdomadaires.</a:t>
            </a:r>
          </a:p>
          <a:p>
            <a:pPr eaLnBrk="1" hangingPunct="1">
              <a:lnSpc>
                <a:spcPct val="80000"/>
              </a:lnSpc>
              <a:spcBef>
                <a:spcPct val="0"/>
              </a:spcBef>
            </a:pPr>
            <a:r>
              <a:rPr lang="fr-FR" sz="1700" i="0" baseline="0" dirty="0" smtClean="0">
                <a:ea typeface="ＭＳ Ｐゴシック"/>
                <a:cs typeface="ＭＳ Ｐゴシック"/>
              </a:rPr>
              <a:t>En première c’est 20 heures d’enseignement scientifique et technologique pour 32 heures au total.</a:t>
            </a:r>
            <a:endParaRPr lang="fr-FR" sz="1700" i="0" dirty="0">
              <a:ea typeface="ＭＳ Ｐゴシック"/>
              <a:cs typeface="ＭＳ Ｐゴシック"/>
            </a:endParaRPr>
          </a:p>
          <a:p>
            <a:pPr eaLnBrk="1" hangingPunct="1">
              <a:lnSpc>
                <a:spcPct val="80000"/>
              </a:lnSpc>
              <a:spcBef>
                <a:spcPct val="0"/>
              </a:spcBef>
            </a:pPr>
            <a:endParaRPr lang="fr-FR" sz="1700" i="1" dirty="0">
              <a:ea typeface="ＭＳ Ｐゴシック"/>
              <a:cs typeface="ＭＳ Ｐゴシック"/>
            </a:endParaRPr>
          </a:p>
          <a:p>
            <a:pPr>
              <a:lnSpc>
                <a:spcPct val="80000"/>
              </a:lnSpc>
            </a:pPr>
            <a:endParaRPr lang="fr-FR" sz="1700" dirty="0">
              <a:ea typeface="ＭＳ Ｐゴシック"/>
              <a:cs typeface="ＭＳ Ｐゴシック"/>
            </a:endParaRPr>
          </a:p>
        </p:txBody>
      </p:sp>
      <p:sp>
        <p:nvSpPr>
          <p:cNvPr id="28675" name="Espace réservé du numéro de diapositive 3"/>
          <p:cNvSpPr>
            <a:spLocks noGrp="1"/>
          </p:cNvSpPr>
          <p:nvPr>
            <p:ph type="sldNum" sz="quarter" idx="5"/>
          </p:nvPr>
        </p:nvSpPr>
        <p:spPr>
          <a:noFill/>
        </p:spPr>
        <p:txBody>
          <a:bodyPr/>
          <a:lstStyle/>
          <a:p>
            <a:fld id="{D0B36717-CD94-4F1B-B1AD-0D9601C3B3DF}" type="slidenum">
              <a:rPr lang="fr-FR" smtClean="0">
                <a:latin typeface="Times New Roman" pitchFamily="18" charset="0"/>
              </a:rPr>
              <a:pPr/>
              <a:t>13</a:t>
            </a:fld>
            <a:endParaRPr lang="fr-F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Cette</a:t>
            </a:r>
            <a:r>
              <a:rPr lang="fr-FR" baseline="0" dirty="0" smtClean="0"/>
              <a:t> formation scientifique se veut appliquée à la technologie. Elle introduit de l’interdisciplinarité  et de la complémentarité entre la LV1 et les mathématiques, la physique-chimie et la technologie pour favoriser l’apprentissages des notions « théoriques ».</a:t>
            </a:r>
          </a:p>
          <a:p>
            <a:r>
              <a:rPr lang="fr-FR" baseline="0" dirty="0" smtClean="0"/>
              <a:t>L’heure d'enseignement technologique en LV1 est faite simultanément par un enseignant de LV1 et de technologie.</a:t>
            </a:r>
          </a:p>
          <a:p>
            <a:r>
              <a:rPr lang="fr-FR" baseline="0" dirty="0" smtClean="0"/>
              <a:t>C’est une grande nouveauté qui plaît beaucoup aux élèves car cela leur donne un temps supplémentaire de pratique langagière dans le domaine technologique.</a:t>
            </a:r>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14</a:t>
            </a:fld>
            <a:endParaRPr lang="fr-FR"/>
          </a:p>
        </p:txBody>
      </p:sp>
    </p:spTree>
    <p:extLst>
      <p:ext uri="{BB962C8B-B14F-4D97-AF65-F5344CB8AC3E}">
        <p14:creationId xmlns:p14="http://schemas.microsoft.com/office/powerpoint/2010/main" val="311673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Les élèves le témoignent :</a:t>
            </a:r>
            <a:r>
              <a:rPr lang="fr-FR" baseline="0" dirty="0" smtClean="0"/>
              <a:t> « </a:t>
            </a:r>
            <a:r>
              <a:rPr lang="fr-FR" i="1" baseline="0" dirty="0" smtClean="0"/>
              <a:t>On a un temps de manipulation, d’expérimentation et de mise en application qui nous permet vraiment de comprendre et d’assimiler correctement les concepts théoriques</a:t>
            </a:r>
            <a:r>
              <a:rPr lang="fr-FR" baseline="0" dirty="0" smtClean="0"/>
              <a:t> », « </a:t>
            </a:r>
            <a:r>
              <a:rPr lang="fr-FR" i="1" baseline="0" dirty="0" smtClean="0"/>
              <a:t>On n’est pas passif à suivre des cours, on a un temps important de travaux pratiques pendant lesquels on est actif et cela nous convient parfaitement</a:t>
            </a:r>
            <a:r>
              <a:rPr lang="fr-FR" baseline="0" dirty="0" smtClean="0"/>
              <a:t> ».</a:t>
            </a:r>
          </a:p>
          <a:p>
            <a:r>
              <a:rPr lang="fr-FR" dirty="0" smtClean="0"/>
              <a:t>Ces élèves ont besoin de faire ces aller-retour entre l’expérimentation et l’apport</a:t>
            </a:r>
            <a:r>
              <a:rPr lang="fr-FR" baseline="0" dirty="0" smtClean="0"/>
              <a:t> de connaissances. Ils apprennent mieux ainsi.</a:t>
            </a:r>
          </a:p>
          <a:p>
            <a:endParaRPr lang="fr-FR" baseline="0" dirty="0" smtClean="0"/>
          </a:p>
          <a:p>
            <a:r>
              <a:rPr lang="fr-FR" baseline="0" dirty="0" smtClean="0"/>
              <a:t>Sans forcément avoir déjà une idée précise d’un métier et d’un parcours de formation, tous les élèves savent qu’ils ont après le baccalauréat technologique un large choix d’études supérieures à bac+2, bac+3 et bac+5 dans les domaines scientifiques et technologiques.</a:t>
            </a:r>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15</a:t>
            </a:fld>
            <a:endParaRPr lang="fr-FR"/>
          </a:p>
        </p:txBody>
      </p:sp>
    </p:spTree>
    <p:extLst>
      <p:ext uri="{BB962C8B-B14F-4D97-AF65-F5344CB8AC3E}">
        <p14:creationId xmlns:p14="http://schemas.microsoft.com/office/powerpoint/2010/main" val="248032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dirty="0" smtClean="0">
                <a:latin typeface="+mn-lt"/>
              </a:rPr>
              <a:t>Faire des sciences autrement</a:t>
            </a:r>
          </a:p>
          <a:p>
            <a:r>
              <a:rPr lang="fr-FR" sz="1200" dirty="0" smtClean="0">
                <a:latin typeface="+mn-lt"/>
              </a:rPr>
              <a:t>Le </a:t>
            </a:r>
            <a:r>
              <a:rPr lang="fr-FR" sz="1200" baseline="0" dirty="0" smtClean="0">
                <a:latin typeface="+mn-lt"/>
              </a:rPr>
              <a:t>changement essentiel des nouveaux bacs technologiques est sa préparation à une grande diversité de parcours de formations supérieures.</a:t>
            </a:r>
          </a:p>
          <a:p>
            <a:r>
              <a:rPr lang="fr-FR" sz="1200" dirty="0" smtClean="0">
                <a:latin typeface="+mn-lt"/>
              </a:rPr>
              <a:t>La</a:t>
            </a:r>
            <a:r>
              <a:rPr lang="fr-FR" sz="1200" baseline="0" dirty="0" smtClean="0">
                <a:latin typeface="+mn-lt"/>
              </a:rPr>
              <a:t> progressivité et la sécurité des parcours sont également l’un des véritables atout de ces baccalauréats.</a:t>
            </a:r>
          </a:p>
          <a:p>
            <a:pPr lvl="0"/>
            <a:r>
              <a:rPr lang="fr-FR" sz="1200" kern="1200" dirty="0" smtClean="0">
                <a:solidFill>
                  <a:schemeClr val="tx1"/>
                </a:solidFill>
                <a:effectLst/>
                <a:latin typeface="+mn-lt"/>
                <a:ea typeface="+mn-ea"/>
                <a:cs typeface="+mn-cs"/>
              </a:rPr>
              <a:t>Exemples </a:t>
            </a:r>
            <a:r>
              <a:rPr lang="fr-FR" sz="1200" kern="1200" baseline="0" dirty="0" smtClean="0">
                <a:solidFill>
                  <a:schemeClr val="tx1"/>
                </a:solidFill>
                <a:effectLst/>
                <a:latin typeface="+mn-lt"/>
                <a:ea typeface="+mn-ea"/>
                <a:cs typeface="+mn-cs"/>
              </a:rPr>
              <a:t>d</a:t>
            </a:r>
            <a:r>
              <a:rPr lang="fr-FR" sz="1200" kern="1200" dirty="0" smtClean="0">
                <a:solidFill>
                  <a:schemeClr val="tx1"/>
                </a:solidFill>
                <a:effectLst/>
                <a:latin typeface="+mn-lt"/>
                <a:ea typeface="+mn-ea"/>
                <a:cs typeface="+mn-cs"/>
              </a:rPr>
              <a:t>e parcours progressifs, diversifiés et sécurisés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p>
          <a:p>
            <a:pPr marL="171450" lvl="0" indent="-171450">
              <a:buFont typeface="Arial" pitchFamily="34" charset="0"/>
              <a:buChar char="•"/>
            </a:pPr>
            <a:r>
              <a:rPr lang="fr-FR" sz="1200" kern="1200" dirty="0" smtClean="0">
                <a:solidFill>
                  <a:schemeClr val="tx1"/>
                </a:solidFill>
                <a:effectLst/>
                <a:latin typeface="+mn-lt"/>
                <a:ea typeface="+mn-ea"/>
                <a:cs typeface="+mn-cs"/>
              </a:rPr>
              <a:t>BTS ou DUT ►CPGE ATS ►école d’ingénieur</a:t>
            </a:r>
          </a:p>
          <a:p>
            <a:pPr marL="171450" lvl="0" indent="-171450">
              <a:buFont typeface="Arial" pitchFamily="34" charset="0"/>
              <a:buChar char="•"/>
            </a:pPr>
            <a:r>
              <a:rPr lang="fr-FR" sz="1200" kern="1200" dirty="0" smtClean="0">
                <a:solidFill>
                  <a:schemeClr val="tx1"/>
                </a:solidFill>
                <a:effectLst/>
                <a:latin typeface="+mn-lt"/>
                <a:ea typeface="+mn-ea"/>
                <a:cs typeface="+mn-cs"/>
              </a:rPr>
              <a:t>BTS ou DUT ►école d’ingénieur (admission parallèle, la banque DUT/BTS…)</a:t>
            </a:r>
          </a:p>
          <a:p>
            <a:pPr marL="171450" lvl="0" indent="-171450">
              <a:buFont typeface="Arial" pitchFamily="34" charset="0"/>
              <a:buChar char="•"/>
            </a:pPr>
            <a:r>
              <a:rPr lang="fr-FR" sz="1200" kern="1200" dirty="0" smtClean="0">
                <a:solidFill>
                  <a:schemeClr val="tx1"/>
                </a:solidFill>
                <a:effectLst/>
                <a:latin typeface="+mn-lt"/>
                <a:ea typeface="+mn-ea"/>
                <a:cs typeface="+mn-cs"/>
              </a:rPr>
              <a:t>BTS ou DUT ►école d’ingénieur par apprentissage</a:t>
            </a:r>
          </a:p>
          <a:p>
            <a:pPr marL="171450" lvl="0" indent="-171450">
              <a:buFont typeface="Arial" pitchFamily="34" charset="0"/>
              <a:buChar char="•"/>
            </a:pPr>
            <a:r>
              <a:rPr lang="fr-FR" sz="1200" kern="1200" dirty="0" smtClean="0">
                <a:solidFill>
                  <a:schemeClr val="tx1"/>
                </a:solidFill>
                <a:effectLst/>
                <a:latin typeface="+mn-lt"/>
                <a:ea typeface="+mn-ea"/>
                <a:cs typeface="+mn-cs"/>
              </a:rPr>
              <a:t>L3 technologique ►école d’ingénieur (concours Casting, concours des Mines…) ou Master</a:t>
            </a:r>
          </a:p>
          <a:p>
            <a:pPr lvl="0"/>
            <a:r>
              <a:rPr lang="fr-FR" sz="1200" kern="1200" baseline="0" dirty="0" smtClean="0">
                <a:solidFill>
                  <a:schemeClr val="tx1"/>
                </a:solidFill>
                <a:effectLst/>
                <a:latin typeface="+mn-lt"/>
                <a:ea typeface="+mn-ea"/>
                <a:cs typeface="+mn-cs"/>
              </a:rPr>
              <a:t>Également d</a:t>
            </a:r>
            <a:r>
              <a:rPr lang="fr-FR" sz="1200" kern="1200" dirty="0" smtClean="0">
                <a:solidFill>
                  <a:schemeClr val="tx1"/>
                </a:solidFill>
                <a:effectLst/>
                <a:latin typeface="+mn-lt"/>
                <a:ea typeface="+mn-ea"/>
                <a:cs typeface="+mn-cs"/>
              </a:rPr>
              <a:t>es parcours à accès direct avec :</a:t>
            </a:r>
          </a:p>
          <a:p>
            <a:pPr marL="171450" lvl="0" indent="-171450">
              <a:buFont typeface="Arial" pitchFamily="34" charset="0"/>
              <a:buChar char="•"/>
            </a:pPr>
            <a:r>
              <a:rPr lang="fr-FR" sz="1200" kern="1200" dirty="0" smtClean="0">
                <a:solidFill>
                  <a:schemeClr val="tx1"/>
                </a:solidFill>
                <a:effectLst/>
                <a:latin typeface="+mn-lt"/>
                <a:ea typeface="+mn-ea"/>
                <a:cs typeface="+mn-cs"/>
              </a:rPr>
              <a:t>CPGE TSI</a:t>
            </a:r>
            <a:r>
              <a:rPr lang="fr-FR" sz="1200" kern="1200" baseline="0" dirty="0" smtClean="0">
                <a:solidFill>
                  <a:schemeClr val="tx1"/>
                </a:solidFill>
                <a:effectLst/>
                <a:latin typeface="+mn-lt"/>
                <a:ea typeface="+mn-ea"/>
                <a:cs typeface="+mn-cs"/>
              </a:rPr>
              <a:t> ou</a:t>
            </a:r>
            <a:r>
              <a:rPr lang="fr-FR" sz="1200" kern="1200" dirty="0" smtClean="0">
                <a:solidFill>
                  <a:schemeClr val="tx1"/>
                </a:solidFill>
                <a:effectLst/>
                <a:latin typeface="+mn-lt"/>
                <a:ea typeface="+mn-ea"/>
                <a:cs typeface="+mn-cs"/>
              </a:rPr>
              <a:t> TB ou TPC ► école d’ingénieur</a:t>
            </a:r>
            <a:r>
              <a:rPr lang="fr-FR" sz="1200" kern="1200" baseline="0" dirty="0" smtClean="0">
                <a:solidFill>
                  <a:schemeClr val="tx1"/>
                </a:solidFill>
                <a:effectLst/>
                <a:latin typeface="+mn-lt"/>
                <a:ea typeface="+mn-ea"/>
                <a:cs typeface="+mn-cs"/>
              </a:rPr>
              <a:t> (concours spécifiques)</a:t>
            </a:r>
            <a:endParaRPr lang="fr-FR" sz="1200" kern="1200" dirty="0" smtClean="0">
              <a:solidFill>
                <a:schemeClr val="tx1"/>
              </a:solidFill>
              <a:effectLst/>
              <a:latin typeface="+mn-lt"/>
              <a:ea typeface="+mn-ea"/>
              <a:cs typeface="+mn-cs"/>
            </a:endParaRPr>
          </a:p>
          <a:p>
            <a:pPr marL="171450" lvl="0" indent="-171450">
              <a:buFont typeface="Arial" pitchFamily="34" charset="0"/>
              <a:buChar char="•"/>
            </a:pPr>
            <a:r>
              <a:rPr lang="fr-FR" sz="1200" kern="1200" dirty="0" smtClean="0">
                <a:solidFill>
                  <a:schemeClr val="tx1"/>
                </a:solidFill>
                <a:effectLst/>
                <a:latin typeface="+mn-lt"/>
                <a:ea typeface="+mn-ea"/>
                <a:cs typeface="+mn-cs"/>
              </a:rPr>
              <a:t>École d’ingénieur avec préparation intégrée (concours Alpha, concours </a:t>
            </a:r>
            <a:r>
              <a:rPr lang="fr-FR" sz="1200" kern="1200" dirty="0" err="1" smtClean="0">
                <a:solidFill>
                  <a:schemeClr val="tx1"/>
                </a:solidFill>
                <a:effectLst/>
                <a:latin typeface="+mn-lt"/>
                <a:ea typeface="+mn-ea"/>
                <a:cs typeface="+mn-cs"/>
              </a:rPr>
              <a:t>Geipi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Polytech</a:t>
            </a:r>
            <a:r>
              <a:rPr lang="fr-FR" sz="1200" kern="1200" dirty="0" smtClean="0">
                <a:solidFill>
                  <a:schemeClr val="tx1"/>
                </a:solidFill>
                <a:effectLst/>
                <a:latin typeface="+mn-lt"/>
                <a:ea typeface="+mn-ea"/>
                <a:cs typeface="+mn-cs"/>
              </a:rPr>
              <a:t>…)</a:t>
            </a:r>
          </a:p>
          <a:p>
            <a:endParaRPr lang="fr-FR" baseline="0" dirty="0" smtClean="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16</a:t>
            </a:fld>
            <a:endParaRPr lang="fr-FR"/>
          </a:p>
        </p:txBody>
      </p:sp>
    </p:spTree>
    <p:extLst>
      <p:ext uri="{BB962C8B-B14F-4D97-AF65-F5344CB8AC3E}">
        <p14:creationId xmlns:p14="http://schemas.microsoft.com/office/powerpoint/2010/main" val="273774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Le site de Onisep</a:t>
            </a:r>
            <a:r>
              <a:rPr lang="fr-FR" baseline="0" dirty="0" smtClean="0"/>
              <a:t> avec sa rubrique « ma voie scientifique » donne beaucoup d’éléments d’informations supplémentaires pour que les élèves et leurs parents puissent se renseigner.</a:t>
            </a:r>
          </a:p>
          <a:p>
            <a:r>
              <a:rPr lang="fr-FR" dirty="0" smtClean="0"/>
              <a:t>Consultez par exemple le </a:t>
            </a:r>
            <a:r>
              <a:rPr lang="fr-FR" dirty="0" err="1" smtClean="0"/>
              <a:t>flipbook</a:t>
            </a:r>
            <a:r>
              <a:rPr lang="fr-FR" dirty="0" smtClean="0"/>
              <a:t> et 7 vidéos dans « Tout savoir sur la nouvelle série STI Développement Durable ».</a:t>
            </a:r>
          </a:p>
          <a:p>
            <a:r>
              <a:rPr lang="fr-FR" dirty="0" smtClean="0"/>
              <a:t>Consultez également</a:t>
            </a:r>
            <a:r>
              <a:rPr lang="fr-FR" baseline="0" dirty="0" smtClean="0"/>
              <a:t> les métiers scientifiques et technologiques.</a:t>
            </a:r>
          </a:p>
          <a:p>
            <a:r>
              <a:rPr lang="fr-FR" baseline="0" dirty="0" smtClean="0"/>
              <a:t>Consultez également l’enquête Harris Interactive « Sciences et technologies : des métiers pour les filles comme pour les garçons ».</a:t>
            </a:r>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17</a:t>
            </a:fld>
            <a:endParaRPr lang="fr-FR"/>
          </a:p>
        </p:txBody>
      </p:sp>
    </p:spTree>
    <p:extLst>
      <p:ext uri="{BB962C8B-B14F-4D97-AF65-F5344CB8AC3E}">
        <p14:creationId xmlns:p14="http://schemas.microsoft.com/office/powerpoint/2010/main" val="380689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a:t>
            </a:r>
            <a:r>
              <a:rPr lang="fr-FR" b="1" i="1" baseline="0" dirty="0" smtClean="0"/>
              <a:t> sciences autrement</a:t>
            </a:r>
            <a:endParaRPr lang="fr-FR" dirty="0" smtClean="0"/>
          </a:p>
          <a:p>
            <a:r>
              <a:rPr lang="fr-FR" dirty="0" smtClean="0"/>
              <a:t>Il n’existe pas de série mieux qu’une autre</a:t>
            </a:r>
            <a:r>
              <a:rPr lang="fr-FR" baseline="0" dirty="0" smtClean="0"/>
              <a:t> et encore moins de voie royale !</a:t>
            </a:r>
          </a:p>
          <a:p>
            <a:r>
              <a:rPr lang="fr-FR" dirty="0" smtClean="0"/>
              <a:t>Il n’existe que des parcours idéaux de formation pour chacun de nos élèves.</a:t>
            </a:r>
          </a:p>
          <a:p>
            <a:r>
              <a:rPr lang="fr-FR" dirty="0" smtClean="0"/>
              <a:t>Cessons de porter ce regard catégoriel sur nos séries, arrêtons de placer les élèves de seconde devant le dilemme « </a:t>
            </a:r>
            <a:r>
              <a:rPr lang="fr-FR" i="1" dirty="0" smtClean="0"/>
              <a:t>S or not S </a:t>
            </a:r>
            <a:r>
              <a:rPr lang="fr-FR" dirty="0" smtClean="0"/>
              <a:t>» et participons davantage à l’accompagnement et l’orientation des élèves pour leur proposer au plus tôt des parcours adaptés.</a:t>
            </a:r>
          </a:p>
          <a:p>
            <a:r>
              <a:rPr lang="fr-FR" dirty="0" smtClean="0"/>
              <a:t>Avec une</a:t>
            </a:r>
            <a:r>
              <a:rPr lang="fr-FR" baseline="0" dirty="0" smtClean="0"/>
              <a:t> bonne connaissance des différentes séries, s</a:t>
            </a:r>
            <a:r>
              <a:rPr lang="fr-FR" dirty="0" smtClean="0"/>
              <a:t>achons</a:t>
            </a:r>
            <a:r>
              <a:rPr lang="fr-FR" baseline="0" dirty="0" smtClean="0"/>
              <a:t> montrer aux élèves toutes les voies qui leur sont offertes avec le souci premier de trouver pour chacun d’eux ce parcours idéal.</a:t>
            </a:r>
            <a:endParaRPr lang="fr-FR" dirty="0" smtClean="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18</a:t>
            </a:fld>
            <a:endParaRPr lang="fr-FR"/>
          </a:p>
        </p:txBody>
      </p:sp>
    </p:spTree>
    <p:extLst>
      <p:ext uri="{BB962C8B-B14F-4D97-AF65-F5344CB8AC3E}">
        <p14:creationId xmlns:p14="http://schemas.microsoft.com/office/powerpoint/2010/main" val="4236127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endParaRPr lang="fr-FR" b="0" i="0"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19</a:t>
            </a:fld>
            <a:endParaRPr lang="fr-FR"/>
          </a:p>
        </p:txBody>
      </p:sp>
    </p:spTree>
    <p:extLst>
      <p:ext uri="{BB962C8B-B14F-4D97-AF65-F5344CB8AC3E}">
        <p14:creationId xmlns:p14="http://schemas.microsoft.com/office/powerpoint/2010/main" val="233483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solidFill>
                  <a:schemeClr val="tx2">
                    <a:lumMod val="60000"/>
                    <a:lumOff val="40000"/>
                  </a:schemeClr>
                </a:solidFill>
              </a:rPr>
              <a:t>Faire des sciences autrement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Parmi l’ensemble des bacs généraux et technologiques offerts aux élèves de seconde, deux d’entre eux ont fortement évolués.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s’agit des séries STI2D et STL. Ces deux nouveaux bacs technologiques permettent d’aborder les sciences concrètement en étant appliquées à un domaine technologique.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B050"/>
                </a:solidFill>
              </a:rPr>
              <a:t>La série STI2D, sciences et technologies de l’industrie et du développement durable, comme la série STL, sciences et technologies de laboratoire concernent toutes les deux, les sciences appliquées aux nouvelles technologies que l’homme crée pour l’homme.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Elles doivent apporter des solutions durables </a:t>
            </a:r>
            <a:r>
              <a:rPr lang="fr-FR" sz="1200" b="0" i="0" kern="1200" dirty="0" smtClean="0">
                <a:solidFill>
                  <a:schemeClr val="tx1"/>
                </a:solidFill>
                <a:effectLst/>
                <a:latin typeface="+mn-lt"/>
                <a:ea typeface="+mn-ea"/>
                <a:cs typeface="+mn-cs"/>
              </a:rPr>
              <a:t>qui répondent aux besoins du présent sans compromettre la capacité des générations futures à répondre aux leurs.</a:t>
            </a:r>
            <a:endParaRPr lang="fr-FR" b="0" i="0" baseline="0" dirty="0" smtClean="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2</a:t>
            </a:fld>
            <a:endParaRPr lang="fr-FR"/>
          </a:p>
        </p:txBody>
      </p:sp>
    </p:spTree>
    <p:extLst>
      <p:ext uri="{BB962C8B-B14F-4D97-AF65-F5344CB8AC3E}">
        <p14:creationId xmlns:p14="http://schemas.microsoft.com/office/powerpoint/2010/main" val="259195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a:ln/>
        </p:spPr>
      </p:sp>
      <p:sp>
        <p:nvSpPr>
          <p:cNvPr id="20482" name="Espace réservé des commentaires 2"/>
          <p:cNvSpPr>
            <a:spLocks noGrp="1"/>
          </p:cNvSpPr>
          <p:nvPr>
            <p:ph type="body" idx="1"/>
          </p:nvPr>
        </p:nvSpPr>
        <p:spPr>
          <a:noFill/>
          <a:ln/>
        </p:spPr>
        <p:txBody>
          <a:bodyPr/>
          <a:lstStyle/>
          <a:p>
            <a:r>
              <a:rPr lang="fr-FR" b="1" i="1" dirty="0" smtClean="0">
                <a:ea typeface="ＭＳ Ｐゴシック"/>
                <a:cs typeface="ＭＳ Ｐゴシック"/>
              </a:rPr>
              <a:t>Faire</a:t>
            </a:r>
            <a:r>
              <a:rPr lang="fr-FR" b="1" i="1" baseline="0" dirty="0" smtClean="0">
                <a:ea typeface="ＭＳ Ｐゴシック"/>
                <a:cs typeface="ＭＳ Ｐゴシック"/>
              </a:rPr>
              <a:t> </a:t>
            </a:r>
            <a:r>
              <a:rPr lang="fr-FR" b="1" i="1" dirty="0" smtClean="0">
                <a:ea typeface="ＭＳ Ｐゴシック"/>
                <a:cs typeface="ＭＳ Ｐゴシック"/>
              </a:rPr>
              <a:t>des sciences</a:t>
            </a:r>
            <a:r>
              <a:rPr lang="fr-FR" b="1" i="1" baseline="0" dirty="0" smtClean="0">
                <a:ea typeface="ＭＳ Ｐゴシック"/>
                <a:cs typeface="ＭＳ Ｐゴシック"/>
              </a:rPr>
              <a:t> autrement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ea typeface="ＭＳ Ｐゴシック"/>
                <a:cs typeface="ＭＳ Ｐゴシック"/>
              </a:rPr>
              <a:t>Ces nouveaux bacs technologiques préparent à entrer dans l’enseignement supérieur</a:t>
            </a:r>
            <a:r>
              <a:rPr lang="fr-FR" baseline="0" dirty="0" smtClean="0">
                <a:ea typeface="ＭＳ Ｐゴシック"/>
                <a:cs typeface="ＭＳ Ｐゴシック"/>
              </a:rPr>
              <a:t> </a:t>
            </a:r>
            <a:r>
              <a:rPr lang="fr-FR" dirty="0" smtClean="0">
                <a:ea typeface="ＭＳ Ｐゴシック"/>
                <a:cs typeface="ＭＳ Ｐゴシック"/>
              </a:rPr>
              <a:t>pour des poursuites d’étude</a:t>
            </a:r>
            <a:r>
              <a:rPr lang="fr-FR" baseline="0" dirty="0" smtClean="0">
                <a:ea typeface="ＭＳ Ｐゴシック"/>
                <a:cs typeface="ＭＳ Ｐゴシック"/>
              </a:rPr>
              <a:t> </a:t>
            </a:r>
            <a:r>
              <a:rPr lang="fr-FR" dirty="0" smtClean="0">
                <a:ea typeface="ＭＳ Ｐゴシック"/>
                <a:cs typeface="ＭＳ Ｐゴシック"/>
              </a:rPr>
              <a:t>courtes</a:t>
            </a:r>
            <a:r>
              <a:rPr lang="fr-FR" baseline="0" dirty="0" smtClean="0">
                <a:ea typeface="ＭＳ Ｐゴシック"/>
                <a:cs typeface="ＭＳ Ｐゴシック"/>
              </a:rPr>
              <a:t> ou </a:t>
            </a:r>
            <a:r>
              <a:rPr lang="fr-FR" dirty="0" smtClean="0">
                <a:ea typeface="ＭＳ Ｐゴシック"/>
                <a:cs typeface="ＭＳ Ｐゴシック"/>
              </a:rPr>
              <a:t>longues </a:t>
            </a:r>
            <a:r>
              <a:rPr lang="fr-FR" baseline="0" dirty="0" smtClean="0">
                <a:ea typeface="ＭＳ Ｐゴシック"/>
                <a:cs typeface="ＭＳ Ｐゴシック"/>
              </a:rPr>
              <a:t>dans les domaines scientifiques et technologiques. Pour cela ils se différencient totalement des bacs professionnels, qui eux, préparent directement à un métier et donc visent une insertion professionnelle immédiate.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ea typeface="ＭＳ Ｐゴシック"/>
                <a:cs typeface="ＭＳ Ｐゴシック"/>
              </a:rPr>
              <a:t>Les séries STL et STI2D permettent de susciter des vocations scientifiques avec des enseignements concrets appliqués à un domaine technologique.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ea typeface="ＭＳ Ｐゴシック"/>
                <a:cs typeface="ＭＳ Ｐゴシック"/>
              </a:rPr>
              <a:t>La pédagogie repose sur l’investigation et la pratique dans des activités en laboratoire et des activités de projet.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ea typeface="ＭＳ Ｐゴシック"/>
                <a:cs typeface="ＭＳ Ｐゴシック"/>
              </a:rPr>
              <a:t>L’enseignement en groupe à effectif réduit et le travail en équipe y sont privilégiés.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ea typeface="ＭＳ Ｐゴシック"/>
              <a:cs typeface="ＭＳ Ｐゴシック"/>
            </a:endParaRPr>
          </a:p>
          <a:p>
            <a:endParaRPr lang="fr-FR" baseline="0" dirty="0" smtClean="0">
              <a:ea typeface="ＭＳ Ｐゴシック"/>
              <a:cs typeface="ＭＳ Ｐゴシック"/>
            </a:endParaRPr>
          </a:p>
          <a:p>
            <a:endParaRPr lang="fr-FR" baseline="0" dirty="0" smtClean="0">
              <a:ea typeface="ＭＳ Ｐゴシック"/>
              <a:cs typeface="ＭＳ Ｐゴシック"/>
            </a:endParaRPr>
          </a:p>
          <a:p>
            <a:endParaRPr lang="fr-FR" dirty="0" smtClean="0">
              <a:ea typeface="ＭＳ Ｐゴシック"/>
              <a:cs typeface="ＭＳ Ｐゴシック"/>
            </a:endParaRPr>
          </a:p>
        </p:txBody>
      </p:sp>
      <p:sp>
        <p:nvSpPr>
          <p:cNvPr id="20483" name="Espace réservé du numéro de diapositive 3"/>
          <p:cNvSpPr>
            <a:spLocks noGrp="1"/>
          </p:cNvSpPr>
          <p:nvPr>
            <p:ph type="sldNum" sz="quarter" idx="5"/>
          </p:nvPr>
        </p:nvSpPr>
        <p:spPr>
          <a:noFill/>
        </p:spPr>
        <p:txBody>
          <a:bodyPr/>
          <a:lstStyle/>
          <a:p>
            <a:fld id="{5B22396A-6FE0-4861-8BA8-5B542BA0379F}" type="slidenum">
              <a:rPr lang="fr-FR" smtClean="0">
                <a:latin typeface="Times New Roman" pitchFamily="18" charset="0"/>
              </a:rPr>
              <a:pPr/>
              <a:t>3</a:t>
            </a:fld>
            <a:endParaRPr 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b="0" i="0" dirty="0" smtClean="0"/>
              <a:t>Quand</a:t>
            </a:r>
            <a:r>
              <a:rPr lang="fr-FR" b="0" i="0" baseline="0" dirty="0" smtClean="0"/>
              <a:t> on évoque les technologies industrielles et le développement durable, de quoi parle-t-on exactement ?</a:t>
            </a:r>
          </a:p>
          <a:p>
            <a:r>
              <a:rPr lang="fr-FR" b="0" i="0" baseline="0" dirty="0" smtClean="0"/>
              <a:t>Cela concerne toutes les innovations technologiques qui répondent aux enjeux nombreux sociétaux.</a:t>
            </a:r>
          </a:p>
          <a:p>
            <a:r>
              <a:rPr lang="fr-FR" sz="1200" b="0" i="0" kern="1200" baseline="0" dirty="0" smtClean="0">
                <a:solidFill>
                  <a:schemeClr val="tx1"/>
                </a:solidFill>
                <a:effectLst/>
                <a:latin typeface="+mn-lt"/>
                <a:ea typeface="+mn-ea"/>
                <a:cs typeface="+mn-cs"/>
              </a:rPr>
              <a:t>Ils touchent :</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Les transports</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L’habitat</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La santé</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Le confort</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Les énergies de demain</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La maîtrise énergétique</a:t>
            </a: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La gestion de la ressource en eau</a:t>
            </a:r>
          </a:p>
          <a:p>
            <a:pPr marL="628650" lvl="1" indent="-171450">
              <a:buFont typeface="Arial" pitchFamily="34" charset="0"/>
              <a:buChar char="•"/>
            </a:pPr>
            <a:r>
              <a:rPr lang="fr-FR" sz="1200" b="0" i="0" kern="1200" dirty="0" smtClean="0">
                <a:solidFill>
                  <a:schemeClr val="tx1"/>
                </a:solidFill>
                <a:effectLst/>
                <a:latin typeface="+mn-lt"/>
                <a:ea typeface="+mn-ea"/>
                <a:cs typeface="+mn-cs"/>
              </a:rPr>
              <a:t>La réduction des émissions de gaz à effet de serre </a:t>
            </a:r>
            <a:endParaRPr lang="fr-FR" sz="1200" b="0" i="0" kern="1200" baseline="0" dirty="0" smtClean="0">
              <a:solidFill>
                <a:schemeClr val="tx1"/>
              </a:solidFill>
              <a:effectLst/>
              <a:latin typeface="+mn-lt"/>
              <a:ea typeface="+mn-ea"/>
              <a:cs typeface="+mn-cs"/>
            </a:endParaRPr>
          </a:p>
          <a:p>
            <a:pPr marL="628650" lvl="1" indent="-171450">
              <a:buFont typeface="Arial" pitchFamily="34" charset="0"/>
              <a:buChar char="•"/>
            </a:pPr>
            <a:r>
              <a:rPr lang="fr-FR" sz="1200" b="0" i="0" kern="1200" baseline="0" dirty="0" smtClean="0">
                <a:solidFill>
                  <a:schemeClr val="tx1"/>
                </a:solidFill>
                <a:effectLst/>
                <a:latin typeface="+mn-lt"/>
                <a:ea typeface="+mn-ea"/>
                <a:cs typeface="+mn-cs"/>
              </a:rPr>
              <a:t>…</a:t>
            </a:r>
          </a:p>
          <a:p>
            <a:r>
              <a:rPr lang="fr-FR" sz="1200" b="0" i="0" kern="1200" baseline="0" dirty="0" smtClean="0">
                <a:solidFill>
                  <a:schemeClr val="tx1"/>
                </a:solidFill>
                <a:effectLst/>
                <a:latin typeface="+mn-lt"/>
                <a:ea typeface="+mn-ea"/>
                <a:cs typeface="+mn-cs"/>
              </a:rPr>
              <a:t>La lampe en </a:t>
            </a:r>
            <a:r>
              <a:rPr lang="fr-FR" sz="1200" b="0" i="0" kern="1200" baseline="0" dirty="0" smtClean="0">
                <a:solidFill>
                  <a:schemeClr val="tx1"/>
                </a:solidFill>
                <a:effectLst/>
                <a:latin typeface="+mn-lt"/>
                <a:ea typeface="+mn-ea"/>
                <a:cs typeface="+mn-cs"/>
              </a:rPr>
              <a:t>est un bel exemple. Inventée en 1880, </a:t>
            </a:r>
            <a:r>
              <a:rPr lang="fr-FR" sz="1200" b="0" i="0" kern="1200" baseline="0" dirty="0" smtClean="0">
                <a:solidFill>
                  <a:schemeClr val="tx1"/>
                </a:solidFill>
                <a:effectLst/>
                <a:latin typeface="+mn-lt"/>
                <a:ea typeface="+mn-ea"/>
                <a:cs typeface="+mn-cs"/>
              </a:rPr>
              <a:t>la lampe à </a:t>
            </a:r>
            <a:r>
              <a:rPr lang="fr-FR" sz="1200" b="0" i="0" kern="1200" baseline="0" dirty="0" smtClean="0">
                <a:solidFill>
                  <a:schemeClr val="tx1"/>
                </a:solidFill>
                <a:effectLst/>
                <a:latin typeface="+mn-lt"/>
                <a:ea typeface="+mn-ea"/>
                <a:cs typeface="+mn-cs"/>
              </a:rPr>
              <a:t>filament a </a:t>
            </a:r>
            <a:r>
              <a:rPr lang="fr-FR" sz="1200" b="0" i="0" kern="1200" baseline="0" dirty="0" smtClean="0">
                <a:solidFill>
                  <a:schemeClr val="tx1"/>
                </a:solidFill>
                <a:effectLst/>
                <a:latin typeface="+mn-lt"/>
                <a:ea typeface="+mn-ea"/>
                <a:cs typeface="+mn-cs"/>
              </a:rPr>
              <a:t>provoqué </a:t>
            </a:r>
            <a:r>
              <a:rPr lang="fr-FR" sz="1200" b="0" i="0" kern="1200" baseline="0" dirty="0" smtClean="0">
                <a:solidFill>
                  <a:schemeClr val="tx1"/>
                </a:solidFill>
                <a:effectLst/>
                <a:latin typeface="+mn-lt"/>
                <a:ea typeface="+mn-ea"/>
                <a:cs typeface="+mn-cs"/>
              </a:rPr>
              <a:t>une véritable révolution technologique. L’année 2013 sonne pourtant la fin de ce symbole de modernité et du progrès technique : les dernières </a:t>
            </a:r>
            <a:r>
              <a:rPr lang="fr-FR" sz="1200" b="0" i="0" kern="1200" baseline="0" dirty="0" smtClean="0">
                <a:solidFill>
                  <a:schemeClr val="tx1"/>
                </a:solidFill>
                <a:effectLst/>
                <a:latin typeface="+mn-lt"/>
                <a:ea typeface="+mn-ea"/>
                <a:cs typeface="+mn-cs"/>
              </a:rPr>
              <a:t>lampes traditionnelles </a:t>
            </a:r>
            <a:r>
              <a:rPr lang="fr-FR" sz="1200" b="0" i="0" kern="1200" baseline="0" dirty="0" smtClean="0">
                <a:solidFill>
                  <a:schemeClr val="tx1"/>
                </a:solidFill>
                <a:effectLst/>
                <a:latin typeface="+mn-lt"/>
                <a:ea typeface="+mn-ea"/>
                <a:cs typeface="+mn-cs"/>
              </a:rPr>
              <a:t>ont été retirées de la vente en Europe le 31 décembre 2012. Énergivores – plus de 80 % de l’électricité consommée est transformée en chaleur −, elles ont été vouées aux gémonies par les pouvoirs publics, pour être remplacées par des lampes basse consommation, </a:t>
            </a:r>
            <a:r>
              <a:rPr lang="fr-FR" sz="1200" b="0" i="0" kern="1200" baseline="0" dirty="0" err="1" smtClean="0">
                <a:solidFill>
                  <a:schemeClr val="tx1"/>
                </a:solidFill>
                <a:effectLst/>
                <a:latin typeface="+mn-lt"/>
                <a:ea typeface="+mn-ea"/>
                <a:cs typeface="+mn-cs"/>
              </a:rPr>
              <a:t>fluocompactes</a:t>
            </a:r>
            <a:r>
              <a:rPr lang="fr-FR" sz="1200" b="0" i="0" kern="1200" baseline="0" dirty="0" smtClean="0">
                <a:solidFill>
                  <a:schemeClr val="tx1"/>
                </a:solidFill>
                <a:effectLst/>
                <a:latin typeface="+mn-lt"/>
                <a:ea typeface="+mn-ea"/>
                <a:cs typeface="+mn-cs"/>
              </a:rPr>
              <a:t>, halogènes et </a:t>
            </a:r>
            <a:r>
              <a:rPr lang="fr-FR" sz="1200" b="0" i="0" kern="1200" baseline="0" dirty="0" err="1" smtClean="0">
                <a:solidFill>
                  <a:schemeClr val="tx1"/>
                </a:solidFill>
                <a:effectLst/>
                <a:latin typeface="+mn-lt"/>
                <a:ea typeface="+mn-ea"/>
                <a:cs typeface="+mn-cs"/>
              </a:rPr>
              <a:t>leds</a:t>
            </a:r>
            <a:r>
              <a:rPr lang="fr-FR" sz="1200" b="0" i="0" kern="1200" baseline="0" dirty="0" smtClean="0">
                <a:solidFill>
                  <a:schemeClr val="tx1"/>
                </a:solidFill>
                <a:effectLst/>
                <a:latin typeface="+mn-lt"/>
                <a:ea typeface="+mn-ea"/>
                <a:cs typeface="+mn-cs"/>
              </a:rPr>
              <a:t>.</a:t>
            </a:r>
          </a:p>
          <a:p>
            <a:r>
              <a:rPr lang="fr-FR" sz="1200" b="0" i="0" kern="1200" baseline="0" dirty="0" smtClean="0">
                <a:solidFill>
                  <a:schemeClr val="tx1"/>
                </a:solidFill>
                <a:effectLst/>
                <a:latin typeface="+mn-lt"/>
                <a:ea typeface="+mn-ea"/>
                <a:cs typeface="+mn-cs"/>
              </a:rPr>
              <a:t>Les perspectives ouvertes par les diodes électroluminescentes (</a:t>
            </a:r>
            <a:r>
              <a:rPr lang="fr-FR" sz="1200" b="0" i="0" kern="1200" baseline="0" dirty="0" err="1" smtClean="0">
                <a:solidFill>
                  <a:schemeClr val="tx1"/>
                </a:solidFill>
                <a:effectLst/>
                <a:latin typeface="+mn-lt"/>
                <a:ea typeface="+mn-ea"/>
                <a:cs typeface="+mn-cs"/>
              </a:rPr>
              <a:t>leds</a:t>
            </a:r>
            <a:r>
              <a:rPr lang="fr-FR" sz="1200" b="0" i="0" kern="1200" baseline="0" dirty="0" smtClean="0">
                <a:solidFill>
                  <a:schemeClr val="tx1"/>
                </a:solidFill>
                <a:effectLst/>
                <a:latin typeface="+mn-lt"/>
                <a:ea typeface="+mn-ea"/>
                <a:cs typeface="+mn-cs"/>
              </a:rPr>
              <a:t>) semblent quant à elles sans limites. Non seulement elles consomment six fois moins et durent vingt-cinq fois plus longtemps qu’une </a:t>
            </a:r>
            <a:r>
              <a:rPr lang="fr-FR" sz="1200" b="0" i="0" kern="1200" baseline="0" dirty="0" smtClean="0">
                <a:solidFill>
                  <a:schemeClr val="tx1"/>
                </a:solidFill>
                <a:effectLst/>
                <a:latin typeface="+mn-lt"/>
                <a:ea typeface="+mn-ea"/>
                <a:cs typeface="+mn-cs"/>
              </a:rPr>
              <a:t>lampe à </a:t>
            </a:r>
            <a:r>
              <a:rPr lang="fr-FR" sz="1200" b="0" i="0" kern="1200" baseline="0" dirty="0" smtClean="0">
                <a:solidFill>
                  <a:schemeClr val="tx1"/>
                </a:solidFill>
                <a:effectLst/>
                <a:latin typeface="+mn-lt"/>
                <a:ea typeface="+mn-ea"/>
                <a:cs typeface="+mn-cs"/>
              </a:rPr>
              <a:t>filament.</a:t>
            </a:r>
          </a:p>
          <a:p>
            <a:r>
              <a:rPr lang="fr-FR" sz="1200" b="0" i="0" kern="1200" baseline="0" dirty="0" smtClean="0">
                <a:solidFill>
                  <a:schemeClr val="tx1"/>
                </a:solidFill>
                <a:effectLst/>
                <a:latin typeface="+mn-lt"/>
                <a:ea typeface="+mn-ea"/>
                <a:cs typeface="+mn-cs"/>
              </a:rPr>
              <a:t>L’éclairage électrique, ce symbole technologique de modernité, après la disparition de </a:t>
            </a:r>
            <a:r>
              <a:rPr lang="fr-FR" sz="1200" b="0" i="0" kern="1200" baseline="0" dirty="0" smtClean="0">
                <a:solidFill>
                  <a:schemeClr val="tx1"/>
                </a:solidFill>
                <a:effectLst/>
                <a:latin typeface="+mn-lt"/>
                <a:ea typeface="+mn-ea"/>
                <a:cs typeface="+mn-cs"/>
              </a:rPr>
              <a:t>lampe, </a:t>
            </a:r>
            <a:r>
              <a:rPr lang="fr-FR" sz="1200" b="0" i="0" kern="1200" baseline="0" dirty="0" smtClean="0">
                <a:solidFill>
                  <a:schemeClr val="tx1"/>
                </a:solidFill>
                <a:effectLst/>
                <a:latin typeface="+mn-lt"/>
                <a:ea typeface="+mn-ea"/>
                <a:cs typeface="+mn-cs"/>
              </a:rPr>
              <a:t>devient un symbole du développement durable dans toutes ses composantes : responsabilité, efficacité énergétique, écoconception et innovation technologique.</a:t>
            </a:r>
          </a:p>
          <a:p>
            <a:r>
              <a:rPr lang="fr-FR" sz="1200" b="0" i="0" kern="1200" baseline="0" dirty="0" smtClean="0">
                <a:solidFill>
                  <a:schemeClr val="tx1"/>
                </a:solidFill>
                <a:effectLst/>
                <a:latin typeface="+mn-lt"/>
                <a:ea typeface="+mn-ea"/>
                <a:cs typeface="+mn-cs"/>
              </a:rPr>
              <a:t>Il y a responsabilité comportementale de tous – pays, entreprises et individus – vis-à-vis de cette question de solidarité planétaire. Les uns légifèrent, les autres </a:t>
            </a:r>
            <a:r>
              <a:rPr lang="fr-FR" sz="1200" b="0" i="0" kern="1200" baseline="0" dirty="0" smtClean="0">
                <a:solidFill>
                  <a:schemeClr val="tx1"/>
                </a:solidFill>
                <a:effectLst/>
                <a:latin typeface="+mn-lt"/>
                <a:ea typeface="+mn-ea"/>
                <a:cs typeface="+mn-cs"/>
              </a:rPr>
              <a:t>innovant</a:t>
            </a:r>
            <a:r>
              <a:rPr lang="fr-FR" sz="1200" b="0" i="0" kern="1200" baseline="0" dirty="0" smtClean="0">
                <a:solidFill>
                  <a:schemeClr val="tx1"/>
                </a:solidFill>
                <a:effectLst/>
                <a:latin typeface="+mn-lt"/>
                <a:ea typeface="+mn-ea"/>
                <a:cs typeface="+mn-cs"/>
              </a:rPr>
              <a:t>, recyclent ou consomment mieux.</a:t>
            </a:r>
          </a:p>
          <a:p>
            <a:r>
              <a:rPr lang="fr-FR" sz="1200" b="0" i="0" kern="1200" baseline="0" dirty="0" smtClean="0">
                <a:solidFill>
                  <a:schemeClr val="tx1"/>
                </a:solidFill>
                <a:effectLst/>
                <a:latin typeface="+mn-lt"/>
                <a:ea typeface="+mn-ea"/>
                <a:cs typeface="+mn-cs"/>
              </a:rPr>
              <a:t>Pour des raisons économiques et écologiques, la réduction de la consommation d’énergie est une priorité. En France, le passage aux lampes basse consommation devrait permettre d’économiser 8 TWh par an, soit environ 1,5 % de la consommation nationale d’électricité.</a:t>
            </a:r>
          </a:p>
          <a:p>
            <a:r>
              <a:rPr lang="fr-FR" sz="1200" b="0" i="0" kern="1200" baseline="0" dirty="0" smtClean="0">
                <a:solidFill>
                  <a:schemeClr val="tx1"/>
                </a:solidFill>
                <a:effectLst/>
                <a:latin typeface="+mn-lt"/>
                <a:ea typeface="+mn-ea"/>
                <a:cs typeface="+mn-cs"/>
              </a:rPr>
              <a:t>L’écoconception, qui prend en compte les critères environnementaux dès la phase de conception, considère les impacts du produit à tous les stades de sa vie, y compris son recyclage final. Cette démarche est préventive, car elle permet de réduire les impacts sur l’environnement à la source.</a:t>
            </a:r>
          </a:p>
          <a:p>
            <a:r>
              <a:rPr lang="fr-FR" sz="1200" b="0" i="0" kern="1200" baseline="0" dirty="0" smtClean="0">
                <a:solidFill>
                  <a:schemeClr val="tx1"/>
                </a:solidFill>
                <a:effectLst/>
                <a:latin typeface="+mn-lt"/>
                <a:ea typeface="+mn-ea"/>
                <a:cs typeface="+mn-cs"/>
              </a:rPr>
              <a:t>Conduite intelligemment, l’écoconception est aussi le moyen de favoriser l’innovation technologique par la réflexion qu’elle sollicite au niveau de la conception. Des innovations technologiques qui ne seront plus seulement « des idées lumineuses », mais des solutions prometteuses pour les générations actuelles et futures.</a:t>
            </a:r>
          </a:p>
          <a:p>
            <a:endParaRPr lang="fr-FR" sz="1200" b="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4</a:t>
            </a:fld>
            <a:endParaRPr lang="fr-FR"/>
          </a:p>
        </p:txBody>
      </p:sp>
    </p:spTree>
    <p:extLst>
      <p:ext uri="{BB962C8B-B14F-4D97-AF65-F5344CB8AC3E}">
        <p14:creationId xmlns:p14="http://schemas.microsoft.com/office/powerpoint/2010/main" val="19031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a:t>
            </a:r>
            <a:r>
              <a:rPr lang="fr-FR" b="1" i="1" baseline="0" dirty="0" smtClean="0"/>
              <a:t> sciences autrement</a:t>
            </a:r>
          </a:p>
          <a:p>
            <a:r>
              <a:rPr lang="fr-FR" baseline="0" dirty="0" smtClean="0"/>
              <a:t>Les 2 grands champs d’application des technologies sont :</a:t>
            </a:r>
          </a:p>
          <a:p>
            <a:pPr marL="171450" indent="-171450">
              <a:buFont typeface="Arial" pitchFamily="34" charset="0"/>
              <a:buChar char="•"/>
            </a:pPr>
            <a:r>
              <a:rPr lang="fr-FR" baseline="0" dirty="0" smtClean="0"/>
              <a:t>La construction qui concerne l’habitat individuel et collectif, les bâtiments tertiaires ainsi que les ouvrages d’art (ponts, barrages…). Dans ce domaine tous les produits sont conçus et fabriqués unitairement (en un seul exemplaire sur un chantier). </a:t>
            </a:r>
          </a:p>
          <a:p>
            <a:pPr marL="171450" indent="-171450">
              <a:buFont typeface="Arial" pitchFamily="34" charset="0"/>
              <a:buChar char="•"/>
            </a:pPr>
            <a:r>
              <a:rPr lang="fr-FR" baseline="0" dirty="0" smtClean="0"/>
              <a:t>L’industrie technologique qui produit tous les biens d’équipement (moyens de transport, les équipements domestiques, les matériels pour la santé, les produits informatiques et numériques…). Tous ces produits sont conçus et fabriqués industriellement (en grande quantité dans des sites de production automatisés).</a:t>
            </a:r>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5</a:t>
            </a:fld>
            <a:endParaRPr lang="fr-FR"/>
          </a:p>
        </p:txBody>
      </p:sp>
    </p:spTree>
    <p:extLst>
      <p:ext uri="{BB962C8B-B14F-4D97-AF65-F5344CB8AC3E}">
        <p14:creationId xmlns:p14="http://schemas.microsoft.com/office/powerpoint/2010/main" val="371165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L’enseignement technologique transversal proposée en STI2D permet d’acquérir les connaissances de base nécessaires à la compréhension globale des systèmes pluri technologiques complexes qui caractérisent les évolutions industrielles actuelles.</a:t>
            </a:r>
          </a:p>
          <a:p>
            <a:r>
              <a:rPr lang="fr-FR" dirty="0" smtClean="0"/>
              <a:t>Ces connaissances s’articulent autour de trois axes</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1" baseline="0" dirty="0" smtClean="0"/>
              <a:t>Matière (M) </a:t>
            </a:r>
            <a:r>
              <a:rPr lang="fr-FR" baseline="0" dirty="0" smtClean="0"/>
              <a:t>: la partie structure du système. </a:t>
            </a:r>
            <a:r>
              <a:rPr lang="fr-FR" sz="1200" kern="1200" dirty="0" smtClean="0">
                <a:solidFill>
                  <a:schemeClr val="tx1"/>
                </a:solidFill>
                <a:effectLst/>
                <a:latin typeface="+mn-lt"/>
                <a:ea typeface="+mn-ea"/>
                <a:cs typeface="+mn-cs"/>
              </a:rPr>
              <a:t>Cette approche « matériaux et structures » inclut les connaissances en mécanique des solides et des fluides</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b="1" baseline="0" dirty="0" smtClean="0"/>
              <a:t>Energie (E) </a:t>
            </a:r>
            <a:r>
              <a:rPr lang="fr-FR" baseline="0" dirty="0" smtClean="0"/>
              <a:t>: la partie qui génère, transforme, gère ou stocke l’énergie </a:t>
            </a:r>
            <a:r>
              <a:rPr lang="fr-FR" sz="1200" kern="1200" dirty="0" smtClean="0">
                <a:solidFill>
                  <a:schemeClr val="tx1"/>
                </a:solidFill>
                <a:effectLst/>
                <a:latin typeface="+mn-lt"/>
                <a:ea typeface="+mn-ea"/>
                <a:cs typeface="+mn-cs"/>
              </a:rPr>
              <a:t>sous toutes ses formes (potentielle, électrique, électromagnétique, fluidique, thermique…)</a:t>
            </a:r>
            <a:r>
              <a:rPr lang="fr-FR" baseline="0" dirty="0" smtClean="0"/>
              <a:t> pour faire fonctionner le système ;</a:t>
            </a:r>
          </a:p>
          <a:p>
            <a:pPr marL="171450" indent="-171450">
              <a:buFont typeface="Arial" pitchFamily="34" charset="0"/>
              <a:buChar char="•"/>
            </a:pPr>
            <a:r>
              <a:rPr lang="fr-FR" b="1" dirty="0" smtClean="0"/>
              <a:t>Information</a:t>
            </a:r>
            <a:r>
              <a:rPr lang="fr-FR" b="1" baseline="0" dirty="0" smtClean="0"/>
              <a:t> (I) </a:t>
            </a:r>
            <a:r>
              <a:rPr lang="fr-FR" baseline="0" dirty="0" smtClean="0"/>
              <a:t>: la partie technologique qui contrôle, communique et pilote le système de manière plus ou moins automatique.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technologie, pouvant être définie comme la science des techniques, s’appuie donc sur ces concepts transversaux (</a:t>
            </a:r>
            <a:r>
              <a:rPr lang="fr-FR" sz="1200" kern="1200" baseline="0" dirty="0" smtClean="0">
                <a:solidFill>
                  <a:schemeClr val="tx1"/>
                </a:solidFill>
                <a:effectLst/>
                <a:latin typeface="+mn-lt"/>
                <a:ea typeface="+mn-ea"/>
                <a:cs typeface="+mn-cs"/>
              </a:rPr>
              <a:t>matière, </a:t>
            </a:r>
            <a:r>
              <a:rPr lang="fr-FR" sz="1200" kern="1200" dirty="0" smtClean="0">
                <a:solidFill>
                  <a:schemeClr val="tx1"/>
                </a:solidFill>
                <a:effectLst/>
                <a:latin typeface="+mn-lt"/>
                <a:ea typeface="+mn-ea"/>
                <a:cs typeface="+mn-cs"/>
              </a:rPr>
              <a:t>énergie,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information</a:t>
            </a:r>
            <a:r>
              <a:rPr lang="fr-FR" sz="1200"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applicables à tous les champs techniques.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6</a:t>
            </a:fld>
            <a:endParaRPr lang="fr-FR"/>
          </a:p>
        </p:txBody>
      </p:sp>
    </p:spTree>
    <p:extLst>
      <p:ext uri="{BB962C8B-B14F-4D97-AF65-F5344CB8AC3E}">
        <p14:creationId xmlns:p14="http://schemas.microsoft.com/office/powerpoint/2010/main" val="376285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dirty="0" smtClean="0"/>
              <a:t>L’enseignement</a:t>
            </a:r>
            <a:r>
              <a:rPr lang="fr-FR" baseline="0" dirty="0" smtClean="0"/>
              <a:t> technologique d’approfondissement vise qu’un seul axe d’étude </a:t>
            </a:r>
            <a:r>
              <a:rPr lang="fr-FR" dirty="0" smtClean="0"/>
              <a:t>pour rester abordable au niveau pré-bac.</a:t>
            </a:r>
          </a:p>
          <a:p>
            <a:r>
              <a:rPr lang="fr-FR" dirty="0" smtClean="0"/>
              <a:t>L’approfondissement</a:t>
            </a:r>
            <a:r>
              <a:rPr lang="fr-FR" baseline="0" dirty="0" smtClean="0"/>
              <a:t> permet aux élèves, en fonction de leur appétences et de leur choix, de cibler un des domaine, matière (AC ou ITEC), énergie (EE) ou information (SIN).</a:t>
            </a:r>
          </a:p>
          <a:p>
            <a:r>
              <a:rPr lang="fr-FR" baseline="0" dirty="0" smtClean="0"/>
              <a:t>Pour l’approfondissement « matière » les solutions technologiques mises en œuvre dans le domaine de la construction sont très différentes de celles rencontrées sur les produits industriels. C’est la raison pour laquelle on distingue le champ d’application de la construction (AC) de celui de l’industrie technologique (ITEC).</a:t>
            </a:r>
          </a:p>
          <a:p>
            <a:pPr marL="171450" indent="-171450">
              <a:buFont typeface="Arial" pitchFamily="34" charset="0"/>
              <a:buChar char="•"/>
            </a:pPr>
            <a:r>
              <a:rPr lang="fr-FR" dirty="0" smtClean="0"/>
              <a:t>ITEC : innovation technologique</a:t>
            </a:r>
            <a:r>
              <a:rPr lang="fr-FR" baseline="0" dirty="0" smtClean="0"/>
              <a:t> et écoconception</a:t>
            </a:r>
          </a:p>
          <a:p>
            <a:pPr marL="171450" indent="-171450">
              <a:buFont typeface="Arial" pitchFamily="34" charset="0"/>
              <a:buChar char="•"/>
            </a:pPr>
            <a:r>
              <a:rPr lang="fr-FR" baseline="0" dirty="0" smtClean="0"/>
              <a:t>AC : architecture et construction</a:t>
            </a:r>
          </a:p>
          <a:p>
            <a:pPr marL="171450" indent="-171450">
              <a:buFont typeface="Arial" pitchFamily="34" charset="0"/>
              <a:buChar char="•"/>
            </a:pPr>
            <a:r>
              <a:rPr lang="fr-FR" dirty="0" smtClean="0"/>
              <a:t>SIN</a:t>
            </a:r>
            <a:r>
              <a:rPr lang="fr-FR" baseline="0" dirty="0" smtClean="0"/>
              <a:t> : système d’information et numérique</a:t>
            </a:r>
          </a:p>
          <a:p>
            <a:pPr marL="171450" indent="-171450">
              <a:buFont typeface="Arial" pitchFamily="34" charset="0"/>
              <a:buChar char="•"/>
            </a:pPr>
            <a:r>
              <a:rPr lang="fr-FR" baseline="0" dirty="0" smtClean="0"/>
              <a:t>EE : énergie et environnement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7</a:t>
            </a:fld>
            <a:endParaRPr lang="fr-FR"/>
          </a:p>
        </p:txBody>
      </p:sp>
    </p:spTree>
    <p:extLst>
      <p:ext uri="{BB962C8B-B14F-4D97-AF65-F5344CB8AC3E}">
        <p14:creationId xmlns:p14="http://schemas.microsoft.com/office/powerpoint/2010/main" val="196124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 sciences autrement</a:t>
            </a:r>
          </a:p>
          <a:p>
            <a:r>
              <a:rPr lang="fr-FR" b="0" i="0" dirty="0" smtClean="0"/>
              <a:t>Quand</a:t>
            </a:r>
            <a:r>
              <a:rPr lang="fr-FR" b="0" i="0" baseline="0" dirty="0" smtClean="0"/>
              <a:t> on évoque les technologies chimiques, physiques et biologiques mises au point en laboratoire, de quoi parle-t-on ? </a:t>
            </a:r>
          </a:p>
          <a:p>
            <a:r>
              <a:rPr lang="fr-FR" b="0" i="0" baseline="0" dirty="0" smtClean="0"/>
              <a:t>Cela concerne toutes les innovations technologiques consistant à utiliser : </a:t>
            </a:r>
          </a:p>
          <a:p>
            <a:pPr marL="171450" indent="-171450">
              <a:buFont typeface="Arial" pitchFamily="34" charset="0"/>
              <a:buChar char="•"/>
            </a:pPr>
            <a:r>
              <a:rPr lang="fr-FR" sz="1200" b="0" i="0" kern="1200" baseline="0" dirty="0" smtClean="0">
                <a:solidFill>
                  <a:schemeClr val="tx1"/>
                </a:solidFill>
                <a:effectLst/>
                <a:latin typeface="+mn-lt"/>
                <a:ea typeface="+mn-ea"/>
                <a:cs typeface="+mn-cs"/>
              </a:rPr>
              <a:t>Les molécules du vivant comme l’ADN pour mettre au point des méthodes d’analyse et des traitements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0" i="0" kern="1200" baseline="0" dirty="0" smtClean="0">
                <a:solidFill>
                  <a:schemeClr val="tx1"/>
                </a:solidFill>
                <a:effectLst/>
                <a:latin typeface="+mn-lt"/>
                <a:ea typeface="+mn-ea"/>
                <a:cs typeface="+mn-cs"/>
              </a:rPr>
              <a:t>Les organismes vivants comme les végétaux et les microorganismes pour en extraire des principes actifs et fabriquer des aliments, des médicaments …</a:t>
            </a:r>
          </a:p>
          <a:p>
            <a:pPr marL="171450" indent="-171450">
              <a:buFont typeface="Arial" pitchFamily="34" charset="0"/>
              <a:buChar char="•"/>
            </a:pPr>
            <a:r>
              <a:rPr lang="fr-FR" sz="1200" b="0" i="0" kern="1200" baseline="0" dirty="0" smtClean="0">
                <a:solidFill>
                  <a:schemeClr val="tx1"/>
                </a:solidFill>
                <a:effectLst/>
                <a:latin typeface="+mn-lt"/>
                <a:ea typeface="+mn-ea"/>
                <a:cs typeface="+mn-cs"/>
              </a:rPr>
              <a:t>Les ondes pour produire des images et communiquer</a:t>
            </a:r>
          </a:p>
          <a:p>
            <a:pPr marL="171450" indent="-171450">
              <a:buFont typeface="Arial" pitchFamily="34" charset="0"/>
              <a:buChar char="•"/>
            </a:pPr>
            <a:r>
              <a:rPr lang="fr-FR" sz="1200" b="0" i="0" kern="1200" baseline="0" dirty="0" smtClean="0">
                <a:solidFill>
                  <a:schemeClr val="tx1"/>
                </a:solidFill>
                <a:effectLst/>
                <a:latin typeface="+mn-lt"/>
                <a:ea typeface="+mn-ea"/>
                <a:cs typeface="+mn-cs"/>
              </a:rPr>
              <a:t>…</a:t>
            </a:r>
          </a:p>
          <a:p>
            <a:pPr marL="0" indent="0">
              <a:buFont typeface="Arial" pitchFamily="34" charset="0"/>
              <a:buNone/>
            </a:pPr>
            <a:endParaRPr lang="fr-FR" sz="1200" b="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8</a:t>
            </a:fld>
            <a:endParaRPr lang="fr-FR"/>
          </a:p>
        </p:txBody>
      </p:sp>
    </p:spTree>
    <p:extLst>
      <p:ext uri="{BB962C8B-B14F-4D97-AF65-F5344CB8AC3E}">
        <p14:creationId xmlns:p14="http://schemas.microsoft.com/office/powerpoint/2010/main" val="19031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Faire des</a:t>
            </a:r>
            <a:r>
              <a:rPr lang="fr-FR" b="1" i="1" baseline="0" dirty="0" smtClean="0"/>
              <a:t> sciences autrement</a:t>
            </a:r>
          </a:p>
          <a:p>
            <a:r>
              <a:rPr lang="fr-FR" baseline="0" dirty="0" smtClean="0"/>
              <a:t>Ces technologies chimiques, physiques et biologiques de laboratoire ont 3 principaux champs d’application :</a:t>
            </a:r>
          </a:p>
          <a:p>
            <a:pPr marL="171450" indent="-171450">
              <a:buFont typeface="Arial" pitchFamily="34" charset="0"/>
              <a:buChar char="•"/>
            </a:pPr>
            <a:r>
              <a:rPr lang="fr-FR" baseline="0" dirty="0" smtClean="0"/>
              <a:t>La médecine qui comprend  :</a:t>
            </a:r>
          </a:p>
          <a:p>
            <a:pPr marL="628650" lvl="1" indent="-171450">
              <a:buFontTx/>
              <a:buChar char="-"/>
            </a:pPr>
            <a:r>
              <a:rPr lang="fr-FR" baseline="0" dirty="0" smtClean="0"/>
              <a:t>la prévention </a:t>
            </a:r>
          </a:p>
          <a:p>
            <a:pPr marL="628650" lvl="1" indent="-171450">
              <a:buFontTx/>
              <a:buChar char="-"/>
            </a:pPr>
            <a:r>
              <a:rPr lang="fr-FR" baseline="0" dirty="0" smtClean="0"/>
              <a:t>le diagnostic médical </a:t>
            </a:r>
          </a:p>
          <a:p>
            <a:pPr marL="628650" lvl="1" indent="-171450">
              <a:buFontTx/>
              <a:buChar char="-"/>
            </a:pPr>
            <a:r>
              <a:rPr lang="fr-FR" baseline="0" dirty="0" smtClean="0"/>
              <a:t>le traitement </a:t>
            </a:r>
          </a:p>
          <a:p>
            <a:pPr marL="171450" indent="-171450">
              <a:buFont typeface="Arial" pitchFamily="34" charset="0"/>
              <a:buChar char="•"/>
            </a:pPr>
            <a:r>
              <a:rPr lang="fr-FR" baseline="0" dirty="0" smtClean="0"/>
              <a:t>L’agroalimentaire qui comprend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la protection des cultures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la transformation des matières premières</a:t>
            </a:r>
          </a:p>
          <a:p>
            <a:pPr marL="628650" lvl="1" indent="-171450">
              <a:buFontTx/>
              <a:buChar char="-"/>
            </a:pPr>
            <a:r>
              <a:rPr lang="fr-FR" baseline="0" dirty="0" smtClean="0"/>
              <a:t>la conservation des produits</a:t>
            </a:r>
          </a:p>
          <a:p>
            <a:pPr marL="628650" lvl="1" indent="-171450">
              <a:buFontTx/>
              <a:buChar char="-"/>
            </a:pPr>
            <a:r>
              <a:rPr lang="fr-FR" baseline="0" dirty="0" smtClean="0"/>
              <a:t>le contrôle de la qualité chimique et microbiologique des aliments </a:t>
            </a:r>
          </a:p>
          <a:p>
            <a:pPr marL="171450" indent="-171450">
              <a:buFont typeface="Arial" pitchFamily="34" charset="0"/>
              <a:buChar char="•"/>
            </a:pPr>
            <a:r>
              <a:rPr lang="fr-FR" baseline="0" dirty="0" smtClean="0"/>
              <a:t>L’environnement qui comprend :</a:t>
            </a:r>
          </a:p>
          <a:p>
            <a:pPr marL="628650" lvl="1" indent="-171450">
              <a:buFontTx/>
              <a:buChar char="-"/>
            </a:pPr>
            <a:r>
              <a:rPr lang="fr-FR" baseline="0" dirty="0" smtClean="0"/>
              <a:t>la production d’énergies renouvelables </a:t>
            </a:r>
          </a:p>
          <a:p>
            <a:pPr marL="628650" lvl="1" indent="-171450">
              <a:buFontTx/>
              <a:buChar char="-"/>
            </a:pPr>
            <a:r>
              <a:rPr lang="fr-FR" baseline="0" dirty="0" smtClean="0"/>
              <a:t>le traitement de l’eau et des sols,</a:t>
            </a:r>
          </a:p>
          <a:p>
            <a:pPr marL="628650" lvl="1" indent="-171450">
              <a:buFontTx/>
              <a:buChar char="-"/>
            </a:pPr>
            <a:r>
              <a:rPr lang="fr-FR" baseline="0" dirty="0" smtClean="0"/>
              <a:t>l’observation de la planète</a:t>
            </a:r>
          </a:p>
        </p:txBody>
      </p:sp>
      <p:sp>
        <p:nvSpPr>
          <p:cNvPr id="4" name="Espace réservé du numéro de diapositive 3"/>
          <p:cNvSpPr>
            <a:spLocks noGrp="1"/>
          </p:cNvSpPr>
          <p:nvPr>
            <p:ph type="sldNum" sz="quarter" idx="10"/>
          </p:nvPr>
        </p:nvSpPr>
        <p:spPr/>
        <p:txBody>
          <a:bodyPr/>
          <a:lstStyle/>
          <a:p>
            <a:fld id="{EF89147A-53A0-4ADF-9152-B422285D2A06}" type="slidenum">
              <a:rPr lang="fr-FR" smtClean="0"/>
              <a:pPr/>
              <a:t>9</a:t>
            </a:fld>
            <a:endParaRPr lang="fr-FR"/>
          </a:p>
        </p:txBody>
      </p:sp>
    </p:spTree>
    <p:extLst>
      <p:ext uri="{BB962C8B-B14F-4D97-AF65-F5344CB8AC3E}">
        <p14:creationId xmlns:p14="http://schemas.microsoft.com/office/powerpoint/2010/main" val="371165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Information bacs STI2D et STL</a:t>
            </a:r>
            <a:endParaRPr lang="fr-FR"/>
          </a:p>
        </p:txBody>
      </p:sp>
      <p:sp>
        <p:nvSpPr>
          <p:cNvPr id="6" name="Espace réservé du pied de page 5"/>
          <p:cNvSpPr>
            <a:spLocks noGrp="1"/>
          </p:cNvSpPr>
          <p:nvPr>
            <p:ph type="ftr" sz="quarter" idx="11"/>
          </p:nvPr>
        </p:nvSpPr>
        <p:spPr/>
        <p:txBody>
          <a:bodyPr/>
          <a:lstStyle/>
          <a:p>
            <a:r>
              <a:rPr lang="fr-FR" smtClean="0"/>
              <a:t>IA-IPR de Paris - janvier 2013</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Information bacs STI2D et STL</a:t>
            </a:r>
            <a:endParaRPr lang="fr-FR"/>
          </a:p>
        </p:txBody>
      </p:sp>
      <p:sp>
        <p:nvSpPr>
          <p:cNvPr id="8" name="Espace réservé du pied de page 7"/>
          <p:cNvSpPr>
            <a:spLocks noGrp="1"/>
          </p:cNvSpPr>
          <p:nvPr>
            <p:ph type="ftr" sz="quarter" idx="11"/>
          </p:nvPr>
        </p:nvSpPr>
        <p:spPr/>
        <p:txBody>
          <a:bodyPr/>
          <a:lstStyle/>
          <a:p>
            <a:r>
              <a:rPr lang="fr-FR" smtClean="0"/>
              <a:t>IA-IPR de Paris - janvier 2013</a:t>
            </a:r>
            <a:endParaRPr lang="fr-FR"/>
          </a:p>
        </p:txBody>
      </p:sp>
      <p:sp>
        <p:nvSpPr>
          <p:cNvPr id="9" name="Espace réservé du numéro de diapositive 8"/>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4" name="Espace réservé du pied de page 3"/>
          <p:cNvSpPr>
            <a:spLocks noGrp="1"/>
          </p:cNvSpPr>
          <p:nvPr>
            <p:ph type="ftr" sz="quarter" idx="11"/>
          </p:nvPr>
        </p:nvSpPr>
        <p:spPr/>
        <p:txBody>
          <a:bodyPr/>
          <a:lstStyle/>
          <a:p>
            <a:r>
              <a:rPr lang="fr-FR" smtClean="0"/>
              <a:t>IA-IPR de Paris - janvier 2013</a:t>
            </a:r>
            <a:endParaRPr lang="fr-FR"/>
          </a:p>
        </p:txBody>
      </p:sp>
      <p:sp>
        <p:nvSpPr>
          <p:cNvPr id="5" name="Espace réservé du numéro de diapositive 4"/>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Information bacs STI2D et STL</a:t>
            </a:r>
            <a:endParaRPr lang="fr-FR"/>
          </a:p>
        </p:txBody>
      </p:sp>
      <p:sp>
        <p:nvSpPr>
          <p:cNvPr id="3" name="Espace réservé du pied de page 2"/>
          <p:cNvSpPr>
            <a:spLocks noGrp="1"/>
          </p:cNvSpPr>
          <p:nvPr>
            <p:ph type="ftr" sz="quarter" idx="11"/>
          </p:nvPr>
        </p:nvSpPr>
        <p:spPr/>
        <p:txBody>
          <a:bodyPr/>
          <a:lstStyle/>
          <a:p>
            <a:r>
              <a:rPr lang="fr-FR" smtClean="0"/>
              <a:t>IA-IPR de Paris - janvier 2013</a:t>
            </a:r>
            <a:endParaRPr lang="fr-FR"/>
          </a:p>
        </p:txBody>
      </p:sp>
      <p:sp>
        <p:nvSpPr>
          <p:cNvPr id="4" name="Espace réservé du numéro de diapositive 3"/>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Information bacs STI2D et STL</a:t>
            </a:r>
            <a:endParaRPr lang="fr-FR"/>
          </a:p>
        </p:txBody>
      </p:sp>
      <p:sp>
        <p:nvSpPr>
          <p:cNvPr id="6" name="Espace réservé du pied de page 5"/>
          <p:cNvSpPr>
            <a:spLocks noGrp="1"/>
          </p:cNvSpPr>
          <p:nvPr>
            <p:ph type="ftr" sz="quarter" idx="11"/>
          </p:nvPr>
        </p:nvSpPr>
        <p:spPr/>
        <p:txBody>
          <a:bodyPr/>
          <a:lstStyle/>
          <a:p>
            <a:r>
              <a:rPr lang="fr-FR" smtClean="0"/>
              <a:t>IA-IPR de Paris - janvier 2013</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Information bacs STI2D et STL</a:t>
            </a:r>
            <a:endParaRPr lang="fr-FR"/>
          </a:p>
        </p:txBody>
      </p:sp>
      <p:sp>
        <p:nvSpPr>
          <p:cNvPr id="6" name="Espace réservé du pied de page 5"/>
          <p:cNvSpPr>
            <a:spLocks noGrp="1"/>
          </p:cNvSpPr>
          <p:nvPr>
            <p:ph type="ftr" sz="quarter" idx="11"/>
          </p:nvPr>
        </p:nvSpPr>
        <p:spPr/>
        <p:txBody>
          <a:bodyPr/>
          <a:lstStyle/>
          <a:p>
            <a:r>
              <a:rPr lang="fr-FR" smtClean="0"/>
              <a:t>IA-IPR de Paris - janvier 2013</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Information bacs STI2D et STL</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IA-IPR de Paris - janvier 2013</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31D9D-0402-4C4A-B46A-365BF9DFF9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9.jpeg"/><Relationship Id="rId18" Type="http://schemas.openxmlformats.org/officeDocument/2006/relationships/image" Target="../media/image25.jpeg"/><Relationship Id="rId3" Type="http://schemas.openxmlformats.org/officeDocument/2006/relationships/image" Target="../media/image8.jpeg"/><Relationship Id="rId7" Type="http://schemas.openxmlformats.org/officeDocument/2006/relationships/image" Target="../media/image23.jpeg"/><Relationship Id="rId12" Type="http://schemas.openxmlformats.org/officeDocument/2006/relationships/image" Target="../media/image17.jpe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16.jpeg"/><Relationship Id="rId5" Type="http://schemas.openxmlformats.org/officeDocument/2006/relationships/image" Target="../media/image14.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26.jpeg"/><Relationship Id="rId9" Type="http://schemas.openxmlformats.org/officeDocument/2006/relationships/image" Target="../media/image27.jpeg"/><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188640"/>
            <a:ext cx="7772400" cy="1944216"/>
          </a:xfrm>
        </p:spPr>
        <p:txBody>
          <a:bodyPr>
            <a:normAutofit fontScale="90000"/>
          </a:bodyPr>
          <a:lstStyle/>
          <a:p>
            <a:r>
              <a:rPr lang="fr-FR" sz="4000" b="1" dirty="0" smtClean="0">
                <a:solidFill>
                  <a:schemeClr val="tx1">
                    <a:lumMod val="50000"/>
                    <a:lumOff val="50000"/>
                  </a:schemeClr>
                </a:solidFill>
              </a:rPr>
              <a:t>Les nouveaux bacs</a:t>
            </a:r>
            <a:br>
              <a:rPr lang="fr-FR" sz="4000" b="1" dirty="0" smtClean="0">
                <a:solidFill>
                  <a:schemeClr val="tx1">
                    <a:lumMod val="50000"/>
                    <a:lumOff val="50000"/>
                  </a:schemeClr>
                </a:solidFill>
              </a:rPr>
            </a:br>
            <a:r>
              <a:rPr lang="fr-FR" sz="4000" b="1" dirty="0" smtClean="0">
                <a:solidFill>
                  <a:schemeClr val="tx1">
                    <a:lumMod val="50000"/>
                    <a:lumOff val="50000"/>
                  </a:schemeClr>
                </a:solidFill>
              </a:rPr>
              <a:t>scientifiques et technologiques</a:t>
            </a:r>
            <a:r>
              <a:rPr lang="fr-FR" sz="4000" b="1" dirty="0"/>
              <a:t/>
            </a:r>
            <a:br>
              <a:rPr lang="fr-FR" sz="4000" b="1" dirty="0"/>
            </a:br>
            <a:r>
              <a:rPr lang="fr-FR" sz="5400" b="1" dirty="0" smtClean="0">
                <a:solidFill>
                  <a:srgbClr val="92D050"/>
                </a:solidFill>
              </a:rPr>
              <a:t>STL</a:t>
            </a:r>
            <a:r>
              <a:rPr lang="fr-FR" sz="4800" dirty="0" smtClean="0">
                <a:solidFill>
                  <a:srgbClr val="92D050"/>
                </a:solidFill>
              </a:rPr>
              <a:t> </a:t>
            </a:r>
            <a:r>
              <a:rPr lang="fr-FR" sz="5400" b="1" dirty="0" smtClean="0">
                <a:solidFill>
                  <a:srgbClr val="92D050"/>
                </a:solidFill>
              </a:rPr>
              <a:t>et STI2D</a:t>
            </a:r>
            <a:endParaRPr lang="fr-FR" sz="5400" dirty="0">
              <a:solidFill>
                <a:srgbClr val="92D050"/>
              </a:solidFill>
            </a:endParaRPr>
          </a:p>
        </p:txBody>
      </p:sp>
      <p:sp>
        <p:nvSpPr>
          <p:cNvPr id="6" name="Espace réservé du pied de page 5"/>
          <p:cNvSpPr>
            <a:spLocks noGrp="1"/>
          </p:cNvSpPr>
          <p:nvPr>
            <p:ph type="ftr" sz="quarter" idx="11"/>
          </p:nvPr>
        </p:nvSpPr>
        <p:spPr/>
        <p:txBody>
          <a:bodyPr/>
          <a:lstStyle/>
          <a:p>
            <a:r>
              <a:rPr lang="fr-FR" smtClean="0"/>
              <a:t>IA-IPR de Paris - janvier 2013</a:t>
            </a:r>
            <a:endParaRPr lang="fr-FR" dirty="0"/>
          </a:p>
        </p:txBody>
      </p:sp>
      <p:pic>
        <p:nvPicPr>
          <p:cNvPr id="10" name="Picture 3"/>
          <p:cNvPicPr>
            <a:picLocks noChangeAspect="1" noChangeArrowheads="1"/>
          </p:cNvPicPr>
          <p:nvPr/>
        </p:nvPicPr>
        <p:blipFill>
          <a:blip r:embed="rId3">
            <a:lum bright="18000"/>
          </a:blip>
          <a:srcRect/>
          <a:stretch>
            <a:fillRect/>
          </a:stretch>
        </p:blipFill>
        <p:spPr bwMode="auto">
          <a:xfrm>
            <a:off x="395536" y="2492896"/>
            <a:ext cx="4763248" cy="2412268"/>
          </a:xfrm>
          <a:prstGeom prst="rect">
            <a:avLst/>
          </a:prstGeom>
          <a:noFill/>
          <a:ln w="9525">
            <a:noFill/>
            <a:miter lim="800000"/>
            <a:headEnd/>
            <a:tailEnd/>
          </a:ln>
        </p:spPr>
      </p:pic>
      <p:pic>
        <p:nvPicPr>
          <p:cNvPr id="12" name="Image 11"/>
          <p:cNvPicPr/>
          <p:nvPr/>
        </p:nvPicPr>
        <p:blipFill rotWithShape="1">
          <a:blip r:embed="rId4" cstate="print">
            <a:extLst>
              <a:ext uri="{28A0092B-C50C-407E-A947-70E740481C1C}">
                <a14:useLocalDpi xmlns:a14="http://schemas.microsoft.com/office/drawing/2010/main" val="0"/>
              </a:ext>
            </a:extLst>
          </a:blip>
          <a:srcRect t="5430" b="1485"/>
          <a:stretch/>
        </p:blipFill>
        <p:spPr bwMode="auto">
          <a:xfrm>
            <a:off x="3851920" y="3789040"/>
            <a:ext cx="5038328" cy="2232248"/>
          </a:xfrm>
          <a:prstGeom prst="rect">
            <a:avLst/>
          </a:prstGeom>
          <a:ln>
            <a:noFill/>
          </a:ln>
          <a:extLst>
            <a:ext uri="{53640926-AAD7-44D8-BBD7-CCE9431645EC}">
              <a14:shadowObscured xmlns:a14="http://schemas.microsoft.com/office/drawing/2010/main"/>
            </a:ext>
          </a:extLst>
        </p:spPr>
      </p:pic>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4" name="Espace réservé du numéro de diapositive 3"/>
          <p:cNvSpPr>
            <a:spLocks noGrp="1"/>
          </p:cNvSpPr>
          <p:nvPr>
            <p:ph type="sldNum" sz="quarter" idx="12"/>
          </p:nvPr>
        </p:nvSpPr>
        <p:spPr/>
        <p:txBody>
          <a:bodyPr/>
          <a:lstStyle/>
          <a:p>
            <a:fld id="{8A631D9D-0402-4C4A-B46A-365BF9DFF993}" type="slidenum">
              <a:rPr lang="fr-FR" smtClean="0"/>
              <a:pPr/>
              <a:t>1</a:t>
            </a:fld>
            <a:endParaRPr lang="fr-FR"/>
          </a:p>
        </p:txBody>
      </p:sp>
      <p:sp>
        <p:nvSpPr>
          <p:cNvPr id="5" name="Rectangle 4"/>
          <p:cNvSpPr/>
          <p:nvPr/>
        </p:nvSpPr>
        <p:spPr>
          <a:xfrm>
            <a:off x="1043609" y="2492896"/>
            <a:ext cx="4104456" cy="72008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smtClean="0"/>
              <a:t>SCIENCES ET TECHNOLOGIES</a:t>
            </a:r>
          </a:p>
          <a:p>
            <a:r>
              <a:rPr lang="fr-FR" sz="2200" b="1" dirty="0" smtClean="0"/>
              <a:t>DE LABORATOIRE</a:t>
            </a:r>
            <a:endParaRPr lang="fr-FR" sz="2200" b="1" dirty="0"/>
          </a:p>
        </p:txBody>
      </p:sp>
      <p:sp>
        <p:nvSpPr>
          <p:cNvPr id="7" name="Rectangle 6"/>
          <p:cNvSpPr/>
          <p:nvPr/>
        </p:nvSpPr>
        <p:spPr>
          <a:xfrm rot="390511">
            <a:off x="2174883" y="4918088"/>
            <a:ext cx="3066043" cy="1076916"/>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effectLst>
                  <a:outerShdw blurRad="38100" dist="38100" dir="2700000" algn="tl">
                    <a:srgbClr val="000000">
                      <a:alpha val="43137"/>
                    </a:srgbClr>
                  </a:outerShdw>
                </a:effectLst>
              </a:rPr>
              <a:t>Faire des sciences autrement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224" y="188640"/>
            <a:ext cx="7941568" cy="720080"/>
          </a:xfrm>
        </p:spPr>
        <p:txBody>
          <a:bodyPr>
            <a:normAutofit/>
          </a:bodyPr>
          <a:lstStyle/>
          <a:p>
            <a:r>
              <a:rPr lang="fr-FR" sz="3600" dirty="0" smtClean="0"/>
              <a:t>2 </a:t>
            </a:r>
            <a:r>
              <a:rPr lang="fr-FR" sz="3600" dirty="0" smtClean="0">
                <a:solidFill>
                  <a:schemeClr val="accent5">
                    <a:lumMod val="60000"/>
                    <a:lumOff val="40000"/>
                  </a:schemeClr>
                </a:solidFill>
              </a:rPr>
              <a:t>spécialités</a:t>
            </a:r>
            <a:endParaRPr lang="fr-FR" sz="3600" dirty="0">
              <a:solidFill>
                <a:schemeClr val="accent5">
                  <a:lumMod val="60000"/>
                  <a:lumOff val="40000"/>
                </a:schemeClr>
              </a:solidFill>
            </a:endParaRPr>
          </a:p>
        </p:txBody>
      </p:sp>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10</a:t>
            </a:fld>
            <a:endParaRPr lang="fr-FR"/>
          </a:p>
        </p:txBody>
      </p:sp>
      <p:sp>
        <p:nvSpPr>
          <p:cNvPr id="28" name="Ellipse 27"/>
          <p:cNvSpPr/>
          <p:nvPr/>
        </p:nvSpPr>
        <p:spPr>
          <a:xfrm>
            <a:off x="251520" y="1124744"/>
            <a:ext cx="8892480" cy="1008112"/>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Sciences Physiques et Chimiques en Laboratoire</a:t>
            </a:r>
          </a:p>
        </p:txBody>
      </p:sp>
      <p:sp>
        <p:nvSpPr>
          <p:cNvPr id="33" name="Ellipse 32"/>
          <p:cNvSpPr/>
          <p:nvPr/>
        </p:nvSpPr>
        <p:spPr>
          <a:xfrm>
            <a:off x="6444208" y="2636913"/>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rot="20705226">
            <a:off x="6468414" y="5018802"/>
            <a:ext cx="2326903" cy="461665"/>
          </a:xfrm>
          <a:prstGeom prst="rect">
            <a:avLst/>
          </a:prstGeom>
          <a:noFill/>
          <a:ln w="3175">
            <a:solidFill>
              <a:srgbClr val="92D050"/>
            </a:solidFill>
          </a:ln>
        </p:spPr>
        <p:txBody>
          <a:bodyPr wrap="square" rtlCol="0">
            <a:spAutoFit/>
          </a:bodyPr>
          <a:lstStyle/>
          <a:p>
            <a:r>
              <a:rPr lang="fr-FR" sz="2400" dirty="0" smtClean="0">
                <a:solidFill>
                  <a:srgbClr val="92D050"/>
                </a:solidFill>
              </a:rPr>
              <a:t>L’environnement</a:t>
            </a:r>
            <a:endParaRPr lang="fr-FR" sz="2400" dirty="0">
              <a:solidFill>
                <a:srgbClr val="92D050"/>
              </a:solidFill>
            </a:endParaRPr>
          </a:p>
        </p:txBody>
      </p:sp>
      <p:sp>
        <p:nvSpPr>
          <p:cNvPr id="38" name="ZoneTexte 37"/>
          <p:cNvSpPr txBox="1"/>
          <p:nvPr/>
        </p:nvSpPr>
        <p:spPr>
          <a:xfrm rot="20705226">
            <a:off x="3439232" y="5012244"/>
            <a:ext cx="2377865" cy="461665"/>
          </a:xfrm>
          <a:prstGeom prst="rect">
            <a:avLst/>
          </a:prstGeom>
          <a:noFill/>
          <a:ln w="3175">
            <a:solidFill>
              <a:srgbClr val="92D050"/>
            </a:solidFill>
          </a:ln>
        </p:spPr>
        <p:txBody>
          <a:bodyPr wrap="square" rtlCol="0">
            <a:spAutoFit/>
          </a:bodyPr>
          <a:lstStyle/>
          <a:p>
            <a:r>
              <a:rPr lang="fr-FR" sz="2400" dirty="0" smtClean="0">
                <a:solidFill>
                  <a:srgbClr val="92D050"/>
                </a:solidFill>
              </a:rPr>
              <a:t>L’agroalimentaire</a:t>
            </a:r>
            <a:endParaRPr lang="fr-FR" sz="2400" dirty="0">
              <a:solidFill>
                <a:srgbClr val="92D050"/>
              </a:solidFill>
            </a:endParaRPr>
          </a:p>
        </p:txBody>
      </p:sp>
      <p:sp>
        <p:nvSpPr>
          <p:cNvPr id="39" name="Ellipse 38"/>
          <p:cNvSpPr/>
          <p:nvPr/>
        </p:nvSpPr>
        <p:spPr>
          <a:xfrm>
            <a:off x="3495276" y="2636913"/>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rot="20705226">
            <a:off x="639815" y="5066235"/>
            <a:ext cx="1849671" cy="461665"/>
          </a:xfrm>
          <a:prstGeom prst="rect">
            <a:avLst/>
          </a:prstGeom>
          <a:noFill/>
          <a:ln w="3175">
            <a:solidFill>
              <a:srgbClr val="92D050"/>
            </a:solidFill>
          </a:ln>
        </p:spPr>
        <p:txBody>
          <a:bodyPr wrap="square" rtlCol="0">
            <a:spAutoFit/>
          </a:bodyPr>
          <a:lstStyle/>
          <a:p>
            <a:r>
              <a:rPr lang="fr-FR" sz="2400" dirty="0" smtClean="0">
                <a:solidFill>
                  <a:srgbClr val="92D050"/>
                </a:solidFill>
              </a:rPr>
              <a:t>La médecine</a:t>
            </a:r>
            <a:endParaRPr lang="fr-FR" sz="2400" dirty="0">
              <a:solidFill>
                <a:srgbClr val="92D050"/>
              </a:solidFill>
            </a:endParaRPr>
          </a:p>
        </p:txBody>
      </p:sp>
      <p:pic>
        <p:nvPicPr>
          <p:cNvPr id="5122" name="Picture 2" descr="C:\Documents and Settings\Marie\Local Settings\Temporary Internet Files\Content.IE5\LSRDGNK8\MC9001978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789" y="3057080"/>
            <a:ext cx="2228260" cy="15215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Documents and Settings\Marie\Local Settings\Temporary Internet Files\Content.IE5\NAGEHNGI\MP90040956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882"/>
          <a:stretch/>
        </p:blipFill>
        <p:spPr bwMode="auto">
          <a:xfrm>
            <a:off x="3983337" y="3009646"/>
            <a:ext cx="1400142" cy="1639839"/>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 46"/>
          <p:cNvPicPr>
            <a:picLocks noChangeAspect="1"/>
          </p:cNvPicPr>
          <p:nvPr/>
        </p:nvPicPr>
        <p:blipFill rotWithShape="1">
          <a:blip r:embed="rId5">
            <a:extLst>
              <a:ext uri="{28A0092B-C50C-407E-A947-70E740481C1C}">
                <a14:useLocalDpi xmlns:a14="http://schemas.microsoft.com/office/drawing/2010/main" val="0"/>
              </a:ext>
            </a:extLst>
          </a:blip>
          <a:srcRect l="3044" t="4716" r="65217" b="37443"/>
          <a:stretch/>
        </p:blipFill>
        <p:spPr>
          <a:xfrm>
            <a:off x="760275" y="2727704"/>
            <a:ext cx="1934818" cy="2203722"/>
          </a:xfrm>
          <a:prstGeom prst="rect">
            <a:avLst/>
          </a:prstGeom>
        </p:spPr>
      </p:pic>
      <p:sp>
        <p:nvSpPr>
          <p:cNvPr id="40" name="Ellipse 39"/>
          <p:cNvSpPr/>
          <p:nvPr/>
        </p:nvSpPr>
        <p:spPr>
          <a:xfrm>
            <a:off x="544690" y="2636912"/>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988586" y="1596278"/>
            <a:ext cx="576064" cy="648072"/>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1</a:t>
            </a:r>
          </a:p>
        </p:txBody>
      </p:sp>
      <p:pic>
        <p:nvPicPr>
          <p:cNvPr id="49" name="Imag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5702" y="6237312"/>
            <a:ext cx="998931" cy="540775"/>
          </a:xfrm>
          <a:prstGeom prst="rect">
            <a:avLst/>
          </a:prstGeom>
        </p:spPr>
      </p:pic>
    </p:spTree>
    <p:extLst>
      <p:ext uri="{BB962C8B-B14F-4D97-AF65-F5344CB8AC3E}">
        <p14:creationId xmlns:p14="http://schemas.microsoft.com/office/powerpoint/2010/main" val="312247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Information bacs STI2D et STL</a:t>
            </a:r>
            <a:endParaRPr lang="fr-F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11</a:t>
            </a:fld>
            <a:endParaRPr lang="fr-F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838" y="6211978"/>
            <a:ext cx="909530" cy="492377"/>
          </a:xfrm>
          <a:prstGeom prst="rect">
            <a:avLst/>
          </a:prstGeom>
        </p:spPr>
      </p:pic>
      <p:sp>
        <p:nvSpPr>
          <p:cNvPr id="28" name="Ellipse 27"/>
          <p:cNvSpPr/>
          <p:nvPr/>
        </p:nvSpPr>
        <p:spPr>
          <a:xfrm>
            <a:off x="251520" y="1124744"/>
            <a:ext cx="8892480" cy="1008112"/>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Biotechnologies</a:t>
            </a:r>
          </a:p>
        </p:txBody>
      </p:sp>
      <p:sp>
        <p:nvSpPr>
          <p:cNvPr id="33" name="Ellipse 32"/>
          <p:cNvSpPr/>
          <p:nvPr/>
        </p:nvSpPr>
        <p:spPr>
          <a:xfrm>
            <a:off x="6444208" y="2636913"/>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rot="20705226">
            <a:off x="639815" y="5066235"/>
            <a:ext cx="1849671" cy="461665"/>
          </a:xfrm>
          <a:prstGeom prst="rect">
            <a:avLst/>
          </a:prstGeom>
          <a:noFill/>
          <a:ln w="3175">
            <a:solidFill>
              <a:srgbClr val="92D050"/>
            </a:solidFill>
          </a:ln>
        </p:spPr>
        <p:txBody>
          <a:bodyPr wrap="square" rtlCol="0">
            <a:spAutoFit/>
          </a:bodyPr>
          <a:lstStyle/>
          <a:p>
            <a:r>
              <a:rPr lang="fr-FR" sz="2400" dirty="0" smtClean="0">
                <a:solidFill>
                  <a:srgbClr val="92D050"/>
                </a:solidFill>
              </a:rPr>
              <a:t>La médecine</a:t>
            </a:r>
            <a:endParaRPr lang="fr-FR" sz="2400" dirty="0">
              <a:solidFill>
                <a:srgbClr val="92D050"/>
              </a:solidFill>
            </a:endParaRPr>
          </a:p>
        </p:txBody>
      </p:sp>
      <p:sp>
        <p:nvSpPr>
          <p:cNvPr id="36" name="ZoneTexte 35"/>
          <p:cNvSpPr txBox="1"/>
          <p:nvPr/>
        </p:nvSpPr>
        <p:spPr>
          <a:xfrm rot="20705226">
            <a:off x="6468414" y="5018802"/>
            <a:ext cx="2326903" cy="461665"/>
          </a:xfrm>
          <a:prstGeom prst="rect">
            <a:avLst/>
          </a:prstGeom>
          <a:noFill/>
          <a:ln w="3175">
            <a:solidFill>
              <a:srgbClr val="92D050"/>
            </a:solidFill>
          </a:ln>
        </p:spPr>
        <p:txBody>
          <a:bodyPr wrap="square" rtlCol="0">
            <a:spAutoFit/>
          </a:bodyPr>
          <a:lstStyle/>
          <a:p>
            <a:r>
              <a:rPr lang="fr-FR" sz="2400" dirty="0" smtClean="0">
                <a:solidFill>
                  <a:srgbClr val="92D050"/>
                </a:solidFill>
              </a:rPr>
              <a:t>L’environnement</a:t>
            </a:r>
            <a:endParaRPr lang="fr-FR" sz="2400" dirty="0">
              <a:solidFill>
                <a:srgbClr val="92D050"/>
              </a:solidFill>
            </a:endParaRPr>
          </a:p>
        </p:txBody>
      </p:sp>
      <p:sp>
        <p:nvSpPr>
          <p:cNvPr id="38" name="ZoneTexte 37"/>
          <p:cNvSpPr txBox="1"/>
          <p:nvPr/>
        </p:nvSpPr>
        <p:spPr>
          <a:xfrm rot="20705226">
            <a:off x="3439232" y="5012244"/>
            <a:ext cx="2377865" cy="461665"/>
          </a:xfrm>
          <a:prstGeom prst="rect">
            <a:avLst/>
          </a:prstGeom>
          <a:noFill/>
          <a:ln w="3175">
            <a:solidFill>
              <a:srgbClr val="92D050"/>
            </a:solidFill>
          </a:ln>
        </p:spPr>
        <p:txBody>
          <a:bodyPr wrap="square" rtlCol="0">
            <a:spAutoFit/>
          </a:bodyPr>
          <a:lstStyle/>
          <a:p>
            <a:r>
              <a:rPr lang="fr-FR" sz="2400" dirty="0" smtClean="0">
                <a:solidFill>
                  <a:srgbClr val="92D050"/>
                </a:solidFill>
              </a:rPr>
              <a:t>L’agroalimentaire</a:t>
            </a:r>
            <a:endParaRPr lang="fr-FR" sz="2400" dirty="0">
              <a:solidFill>
                <a:srgbClr val="92D050"/>
              </a:solidFill>
            </a:endParaRPr>
          </a:p>
        </p:txBody>
      </p:sp>
      <p:sp>
        <p:nvSpPr>
          <p:cNvPr id="40" name="Ellipse 39"/>
          <p:cNvSpPr/>
          <p:nvPr/>
        </p:nvSpPr>
        <p:spPr>
          <a:xfrm>
            <a:off x="544690" y="2636912"/>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descr="C:\Documents and Settings\Marie\Local Settings\Temporary Internet Files\Content.IE5\NAGEHNGI\MC9002807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46" y="2931902"/>
            <a:ext cx="1898395" cy="186749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64" t="8762" r="4938" b="9339"/>
          <a:stretch/>
        </p:blipFill>
        <p:spPr bwMode="auto">
          <a:xfrm>
            <a:off x="6800126" y="3093479"/>
            <a:ext cx="1663477" cy="151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482" y="2856339"/>
            <a:ext cx="20113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Ellipse 38"/>
          <p:cNvSpPr/>
          <p:nvPr/>
        </p:nvSpPr>
        <p:spPr>
          <a:xfrm>
            <a:off x="3495276" y="2636913"/>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p:cNvSpPr txBox="1">
            <a:spLocks/>
          </p:cNvSpPr>
          <p:nvPr/>
        </p:nvSpPr>
        <p:spPr>
          <a:xfrm>
            <a:off x="825624" y="341040"/>
            <a:ext cx="7941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smtClean="0"/>
              <a:t>2 </a:t>
            </a:r>
            <a:r>
              <a:rPr lang="fr-FR" sz="3600" smtClean="0">
                <a:solidFill>
                  <a:schemeClr val="accent5">
                    <a:lumMod val="60000"/>
                    <a:lumOff val="40000"/>
                  </a:schemeClr>
                </a:solidFill>
              </a:rPr>
              <a:t>spécialités</a:t>
            </a:r>
            <a:endParaRPr lang="fr-FR" sz="3600" dirty="0">
              <a:solidFill>
                <a:schemeClr val="accent5">
                  <a:lumMod val="60000"/>
                  <a:lumOff val="40000"/>
                </a:schemeClr>
              </a:solidFill>
            </a:endParaRPr>
          </a:p>
        </p:txBody>
      </p:sp>
      <p:sp>
        <p:nvSpPr>
          <p:cNvPr id="24" name="Ellipse 23"/>
          <p:cNvSpPr/>
          <p:nvPr/>
        </p:nvSpPr>
        <p:spPr>
          <a:xfrm>
            <a:off x="988586" y="1596278"/>
            <a:ext cx="576064" cy="648072"/>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2</a:t>
            </a:r>
            <a:endParaRPr lang="fr-FR" sz="3600" dirty="0"/>
          </a:p>
        </p:txBody>
      </p:sp>
    </p:spTree>
    <p:extLst>
      <p:ext uri="{BB962C8B-B14F-4D97-AF65-F5344CB8AC3E}">
        <p14:creationId xmlns:p14="http://schemas.microsoft.com/office/powerpoint/2010/main" val="2078143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323" y="188640"/>
            <a:ext cx="8052173" cy="720080"/>
          </a:xfrm>
        </p:spPr>
        <p:txBody>
          <a:bodyPr>
            <a:normAutofit/>
          </a:bodyPr>
          <a:lstStyle/>
          <a:p>
            <a:r>
              <a:rPr lang="fr-FR" sz="3600" b="1" dirty="0" smtClean="0">
                <a:solidFill>
                  <a:schemeClr val="tx1">
                    <a:lumMod val="50000"/>
                    <a:lumOff val="50000"/>
                  </a:schemeClr>
                </a:solidFill>
              </a:rPr>
              <a:t>Les horaires des bacs STI2D et STL</a:t>
            </a:r>
            <a:endParaRPr lang="fr-FR" sz="3600" b="1" dirty="0">
              <a:solidFill>
                <a:schemeClr val="tx1">
                  <a:lumMod val="50000"/>
                  <a:lumOff val="50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graphicFrame>
        <p:nvGraphicFramePr>
          <p:cNvPr id="7" name="Group 140"/>
          <p:cNvGraphicFramePr>
            <a:graphicFrameLocks noGrp="1"/>
          </p:cNvGraphicFramePr>
          <p:nvPr>
            <p:extLst>
              <p:ext uri="{D42A27DB-BD31-4B8C-83A1-F6EECF244321}">
                <p14:modId xmlns:p14="http://schemas.microsoft.com/office/powerpoint/2010/main" val="780307824"/>
              </p:ext>
            </p:extLst>
          </p:nvPr>
        </p:nvGraphicFramePr>
        <p:xfrm>
          <a:off x="971600" y="1052736"/>
          <a:ext cx="7992888" cy="5316156"/>
        </p:xfrm>
        <a:graphic>
          <a:graphicData uri="http://schemas.openxmlformats.org/drawingml/2006/table">
            <a:tbl>
              <a:tblPr/>
              <a:tblGrid>
                <a:gridCol w="2848271"/>
                <a:gridCol w="748819"/>
                <a:gridCol w="748819"/>
                <a:gridCol w="731553"/>
                <a:gridCol w="731553"/>
                <a:gridCol w="95641"/>
                <a:gridCol w="144016"/>
                <a:gridCol w="691268"/>
                <a:gridCol w="662478"/>
                <a:gridCol w="590470"/>
              </a:tblGrid>
              <a:tr h="21602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Première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Terminale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r>
              <a:tr h="21602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rPr>
                        <a:t>STI2D</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rPr>
                        <a:t>STL</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rPr>
                        <a:t>STI2D</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rPr>
                        <a:t>STL</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r>
              <a:tr h="254021">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7A3E92"/>
                          </a:solidFill>
                          <a:effectLst/>
                          <a:latin typeface="Calibri" pitchFamily="34" charset="0"/>
                        </a:rPr>
                        <a:t> Français</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7A3E92"/>
                        </a:solidFill>
                        <a:effectLst/>
                        <a:latin typeface="Calibri" pitchFamily="34" charset="0"/>
                      </a:endParaRP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7A3E92"/>
                          </a:solidFill>
                          <a:effectLst/>
                          <a:latin typeface="Calibri" pitchFamily="34" charset="0"/>
                        </a:rPr>
                        <a:t>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r>
              <a:tr h="216024">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7A3E92"/>
                          </a:solidFill>
                          <a:effectLst/>
                          <a:latin typeface="Calibri" pitchFamily="34" charset="0"/>
                        </a:rPr>
                        <a:t> Philosophie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Calibri" pitchFamily="34" charset="0"/>
                        </a:rPr>
                        <a:t> </a:t>
                      </a:r>
                    </a:p>
                  </a:txBody>
                  <a:tcPr marL="6195" marR="6195" marT="6195" marB="0" anchor="b" horzOverflow="overflow">
                    <a:lnL>
                      <a:noFill/>
                    </a:lnL>
                    <a:lnR>
                      <a:noFill/>
                    </a:lnR>
                    <a:lnT>
                      <a:noFill/>
                    </a:lnT>
                    <a:lnB>
                      <a:noFill/>
                    </a:lnB>
                    <a:lnTlToBr>
                      <a:noFill/>
                    </a:lnTlToBr>
                    <a:lnBlToTr>
                      <a:noFill/>
                    </a:lnBlToTr>
                    <a:solidFill>
                      <a:srgbClr val="CCC0DA"/>
                    </a:solid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Commun STI2D et STL</a:t>
                      </a:r>
                    </a:p>
                  </a:txBody>
                  <a:tcPr marL="6195" marR="6195" marT="6195"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r>
              <a:tr h="254021">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7A3E92"/>
                          </a:solidFill>
                          <a:effectLst/>
                          <a:latin typeface="Calibri" pitchFamily="34" charset="0"/>
                        </a:rPr>
                        <a:t> Histoire géographie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Calibri" pitchFamily="34" charset="0"/>
                        </a:rPr>
                        <a:t> </a:t>
                      </a:r>
                    </a:p>
                  </a:txBody>
                  <a:tcPr marL="6195" marR="6195" marT="6195"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r>
              <a:tr h="283776">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7A3E92"/>
                          </a:solidFill>
                          <a:effectLst/>
                          <a:latin typeface="Calibri" pitchFamily="34" charset="0"/>
                          <a:ea typeface="+mn-ea"/>
                          <a:cs typeface="+mn-cs"/>
                        </a:rPr>
                        <a:t> Langues vivantes LV1 et LV2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662" marR="6662" marT="6662" marB="0"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CC5004"/>
                        </a:solidFill>
                        <a:effectLst/>
                        <a:latin typeface="Calibri" pitchFamily="34" charset="0"/>
                      </a:endParaRPr>
                    </a:p>
                  </a:txBody>
                  <a:tcPr marL="6662" marR="6662" marT="6662"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r>
              <a:tr h="279521">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7A3E92"/>
                          </a:solidFill>
                          <a:effectLst/>
                          <a:latin typeface="Calibri" pitchFamily="34" charset="0"/>
                        </a:rPr>
                        <a:t> Éducation physique et sportive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gridSpan="3">
                  <a:txBody>
                    <a:bodyPr/>
                    <a:lstStyle/>
                    <a:p>
                      <a:endParaRPr lang="fr-FR" dirty="0"/>
                    </a:p>
                  </a:txBody>
                  <a:tcPr marL="6662" marR="6662" marT="6662"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r>
              <a:tr h="221274">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7A3E92"/>
                          </a:solidFill>
                          <a:effectLst/>
                          <a:latin typeface="Calibri" pitchFamily="34" charset="0"/>
                        </a:rPr>
                        <a:t> Mathématiques </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5E0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300" b="1" i="1" u="none" strike="noStrike" cap="none" normalizeH="0" baseline="0" dirty="0" smtClean="0">
                          <a:ln>
                            <a:noFill/>
                          </a:ln>
                          <a:solidFill>
                            <a:srgbClr val="92D050"/>
                          </a:solidFill>
                          <a:effectLst/>
                          <a:latin typeface="Calibri" pitchFamily="34" charset="0"/>
                        </a:rPr>
                        <a:t>4 h en 1</a:t>
                      </a:r>
                      <a:r>
                        <a:rPr kumimoji="0" lang="fr-FR" sz="1300" b="1" i="1" u="none" strike="noStrike" cap="none" normalizeH="0" baseline="30000" dirty="0" smtClean="0">
                          <a:ln>
                            <a:noFill/>
                          </a:ln>
                          <a:solidFill>
                            <a:srgbClr val="92D050"/>
                          </a:solidFill>
                          <a:effectLst/>
                          <a:latin typeface="Calibri" pitchFamily="34" charset="0"/>
                        </a:rPr>
                        <a:t>ère</a:t>
                      </a:r>
                      <a:r>
                        <a:rPr kumimoji="0" lang="fr-FR" sz="1300" b="1" i="1" u="none" strike="noStrike" cap="none" normalizeH="0" baseline="0" dirty="0" smtClean="0">
                          <a:ln>
                            <a:noFill/>
                          </a:ln>
                          <a:solidFill>
                            <a:srgbClr val="92D050"/>
                          </a:solidFill>
                          <a:effectLst/>
                          <a:latin typeface="Calibri" pitchFamily="34" charset="0"/>
                        </a:rPr>
                        <a:t> S et 6 h en </a:t>
                      </a:r>
                      <a:r>
                        <a:rPr kumimoji="0" lang="fr-FR" sz="1300" b="1" i="1" u="none" strike="noStrike" cap="none" normalizeH="0" baseline="0" dirty="0" err="1" smtClean="0">
                          <a:ln>
                            <a:noFill/>
                          </a:ln>
                          <a:solidFill>
                            <a:srgbClr val="92D050"/>
                          </a:solidFill>
                          <a:effectLst/>
                          <a:latin typeface="Calibri" pitchFamily="34" charset="0"/>
                        </a:rPr>
                        <a:t>T</a:t>
                      </a:r>
                      <a:r>
                        <a:rPr kumimoji="0" lang="fr-FR" sz="1300" b="1" i="1" u="none" strike="noStrike" cap="none" normalizeH="0" baseline="30000" dirty="0" err="1" smtClean="0">
                          <a:ln>
                            <a:noFill/>
                          </a:ln>
                          <a:solidFill>
                            <a:srgbClr val="92D050"/>
                          </a:solidFill>
                          <a:effectLst/>
                          <a:latin typeface="Calibri" pitchFamily="34" charset="0"/>
                        </a:rPr>
                        <a:t>le</a:t>
                      </a:r>
                      <a:r>
                        <a:rPr kumimoji="0" lang="fr-FR" sz="1300" b="1" i="1" u="none" strike="noStrike" cap="none" normalizeH="0" baseline="0" dirty="0" smtClean="0">
                          <a:ln>
                            <a:noFill/>
                          </a:ln>
                          <a:solidFill>
                            <a:srgbClr val="92D050"/>
                          </a:solidFill>
                          <a:effectLst/>
                          <a:latin typeface="Calibri" pitchFamily="34" charset="0"/>
                        </a:rPr>
                        <a:t> S</a:t>
                      </a:r>
                    </a:p>
                  </a:txBody>
                  <a:tcPr marL="6195" marR="6195" marT="6195" marB="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fr-FR" sz="1200" b="1" i="1" u="none" strike="noStrike" cap="none" normalizeH="0" baseline="0" dirty="0" smtClean="0">
                        <a:ln>
                          <a:noFill/>
                        </a:ln>
                        <a:solidFill>
                          <a:srgbClr val="92D050"/>
                        </a:solidFill>
                        <a:effectLst/>
                        <a:latin typeface="Calibri" pitchFamily="34" charset="0"/>
                      </a:endParaRPr>
                    </a:p>
                  </a:txBody>
                  <a:tcPr marL="6662" marR="6662" marT="6662"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r>
              <a:tr h="187263">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7A3E92"/>
                          </a:solidFill>
                          <a:effectLst/>
                          <a:latin typeface="Calibri" pitchFamily="34" charset="0"/>
                        </a:rPr>
                        <a:t> Physique-chimie</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5E0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7A3E92"/>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5E0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rowSpan="2"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300" b="1" i="1" u="none" strike="noStrike" cap="none" normalizeH="0" baseline="0" dirty="0" smtClean="0">
                          <a:ln>
                            <a:noFill/>
                          </a:ln>
                          <a:solidFill>
                            <a:srgbClr val="92D050"/>
                          </a:solidFill>
                          <a:effectLst/>
                          <a:latin typeface="Calibri" pitchFamily="34" charset="0"/>
                        </a:rPr>
                        <a:t>4 h en 1</a:t>
                      </a:r>
                      <a:r>
                        <a:rPr kumimoji="0" lang="fr-FR" sz="1300" b="1" i="1" u="none" strike="noStrike" cap="none" normalizeH="0" baseline="30000" dirty="0" smtClean="0">
                          <a:ln>
                            <a:noFill/>
                          </a:ln>
                          <a:solidFill>
                            <a:srgbClr val="92D050"/>
                          </a:solidFill>
                          <a:effectLst/>
                          <a:latin typeface="Calibri" pitchFamily="34" charset="0"/>
                        </a:rPr>
                        <a:t>ère</a:t>
                      </a:r>
                      <a:r>
                        <a:rPr kumimoji="0" lang="fr-FR" sz="1300" b="1" i="1" u="none" strike="noStrike" cap="none" normalizeH="0" baseline="0" dirty="0" smtClean="0">
                          <a:ln>
                            <a:noFill/>
                          </a:ln>
                          <a:solidFill>
                            <a:srgbClr val="92D050"/>
                          </a:solidFill>
                          <a:effectLst/>
                          <a:latin typeface="Calibri" pitchFamily="34" charset="0"/>
                        </a:rPr>
                        <a:t> S et 6 h en </a:t>
                      </a:r>
                      <a:r>
                        <a:rPr kumimoji="0" lang="fr-FR" sz="1300" b="1" i="1" u="none" strike="noStrike" cap="none" normalizeH="0" baseline="0" dirty="0" err="1" smtClean="0">
                          <a:ln>
                            <a:noFill/>
                          </a:ln>
                          <a:solidFill>
                            <a:srgbClr val="92D050"/>
                          </a:solidFill>
                          <a:effectLst/>
                          <a:latin typeface="Calibri" pitchFamily="34" charset="0"/>
                        </a:rPr>
                        <a:t>T</a:t>
                      </a:r>
                      <a:r>
                        <a:rPr kumimoji="0" lang="fr-FR" sz="1300" b="1" i="1" u="none" strike="noStrike" cap="none" normalizeH="0" baseline="30000" dirty="0" err="1" smtClean="0">
                          <a:ln>
                            <a:noFill/>
                          </a:ln>
                          <a:solidFill>
                            <a:srgbClr val="92D050"/>
                          </a:solidFill>
                          <a:effectLst/>
                          <a:latin typeface="Calibri" pitchFamily="34" charset="0"/>
                        </a:rPr>
                        <a:t>le</a:t>
                      </a:r>
                      <a:r>
                        <a:rPr kumimoji="0" lang="fr-FR" sz="1300" b="1" i="1" u="none" strike="noStrike" cap="none" normalizeH="0" baseline="0" dirty="0" smtClean="0">
                          <a:ln>
                            <a:noFill/>
                          </a:ln>
                          <a:solidFill>
                            <a:srgbClr val="92D050"/>
                          </a:solidFill>
                          <a:effectLst/>
                          <a:latin typeface="Calibri" pitchFamily="34" charset="0"/>
                        </a:rPr>
                        <a:t> S</a:t>
                      </a:r>
                    </a:p>
                  </a:txBody>
                  <a:tcPr marL="6195" marR="6195" marT="6195" marB="0" anchor="ctr" horzOverflow="overflow">
                    <a:lnL>
                      <a:noFill/>
                    </a:lnL>
                    <a:lnR>
                      <a:noFill/>
                    </a:lnR>
                    <a:lnT>
                      <a:noFill/>
                    </a:lnT>
                    <a:lnB>
                      <a:noFill/>
                    </a:lnB>
                    <a:lnTlToBr>
                      <a:noFill/>
                    </a:lnTlToBr>
                    <a:lnBlToTr>
                      <a:noFill/>
                    </a:lnBlToTr>
                    <a:noFill/>
                  </a:tcPr>
                </a:tc>
                <a:tc rowSpan="2" hMerge="1">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fr-FR" sz="1200" b="1" i="1" u="none" strike="noStrike" cap="none" normalizeH="0" baseline="0" dirty="0" smtClean="0">
                        <a:ln>
                          <a:noFill/>
                        </a:ln>
                        <a:solidFill>
                          <a:srgbClr val="92D050"/>
                        </a:solidFill>
                        <a:effectLst/>
                        <a:latin typeface="Calibri" pitchFamily="34" charset="0"/>
                      </a:endParaRPr>
                    </a:p>
                  </a:txBody>
                  <a:tcPr marL="6195" marR="6195" marT="6195" marB="0" horzOverflow="overflow">
                    <a:lnL>
                      <a:noFill/>
                    </a:lnL>
                    <a:lnR>
                      <a:noFill/>
                    </a:lnR>
                    <a:lnT>
                      <a:noFill/>
                    </a:lnT>
                    <a:lnB>
                      <a:noFill/>
                    </a:lnB>
                    <a:lnTlToBr>
                      <a:noFill/>
                    </a:lnTlToBr>
                    <a:lnBlToTr>
                      <a:noFill/>
                    </a:lnBlToTr>
                    <a:noFill/>
                  </a:tcPr>
                </a:tc>
                <a:tc rowSpan="2" hMerge="1">
                  <a:txBody>
                    <a:bodyPr/>
                    <a:lstStyle/>
                    <a:p>
                      <a:endParaRPr lang="fr-FR"/>
                    </a:p>
                  </a:txBody>
                  <a:tcPr/>
                </a:tc>
                <a:tc rowSpan="2" hMerge="1">
                  <a:txBody>
                    <a:bodyPr/>
                    <a:lstStyle/>
                    <a:p>
                      <a:endParaRPr lang="fr-FR"/>
                    </a:p>
                  </a:txBody>
                  <a:tcPr/>
                </a:tc>
              </a:tr>
              <a:tr h="259192">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alibri" pitchFamily="34" charset="0"/>
                        </a:rPr>
                        <a:t> Total enseignements généraux</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17</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17</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15</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15</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4"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r>
              <a:tr h="460856">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accent6">
                              <a:lumMod val="75000"/>
                            </a:schemeClr>
                          </a:solidFill>
                          <a:effectLst/>
                          <a:latin typeface="Calibri" pitchFamily="34" charset="0"/>
                        </a:rPr>
                        <a:t>Enseignements technologiques transversaux</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7</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6</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5</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6</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000000"/>
                        </a:solidFill>
                        <a:effectLst/>
                        <a:latin typeface="Calibri" pitchFamily="34" charset="0"/>
                      </a:endParaRPr>
                    </a:p>
                  </a:txBody>
                  <a:tcPr marL="6195" marR="6195" marT="6195" marB="0" anchor="ctr" horzOverflow="overflow">
                    <a:lnL>
                      <a:noFill/>
                    </a:lnL>
                    <a:lnR>
                      <a:noFill/>
                    </a:lnR>
                    <a:lnT>
                      <a:noFill/>
                    </a:lnT>
                    <a:lnB>
                      <a:noFill/>
                    </a:lnB>
                    <a:lnTlToBr>
                      <a:noFill/>
                    </a:lnTlToBr>
                    <a:lnBlToTr>
                      <a:noFill/>
                    </a:lnBlToTr>
                    <a:noFill/>
                  </a:tcPr>
                </a:tc>
                <a:tc hMerge="1">
                  <a:txBody>
                    <a:bodyPr/>
                    <a:lstStyle/>
                    <a:p>
                      <a:endParaRPr lang="fr-FR"/>
                    </a:p>
                  </a:txBody>
                  <a:tcPr>
                    <a:lnL>
                      <a:noFill/>
                    </a:lnL>
                    <a:lnR>
                      <a:noFill/>
                    </a:lnR>
                    <a:lnT>
                      <a:noFill/>
                    </a:lnT>
                    <a:lnB>
                      <a:noFill/>
                    </a:lnB>
                    <a:lnTlToBr>
                      <a:noFill/>
                    </a:lnTlToBr>
                    <a:lnBlToTr>
                      <a:noFill/>
                    </a:lnBlToTr>
                    <a:noFill/>
                  </a:tcPr>
                </a:tc>
                <a:tc hMerge="1">
                  <a:txBody>
                    <a:bodyPr/>
                    <a:lstStyle/>
                    <a:p>
                      <a:endParaRPr lang="fr-FR"/>
                    </a:p>
                  </a:txBody>
                  <a:tcPr/>
                </a:tc>
              </a:tr>
              <a:tr h="453082">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accent6">
                              <a:lumMod val="75000"/>
                            </a:schemeClr>
                          </a:solidFill>
                          <a:effectLst/>
                          <a:latin typeface="Calibri" pitchFamily="34" charset="0"/>
                        </a:rPr>
                        <a:t>Enseignement technologique en langue étrangère (LV1)</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1</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1</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1</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6">
                              <a:lumMod val="75000"/>
                            </a:schemeClr>
                          </a:solidFill>
                          <a:effectLst/>
                          <a:latin typeface="Calibri" pitchFamily="34" charset="0"/>
                        </a:rPr>
                        <a:t>1</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CC5004"/>
                        </a:solidFill>
                        <a:effectLst/>
                        <a:latin typeface="Calibri" pitchFamily="34" charset="0"/>
                      </a:endParaRPr>
                    </a:p>
                  </a:txBody>
                  <a:tcPr marL="6195" marR="6195" marT="6195" marB="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600" b="1" i="0" u="none" strike="noStrike" cap="none" normalizeH="0" baseline="0" dirty="0" smtClean="0">
                          <a:ln>
                            <a:noFill/>
                          </a:ln>
                          <a:solidFill>
                            <a:schemeClr val="accent6">
                              <a:lumMod val="75000"/>
                            </a:schemeClr>
                          </a:solidFill>
                          <a:effectLst/>
                          <a:latin typeface="Calibri" pitchFamily="34" charset="0"/>
                        </a:rPr>
                        <a:t>Pris en charge par deux enseignants</a:t>
                      </a:r>
                    </a:p>
                  </a:txBody>
                  <a:tcPr marL="6195" marR="6195" marT="6195"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r>
              <a:tr h="394854">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accent1">
                              <a:lumMod val="75000"/>
                            </a:schemeClr>
                          </a:solidFill>
                          <a:effectLst/>
                          <a:latin typeface="Calibri" pitchFamily="34" charset="0"/>
                        </a:rPr>
                        <a:t>Enseignements d’approfondissement</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1">
                              <a:lumMod val="75000"/>
                            </a:schemeClr>
                          </a:solidFill>
                          <a:effectLst/>
                          <a:latin typeface="Calibri" pitchFamily="34" charset="0"/>
                        </a:rPr>
                        <a:t>5</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1">
                              <a:lumMod val="75000"/>
                            </a:schemeClr>
                          </a:solidFill>
                          <a:effectLst/>
                          <a:latin typeface="Calibri" pitchFamily="34" charset="0"/>
                        </a:rPr>
                        <a:t>4</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1">
                              <a:lumMod val="75000"/>
                            </a:schemeClr>
                          </a:solidFill>
                          <a:effectLst/>
                          <a:latin typeface="Calibri" pitchFamily="34" charset="0"/>
                        </a:rPr>
                        <a:t>9</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1">
                              <a:lumMod val="75000"/>
                            </a:schemeClr>
                          </a:solidFill>
                          <a:effectLst/>
                          <a:latin typeface="Calibri" pitchFamily="34" charset="0"/>
                        </a:rPr>
                        <a:t>10</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a:txBody>
                    <a:bodyPr/>
                    <a:lstStyle/>
                    <a:p>
                      <a:endParaRPr lang="fr-FR"/>
                    </a:p>
                  </a:txBody>
                  <a:tcPr/>
                </a:tc>
              </a:tr>
              <a:tr h="405035">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Total enseignements technologiques</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13</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11</a:t>
                      </a:r>
                    </a:p>
                  </a:txBody>
                  <a:tcPr marL="6195" marR="6195" marT="619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15</a:t>
                      </a:r>
                    </a:p>
                  </a:txBody>
                  <a:tcPr marL="6195" marR="6195" marT="61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rPr>
                        <a:t>17</a:t>
                      </a:r>
                    </a:p>
                  </a:txBody>
                  <a:tcPr marL="6195" marR="6195" marT="619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a:txBody>
                    <a:bodyPr/>
                    <a:lstStyle/>
                    <a:p>
                      <a:endParaRPr lang="fr-FR"/>
                    </a:p>
                  </a:txBody>
                  <a:tcPr/>
                </a:tc>
              </a:tr>
              <a:tr h="251263">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 Accompagnement perso.</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2</a:t>
                      </a:r>
                    </a:p>
                  </a:txBody>
                  <a:tcPr marL="6195" marR="6195" marT="619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a:txBody>
                    <a:bodyPr/>
                    <a:lstStyle/>
                    <a:p>
                      <a:endParaRPr lang="fr-FR"/>
                    </a:p>
                  </a:txBody>
                  <a:tcPr/>
                </a:tc>
              </a:tr>
              <a:tr h="273229">
                <a:tc>
                  <a:txBody>
                    <a:bodyPr/>
                    <a:lstStyle/>
                    <a:p>
                      <a:pPr marL="85725" marR="0" lvl="0" indent="0" algn="l" defTabSz="914400" rtl="0" eaLnBrk="1" fontAlgn="ctr"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rPr>
                        <a:t> Total élève</a:t>
                      </a:r>
                    </a:p>
                  </a:txBody>
                  <a:tcPr marL="6195" marR="6195" marT="619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32</a:t>
                      </a:r>
                    </a:p>
                  </a:txBody>
                  <a:tcPr marL="6195" marR="6195" marT="61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32</a:t>
                      </a:r>
                    </a:p>
                  </a:txBody>
                  <a:tcPr marL="6195" marR="6195" marT="61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32</a:t>
                      </a:r>
                    </a:p>
                  </a:txBody>
                  <a:tcPr marL="6195" marR="6195" marT="61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rPr>
                        <a:t>32</a:t>
                      </a:r>
                    </a:p>
                  </a:txBody>
                  <a:tcPr marL="6195" marR="6195" marT="619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0000"/>
                        </a:solidFill>
                        <a:effectLst/>
                        <a:latin typeface="Calibri" pitchFamily="34" charset="0"/>
                      </a:endParaRPr>
                    </a:p>
                  </a:txBody>
                  <a:tcPr marL="6195" marR="6195" marT="619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300" b="1" i="1" u="none" strike="noStrike" cap="none" normalizeH="0" baseline="0" dirty="0" smtClean="0">
                          <a:ln>
                            <a:noFill/>
                          </a:ln>
                          <a:solidFill>
                            <a:srgbClr val="92D050"/>
                          </a:solidFill>
                          <a:effectLst/>
                          <a:latin typeface="Calibri" pitchFamily="34" charset="0"/>
                        </a:rPr>
                        <a:t>28 h en S-SVT et 32 h en S-SI</a:t>
                      </a:r>
                    </a:p>
                  </a:txBody>
                  <a:tcPr marL="6195" marR="6195" marT="6195" marB="0" anchor="ctr"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200" b="1" i="1" u="none" strike="noStrike" cap="none" normalizeH="0" baseline="0" dirty="0" smtClean="0">
                        <a:ln>
                          <a:noFill/>
                        </a:ln>
                        <a:solidFill>
                          <a:srgbClr val="92D05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alibri" pitchFamily="34" charset="0"/>
                      </a:endParaRPr>
                    </a:p>
                  </a:txBody>
                  <a:tcPr marL="6195" marR="6195" marT="6195" marB="0" anchor="b" horzOverflow="overflow">
                    <a:lnL>
                      <a:noFill/>
                    </a:lnL>
                    <a:lnR>
                      <a:noFill/>
                    </a:lnR>
                    <a:lnT>
                      <a:noFill/>
                    </a:lnT>
                    <a:lnB>
                      <a:noFill/>
                    </a:lnB>
                    <a:lnTlToBr>
                      <a:noFill/>
                    </a:lnTlToBr>
                    <a:lnBlToTr>
                      <a:noFill/>
                    </a:lnBlToTr>
                    <a:noFill/>
                  </a:tcPr>
                </a:tc>
                <a:tc hMerge="1">
                  <a:txBody>
                    <a:bodyPr/>
                    <a:lstStyle/>
                    <a:p>
                      <a:endParaRPr lang="fr-FR"/>
                    </a:p>
                  </a:txBody>
                  <a:tcPr/>
                </a:tc>
              </a:tr>
            </a:tbl>
          </a:graphicData>
        </a:graphic>
      </p:graphicFrame>
      <p:sp>
        <p:nvSpPr>
          <p:cNvPr id="3" name="Rectangle à coins arrondis 2"/>
          <p:cNvSpPr/>
          <p:nvPr/>
        </p:nvSpPr>
        <p:spPr>
          <a:xfrm>
            <a:off x="665820" y="4365104"/>
            <a:ext cx="8298668"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8880371">
            <a:off x="7717107" y="4806463"/>
            <a:ext cx="648072" cy="81717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Espace réservé de la date 10"/>
          <p:cNvSpPr>
            <a:spLocks noGrp="1"/>
          </p:cNvSpPr>
          <p:nvPr>
            <p:ph type="dt" sz="half" idx="10"/>
          </p:nvPr>
        </p:nvSpPr>
        <p:spPr/>
        <p:txBody>
          <a:bodyPr/>
          <a:lstStyle/>
          <a:p>
            <a:r>
              <a:rPr lang="fr-FR" smtClean="0"/>
              <a:t>Information bacs STI2D et STL</a:t>
            </a:r>
            <a:endParaRPr lang="fr-FR"/>
          </a:p>
        </p:txBody>
      </p:sp>
      <p:sp>
        <p:nvSpPr>
          <p:cNvPr id="12" name="Espace réservé du numéro de diapositive 11"/>
          <p:cNvSpPr>
            <a:spLocks noGrp="1"/>
          </p:cNvSpPr>
          <p:nvPr>
            <p:ph type="sldNum" sz="quarter" idx="12"/>
          </p:nvPr>
        </p:nvSpPr>
        <p:spPr/>
        <p:txBody>
          <a:bodyPr/>
          <a:lstStyle/>
          <a:p>
            <a:fld id="{8A631D9D-0402-4C4A-B46A-365BF9DFF993}"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Disque magnétique 25"/>
          <p:cNvSpPr/>
          <p:nvPr/>
        </p:nvSpPr>
        <p:spPr>
          <a:xfrm>
            <a:off x="4283968" y="700120"/>
            <a:ext cx="3312368" cy="5969240"/>
          </a:xfrm>
          <a:prstGeom prst="flowChartMagneticDisk">
            <a:avLst/>
          </a:prstGeom>
          <a:solidFill>
            <a:schemeClr val="bg1">
              <a:lumMod val="9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 name="Organigramme : Disque magnétique 26"/>
          <p:cNvSpPr/>
          <p:nvPr/>
        </p:nvSpPr>
        <p:spPr>
          <a:xfrm>
            <a:off x="1907704" y="692696"/>
            <a:ext cx="3153103" cy="5969240"/>
          </a:xfrm>
          <a:prstGeom prst="flowChartMagneticDisk">
            <a:avLst/>
          </a:prstGeom>
          <a:solidFill>
            <a:schemeClr val="bg1">
              <a:lumMod val="9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Cylindre 2"/>
          <p:cNvSpPr/>
          <p:nvPr/>
        </p:nvSpPr>
        <p:spPr>
          <a:xfrm>
            <a:off x="2483768" y="4365104"/>
            <a:ext cx="2088232" cy="1656184"/>
          </a:xfrm>
          <a:prstGeom prst="can">
            <a:avLst>
              <a:gd name="adj" fmla="val 6701"/>
            </a:avLst>
          </a:prstGeom>
          <a:solidFill>
            <a:schemeClr val="accent6">
              <a:lumMod val="40000"/>
              <a:lumOff val="6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smtClean="0">
                <a:solidFill>
                  <a:schemeClr val="tx1"/>
                </a:solidFill>
              </a:rPr>
              <a:t>Mathématiques </a:t>
            </a:r>
            <a:endParaRPr lang="fr-FR" sz="1600" dirty="0">
              <a:solidFill>
                <a:schemeClr val="tx1"/>
              </a:solidFill>
            </a:endParaRPr>
          </a:p>
          <a:p>
            <a:pPr algn="ctr">
              <a:defRPr/>
            </a:pPr>
            <a:r>
              <a:rPr lang="fr-FR" sz="1600" dirty="0" smtClean="0">
                <a:solidFill>
                  <a:schemeClr val="tx1"/>
                </a:solidFill>
              </a:rPr>
              <a:t>Physique-chimie</a:t>
            </a:r>
            <a:endParaRPr lang="fr-FR" sz="1600" dirty="0">
              <a:solidFill>
                <a:schemeClr val="tx1"/>
              </a:solidFill>
            </a:endParaRPr>
          </a:p>
          <a:p>
            <a:pPr algn="ctr">
              <a:defRPr/>
            </a:pPr>
            <a:r>
              <a:rPr lang="fr-FR" sz="2000" b="1" dirty="0">
                <a:solidFill>
                  <a:schemeClr val="tx1"/>
                </a:solidFill>
              </a:rPr>
              <a:t>7h</a:t>
            </a:r>
          </a:p>
        </p:txBody>
      </p:sp>
      <p:sp>
        <p:nvSpPr>
          <p:cNvPr id="10" name="Cylindre 9"/>
          <p:cNvSpPr/>
          <p:nvPr/>
        </p:nvSpPr>
        <p:spPr>
          <a:xfrm>
            <a:off x="2483768" y="3921292"/>
            <a:ext cx="2069440" cy="443812"/>
          </a:xfrm>
          <a:prstGeom prst="can">
            <a:avLst>
              <a:gd name="adj" fmla="val 16804"/>
            </a:avLst>
          </a:prstGeom>
          <a:solidFill>
            <a:schemeClr val="accent2">
              <a:lumMod val="75000"/>
            </a:scheme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dirty="0" smtClean="0">
              <a:solidFill>
                <a:schemeClr val="tx1"/>
              </a:solidFill>
            </a:endParaRPr>
          </a:p>
          <a:p>
            <a:pPr algn="ctr">
              <a:defRPr/>
            </a:pPr>
            <a:r>
              <a:rPr lang="fr-FR" sz="1600" dirty="0" smtClean="0">
                <a:solidFill>
                  <a:schemeClr val="bg1"/>
                </a:solidFill>
              </a:rPr>
              <a:t>ETLV </a:t>
            </a:r>
            <a:r>
              <a:rPr lang="fr-FR" sz="2000" b="1" dirty="0">
                <a:solidFill>
                  <a:schemeClr val="bg1"/>
                </a:solidFill>
              </a:rPr>
              <a:t>1</a:t>
            </a:r>
            <a:r>
              <a:rPr lang="fr-FR" sz="2000" b="1" dirty="0" smtClean="0">
                <a:solidFill>
                  <a:schemeClr val="bg1"/>
                </a:solidFill>
              </a:rPr>
              <a:t>h</a:t>
            </a:r>
          </a:p>
          <a:p>
            <a:pPr algn="ctr">
              <a:defRPr/>
            </a:pPr>
            <a:endParaRPr lang="fr-FR" sz="1600" dirty="0"/>
          </a:p>
        </p:txBody>
      </p:sp>
      <p:sp>
        <p:nvSpPr>
          <p:cNvPr id="8" name="Accolade fermante 7"/>
          <p:cNvSpPr/>
          <p:nvPr/>
        </p:nvSpPr>
        <p:spPr>
          <a:xfrm>
            <a:off x="7049095" y="1165394"/>
            <a:ext cx="403225" cy="5143926"/>
          </a:xfrm>
          <a:prstGeom prst="rightBrace">
            <a:avLst>
              <a:gd name="adj1" fmla="val 44485"/>
              <a:gd name="adj2" fmla="val 50000"/>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vert" anchor="ctr"/>
          <a:lstStyle/>
          <a:p>
            <a:pPr algn="ctr">
              <a:defRPr/>
            </a:pPr>
            <a:endParaRPr lang="fr-FR" dirty="0"/>
          </a:p>
        </p:txBody>
      </p:sp>
      <p:sp>
        <p:nvSpPr>
          <p:cNvPr id="23" name="Arrondir un rectangle avec un coin diagonal 22"/>
          <p:cNvSpPr/>
          <p:nvPr/>
        </p:nvSpPr>
        <p:spPr>
          <a:xfrm>
            <a:off x="485461" y="3356992"/>
            <a:ext cx="1152128" cy="864096"/>
          </a:xfrm>
          <a:prstGeom prst="round2DiagRect">
            <a:avLst>
              <a:gd name="adj1" fmla="val 18217"/>
              <a:gd name="adj2" fmla="val 0"/>
            </a:avLst>
          </a:prstGeom>
          <a:gradFill flip="none" rotWithShape="1">
            <a:gsLst>
              <a:gs pos="0">
                <a:srgbClr val="5E9EFF"/>
              </a:gs>
              <a:gs pos="39999">
                <a:srgbClr val="85C2FF"/>
              </a:gs>
              <a:gs pos="60000">
                <a:srgbClr val="C4D6EB"/>
              </a:gs>
              <a:gs pos="100000">
                <a:schemeClr val="accent1">
                  <a:lumMod val="40000"/>
                  <a:lumOff val="60000"/>
                </a:schemeClr>
              </a:gs>
            </a:gsLst>
            <a:lin ang="13500000" scaled="1"/>
            <a:tileRect/>
          </a:gradFill>
          <a:ln>
            <a:noFill/>
          </a:ln>
          <a:effectLst/>
          <a:scene3d>
            <a:camera prst="orthographicFront"/>
            <a:lightRig rig="threePt" dir="t"/>
          </a:scene3d>
          <a:sp3d>
            <a:bevelT w="19050" h="508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4000" i="1" dirty="0" smtClean="0">
                <a:solidFill>
                  <a:schemeClr val="tx1"/>
                </a:solidFill>
              </a:rPr>
              <a:t>20h</a:t>
            </a:r>
            <a:endParaRPr lang="fr-FR" sz="1400" i="1" dirty="0">
              <a:solidFill>
                <a:schemeClr val="tx1"/>
              </a:solidFill>
            </a:endParaRPr>
          </a:p>
        </p:txBody>
      </p:sp>
      <p:sp>
        <p:nvSpPr>
          <p:cNvPr id="25" name="Cylindre 24"/>
          <p:cNvSpPr/>
          <p:nvPr/>
        </p:nvSpPr>
        <p:spPr>
          <a:xfrm>
            <a:off x="2483768" y="2924945"/>
            <a:ext cx="2088232" cy="1008112"/>
          </a:xfrm>
          <a:prstGeom prst="can">
            <a:avLst>
              <a:gd name="adj" fmla="val 8326"/>
            </a:avLst>
          </a:prstGeom>
          <a:solidFill>
            <a:schemeClr val="accent2">
              <a:lumMod val="60000"/>
              <a:lumOff val="40000"/>
            </a:scheme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dirty="0" smtClean="0">
                <a:solidFill>
                  <a:schemeClr val="tx1"/>
                </a:solidFill>
              </a:rPr>
              <a:t>Enseignement transversal</a:t>
            </a:r>
            <a:endParaRPr lang="fr-FR" sz="1600" dirty="0">
              <a:solidFill>
                <a:schemeClr val="tx1"/>
              </a:solidFill>
            </a:endParaRPr>
          </a:p>
          <a:p>
            <a:pPr algn="ctr"/>
            <a:r>
              <a:rPr lang="fr-FR" sz="2000" b="1" dirty="0">
                <a:solidFill>
                  <a:schemeClr val="tx1"/>
                </a:solidFill>
              </a:rPr>
              <a:t>7 – 6 h</a:t>
            </a:r>
          </a:p>
        </p:txBody>
      </p:sp>
      <p:sp>
        <p:nvSpPr>
          <p:cNvPr id="11" name="Cylindre 10"/>
          <p:cNvSpPr/>
          <p:nvPr/>
        </p:nvSpPr>
        <p:spPr>
          <a:xfrm>
            <a:off x="2483768" y="1772815"/>
            <a:ext cx="2069978" cy="1151483"/>
          </a:xfrm>
          <a:prstGeom prst="can">
            <a:avLst>
              <a:gd name="adj" fmla="val 6588"/>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smtClean="0">
                <a:solidFill>
                  <a:schemeClr val="tx1"/>
                </a:solidFill>
              </a:rPr>
              <a:t>Enseignement d’approfondissement</a:t>
            </a:r>
            <a:endParaRPr lang="fr-FR" sz="1600" dirty="0">
              <a:solidFill>
                <a:schemeClr val="tx1"/>
              </a:solidFill>
            </a:endParaRPr>
          </a:p>
          <a:p>
            <a:pPr algn="ctr">
              <a:defRPr/>
            </a:pPr>
            <a:r>
              <a:rPr lang="fr-FR" sz="2000" b="1" dirty="0" smtClean="0">
                <a:solidFill>
                  <a:schemeClr val="tx1"/>
                </a:solidFill>
              </a:rPr>
              <a:t>5 – 6 h</a:t>
            </a:r>
            <a:endParaRPr lang="fr-FR" sz="2000" b="1" dirty="0">
              <a:solidFill>
                <a:schemeClr val="tx1"/>
              </a:solidFill>
            </a:endParaRPr>
          </a:p>
        </p:txBody>
      </p:sp>
      <p:sp>
        <p:nvSpPr>
          <p:cNvPr id="27672" name="ZoneTexte 39"/>
          <p:cNvSpPr txBox="1">
            <a:spLocks noChangeArrowheads="1"/>
          </p:cNvSpPr>
          <p:nvPr/>
        </p:nvSpPr>
        <p:spPr bwMode="auto">
          <a:xfrm>
            <a:off x="2483966" y="980728"/>
            <a:ext cx="2069780" cy="369332"/>
          </a:xfrm>
          <a:prstGeom prst="rect">
            <a:avLst/>
          </a:prstGeom>
          <a:noFill/>
          <a:ln w="9525">
            <a:noFill/>
            <a:miter lim="800000"/>
            <a:headEnd/>
            <a:tailEnd/>
          </a:ln>
        </p:spPr>
        <p:txBody>
          <a:bodyPr wrap="square">
            <a:spAutoFit/>
          </a:bodyPr>
          <a:lstStyle/>
          <a:p>
            <a:pPr algn="ctr"/>
            <a:r>
              <a:rPr lang="fr-FR" b="1" dirty="0"/>
              <a:t>1</a:t>
            </a:r>
            <a:r>
              <a:rPr lang="fr-FR" b="1" baseline="30000" dirty="0"/>
              <a:t>ère</a:t>
            </a:r>
            <a:r>
              <a:rPr lang="fr-FR" b="1" dirty="0"/>
              <a:t> </a:t>
            </a:r>
            <a:r>
              <a:rPr lang="fr-FR" b="1" dirty="0" smtClean="0"/>
              <a:t>STI2D - STL</a:t>
            </a:r>
            <a:endParaRPr lang="fr-FR" b="1" dirty="0"/>
          </a:p>
        </p:txBody>
      </p:sp>
      <p:sp>
        <p:nvSpPr>
          <p:cNvPr id="27673" name="ZoneTexte 40"/>
          <p:cNvSpPr txBox="1">
            <a:spLocks noChangeArrowheads="1"/>
          </p:cNvSpPr>
          <p:nvPr/>
        </p:nvSpPr>
        <p:spPr bwMode="auto">
          <a:xfrm>
            <a:off x="4890944" y="980728"/>
            <a:ext cx="2057320" cy="369332"/>
          </a:xfrm>
          <a:prstGeom prst="rect">
            <a:avLst/>
          </a:prstGeom>
          <a:noFill/>
          <a:ln w="9525">
            <a:noFill/>
            <a:miter lim="800000"/>
            <a:headEnd/>
            <a:tailEnd/>
          </a:ln>
        </p:spPr>
        <p:txBody>
          <a:bodyPr wrap="square">
            <a:spAutoFit/>
          </a:bodyPr>
          <a:lstStyle/>
          <a:p>
            <a:pPr algn="ctr"/>
            <a:r>
              <a:rPr lang="fr-FR" b="1" dirty="0" err="1"/>
              <a:t>T</a:t>
            </a:r>
            <a:r>
              <a:rPr lang="fr-FR" b="1" baseline="30000" dirty="0" err="1"/>
              <a:t>le</a:t>
            </a:r>
            <a:r>
              <a:rPr lang="fr-FR" b="1" dirty="0"/>
              <a:t> </a:t>
            </a:r>
            <a:r>
              <a:rPr lang="fr-FR" b="1" dirty="0" smtClean="0"/>
              <a:t>STI2D - STL</a:t>
            </a:r>
            <a:endParaRPr lang="fr-FR" b="1" dirty="0"/>
          </a:p>
        </p:txBody>
      </p:sp>
      <p:sp>
        <p:nvSpPr>
          <p:cNvPr id="42" name="ZoneTexte 41"/>
          <p:cNvSpPr txBox="1"/>
          <p:nvPr/>
        </p:nvSpPr>
        <p:spPr>
          <a:xfrm>
            <a:off x="755576" y="188640"/>
            <a:ext cx="8172524" cy="646331"/>
          </a:xfrm>
          <a:prstGeom prst="rect">
            <a:avLst/>
          </a:prstGeom>
          <a:noFill/>
        </p:spPr>
        <p:txBody>
          <a:bodyPr wrap="square">
            <a:spAutoFit/>
          </a:bodyPr>
          <a:lstStyle/>
          <a:p>
            <a:pPr algn="ctr">
              <a:defRPr/>
            </a:pPr>
            <a:r>
              <a:rPr lang="fr-FR" sz="3600" b="1" dirty="0">
                <a:solidFill>
                  <a:schemeClr val="tx1">
                    <a:lumMod val="50000"/>
                    <a:lumOff val="50000"/>
                  </a:schemeClr>
                </a:solidFill>
                <a:latin typeface="+mj-lt"/>
              </a:rPr>
              <a:t>Un </a:t>
            </a:r>
            <a:r>
              <a:rPr lang="fr-FR" sz="3600" b="1" dirty="0" smtClean="0">
                <a:solidFill>
                  <a:schemeClr val="tx1">
                    <a:lumMod val="50000"/>
                    <a:lumOff val="50000"/>
                  </a:schemeClr>
                </a:solidFill>
                <a:latin typeface="+mj-lt"/>
              </a:rPr>
              <a:t>pôle </a:t>
            </a:r>
            <a:r>
              <a:rPr lang="fr-FR" sz="3600" b="1" dirty="0">
                <a:solidFill>
                  <a:schemeClr val="tx1">
                    <a:lumMod val="50000"/>
                    <a:lumOff val="50000"/>
                  </a:schemeClr>
                </a:solidFill>
                <a:latin typeface="+mj-lt"/>
              </a:rPr>
              <a:t>scientifique </a:t>
            </a:r>
            <a:r>
              <a:rPr lang="fr-FR" sz="3600" b="1" dirty="0" smtClean="0">
                <a:solidFill>
                  <a:schemeClr val="tx1">
                    <a:lumMod val="50000"/>
                    <a:lumOff val="50000"/>
                  </a:schemeClr>
                </a:solidFill>
                <a:latin typeface="+mj-lt"/>
              </a:rPr>
              <a:t>conséquent</a:t>
            </a:r>
            <a:endParaRPr lang="fr-FR" sz="3600" b="1" dirty="0">
              <a:solidFill>
                <a:schemeClr val="tx1">
                  <a:lumMod val="50000"/>
                  <a:lumOff val="50000"/>
                </a:schemeClr>
              </a:solidFill>
              <a:latin typeface="+mj-lt"/>
            </a:endParaRPr>
          </a:p>
        </p:txBody>
      </p:sp>
      <p:sp>
        <p:nvSpPr>
          <p:cNvPr id="24" name="Accolade fermante 23"/>
          <p:cNvSpPr/>
          <p:nvPr/>
        </p:nvSpPr>
        <p:spPr>
          <a:xfrm flipH="1">
            <a:off x="1907704" y="1628799"/>
            <a:ext cx="576262" cy="4596847"/>
          </a:xfrm>
          <a:prstGeom prst="rightBrace">
            <a:avLst>
              <a:gd name="adj1" fmla="val 31330"/>
              <a:gd name="adj2" fmla="val 49407"/>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vert" anchor="ctr"/>
          <a:lstStyle/>
          <a:p>
            <a:pPr algn="ctr">
              <a:defRPr/>
            </a:pPr>
            <a:endParaRPr lang="fr-FR" dirty="0"/>
          </a:p>
        </p:txBody>
      </p:sp>
      <p:sp>
        <p:nvSpPr>
          <p:cNvPr id="29" name="Arrondir un rectangle avec un coin diagonal 28"/>
          <p:cNvSpPr/>
          <p:nvPr/>
        </p:nvSpPr>
        <p:spPr>
          <a:xfrm>
            <a:off x="7596336" y="3284984"/>
            <a:ext cx="1152128" cy="864096"/>
          </a:xfrm>
          <a:prstGeom prst="round2DiagRect">
            <a:avLst>
              <a:gd name="adj1" fmla="val 18217"/>
              <a:gd name="adj2" fmla="val 0"/>
            </a:avLst>
          </a:prstGeom>
          <a:gradFill flip="none" rotWithShape="1">
            <a:gsLst>
              <a:gs pos="0">
                <a:srgbClr val="5E9EFF"/>
              </a:gs>
              <a:gs pos="39999">
                <a:srgbClr val="85C2FF"/>
              </a:gs>
              <a:gs pos="60000">
                <a:srgbClr val="C4D6EB"/>
              </a:gs>
              <a:gs pos="100000">
                <a:schemeClr val="accent1">
                  <a:lumMod val="40000"/>
                  <a:lumOff val="60000"/>
                </a:schemeClr>
              </a:gs>
            </a:gsLst>
            <a:lin ang="13500000" scaled="1"/>
            <a:tileRect/>
          </a:gradFill>
          <a:ln>
            <a:noFill/>
          </a:ln>
          <a:effectLst/>
          <a:scene3d>
            <a:camera prst="orthographicFront"/>
            <a:lightRig rig="threePt" dir="t"/>
          </a:scene3d>
          <a:sp3d>
            <a:bevelT w="19050" h="50800"/>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4000" i="1" dirty="0" smtClean="0">
                <a:solidFill>
                  <a:schemeClr val="tx1"/>
                </a:solidFill>
              </a:rPr>
              <a:t>23h</a:t>
            </a:r>
            <a:endParaRPr lang="fr-FR" sz="4000" i="1" dirty="0">
              <a:solidFill>
                <a:schemeClr val="tx1"/>
              </a:solidFill>
            </a:endParaRPr>
          </a:p>
        </p:txBody>
      </p:sp>
      <p:sp>
        <p:nvSpPr>
          <p:cNvPr id="21" name="Cylindre 20"/>
          <p:cNvSpPr/>
          <p:nvPr/>
        </p:nvSpPr>
        <p:spPr>
          <a:xfrm>
            <a:off x="4890944" y="4365104"/>
            <a:ext cx="2057319" cy="1860543"/>
          </a:xfrm>
          <a:prstGeom prst="can">
            <a:avLst>
              <a:gd name="adj" fmla="val 6701"/>
            </a:avLst>
          </a:prstGeom>
          <a:solidFill>
            <a:schemeClr val="accent6">
              <a:lumMod val="40000"/>
              <a:lumOff val="6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smtClean="0">
                <a:solidFill>
                  <a:schemeClr val="tx1"/>
                </a:solidFill>
              </a:rPr>
              <a:t>Mathématiques </a:t>
            </a:r>
            <a:endParaRPr lang="fr-FR" sz="1600" dirty="0">
              <a:solidFill>
                <a:schemeClr val="tx1"/>
              </a:solidFill>
            </a:endParaRPr>
          </a:p>
          <a:p>
            <a:pPr algn="ctr">
              <a:defRPr/>
            </a:pPr>
            <a:r>
              <a:rPr lang="fr-FR" sz="1600" dirty="0">
                <a:solidFill>
                  <a:schemeClr val="tx1"/>
                </a:solidFill>
              </a:rPr>
              <a:t>Physique-chimie</a:t>
            </a:r>
          </a:p>
          <a:p>
            <a:pPr algn="ctr">
              <a:defRPr/>
            </a:pPr>
            <a:r>
              <a:rPr lang="fr-FR" sz="2000" b="1" dirty="0" smtClean="0">
                <a:solidFill>
                  <a:schemeClr val="tx1"/>
                </a:solidFill>
              </a:rPr>
              <a:t>8h</a:t>
            </a:r>
            <a:endParaRPr lang="fr-FR" sz="2000" b="1"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IA-IPR de Paris - janvier 2013</a:t>
            </a:r>
            <a:endParaRPr lang="fr-FR"/>
          </a:p>
        </p:txBody>
      </p:sp>
      <p:sp>
        <p:nvSpPr>
          <p:cNvPr id="7" name="Espace réservé de la date 6"/>
          <p:cNvSpPr>
            <a:spLocks noGrp="1"/>
          </p:cNvSpPr>
          <p:nvPr>
            <p:ph type="dt" sz="half" idx="10"/>
          </p:nvPr>
        </p:nvSpPr>
        <p:spPr/>
        <p:txBody>
          <a:bodyPr/>
          <a:lstStyle/>
          <a:p>
            <a:r>
              <a:rPr lang="fr-FR" smtClean="0"/>
              <a:t>Information bacs STI2D et STL</a:t>
            </a:r>
            <a:endParaRPr lang="fr-FR"/>
          </a:p>
        </p:txBody>
      </p:sp>
      <p:sp>
        <p:nvSpPr>
          <p:cNvPr id="9" name="Espace réservé du numéro de diapositive 8"/>
          <p:cNvSpPr>
            <a:spLocks noGrp="1"/>
          </p:cNvSpPr>
          <p:nvPr>
            <p:ph type="sldNum" sz="quarter" idx="12"/>
          </p:nvPr>
        </p:nvSpPr>
        <p:spPr/>
        <p:txBody>
          <a:bodyPr/>
          <a:lstStyle/>
          <a:p>
            <a:fld id="{8A631D9D-0402-4C4A-B46A-365BF9DFF993}" type="slidenum">
              <a:rPr lang="fr-FR" smtClean="0"/>
              <a:pPr/>
              <a:t>13</a:t>
            </a:fld>
            <a:endParaRPr lang="fr-FR"/>
          </a:p>
        </p:txBody>
      </p:sp>
      <p:sp>
        <p:nvSpPr>
          <p:cNvPr id="20" name="Cylindre 19"/>
          <p:cNvSpPr/>
          <p:nvPr/>
        </p:nvSpPr>
        <p:spPr>
          <a:xfrm>
            <a:off x="4872153" y="3933057"/>
            <a:ext cx="2076110" cy="443812"/>
          </a:xfrm>
          <a:prstGeom prst="can">
            <a:avLst>
              <a:gd name="adj" fmla="val 10832"/>
            </a:avLst>
          </a:prstGeom>
          <a:solidFill>
            <a:schemeClr val="accent2">
              <a:lumMod val="75000"/>
            </a:scheme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dirty="0" smtClean="0">
              <a:solidFill>
                <a:schemeClr val="tx1"/>
              </a:solidFill>
            </a:endParaRPr>
          </a:p>
          <a:p>
            <a:pPr algn="ctr">
              <a:defRPr/>
            </a:pPr>
            <a:r>
              <a:rPr lang="fr-FR" sz="1600" dirty="0" smtClean="0">
                <a:solidFill>
                  <a:schemeClr val="bg1"/>
                </a:solidFill>
              </a:rPr>
              <a:t>ETLV </a:t>
            </a:r>
            <a:r>
              <a:rPr lang="fr-FR" sz="2000" b="1" dirty="0">
                <a:solidFill>
                  <a:schemeClr val="bg1"/>
                </a:solidFill>
              </a:rPr>
              <a:t>1</a:t>
            </a:r>
            <a:r>
              <a:rPr lang="fr-FR" sz="2000" b="1" dirty="0" smtClean="0">
                <a:solidFill>
                  <a:schemeClr val="bg1"/>
                </a:solidFill>
              </a:rPr>
              <a:t>h</a:t>
            </a:r>
          </a:p>
          <a:p>
            <a:pPr algn="ctr">
              <a:defRPr/>
            </a:pPr>
            <a:endParaRPr lang="fr-FR" sz="1600" dirty="0"/>
          </a:p>
        </p:txBody>
      </p:sp>
      <p:sp>
        <p:nvSpPr>
          <p:cNvPr id="19" name="Cylindre 18"/>
          <p:cNvSpPr/>
          <p:nvPr/>
        </p:nvSpPr>
        <p:spPr>
          <a:xfrm>
            <a:off x="4872152" y="2924945"/>
            <a:ext cx="2076112" cy="1008112"/>
          </a:xfrm>
          <a:prstGeom prst="can">
            <a:avLst>
              <a:gd name="adj" fmla="val 7455"/>
            </a:avLst>
          </a:prstGeom>
          <a:solidFill>
            <a:schemeClr val="accent2">
              <a:lumMod val="60000"/>
              <a:lumOff val="40000"/>
            </a:scheme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dirty="0" smtClean="0">
                <a:solidFill>
                  <a:schemeClr val="tx1"/>
                </a:solidFill>
              </a:rPr>
              <a:t>Enseignement transversal</a:t>
            </a:r>
            <a:endParaRPr lang="fr-FR" sz="1600" dirty="0">
              <a:solidFill>
                <a:schemeClr val="tx1"/>
              </a:solidFill>
            </a:endParaRPr>
          </a:p>
          <a:p>
            <a:pPr algn="ctr"/>
            <a:r>
              <a:rPr lang="fr-FR" sz="1600" dirty="0">
                <a:solidFill>
                  <a:schemeClr val="tx1"/>
                </a:solidFill>
              </a:rPr>
              <a:t> </a:t>
            </a:r>
            <a:r>
              <a:rPr lang="fr-FR" sz="2000" b="1" dirty="0">
                <a:solidFill>
                  <a:schemeClr val="tx1"/>
                </a:solidFill>
              </a:rPr>
              <a:t>5 – 4</a:t>
            </a:r>
            <a:r>
              <a:rPr lang="fr-FR" sz="2000" b="1" dirty="0" smtClean="0">
                <a:solidFill>
                  <a:schemeClr val="tx1"/>
                </a:solidFill>
              </a:rPr>
              <a:t> </a:t>
            </a:r>
            <a:r>
              <a:rPr lang="fr-FR" sz="2000" b="1" dirty="0">
                <a:solidFill>
                  <a:schemeClr val="tx1"/>
                </a:solidFill>
              </a:rPr>
              <a:t>h</a:t>
            </a:r>
          </a:p>
        </p:txBody>
      </p:sp>
      <p:sp>
        <p:nvSpPr>
          <p:cNvPr id="18" name="Cylindre 17"/>
          <p:cNvSpPr/>
          <p:nvPr/>
        </p:nvSpPr>
        <p:spPr>
          <a:xfrm>
            <a:off x="4872152" y="1341562"/>
            <a:ext cx="2076112" cy="1583382"/>
          </a:xfrm>
          <a:prstGeom prst="can">
            <a:avLst>
              <a:gd name="adj" fmla="val 768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smtClean="0">
                <a:solidFill>
                  <a:schemeClr val="tx1"/>
                </a:solidFill>
              </a:rPr>
              <a:t>Enseignement d’approfondissement</a:t>
            </a:r>
            <a:endParaRPr lang="fr-FR" sz="1600" dirty="0">
              <a:solidFill>
                <a:schemeClr val="tx1"/>
              </a:solidFill>
            </a:endParaRPr>
          </a:p>
          <a:p>
            <a:pPr algn="ctr">
              <a:defRPr/>
            </a:pPr>
            <a:r>
              <a:rPr lang="fr-FR" sz="2000" b="1" dirty="0" smtClean="0">
                <a:solidFill>
                  <a:schemeClr val="tx1"/>
                </a:solidFill>
              </a:rPr>
              <a:t>9 – 10 h</a:t>
            </a:r>
            <a:endParaRPr lang="fr-FR" sz="2000" b="1" dirty="0">
              <a:solidFill>
                <a:schemeClr val="tx1"/>
              </a:solidFill>
            </a:endParaRPr>
          </a:p>
        </p:txBody>
      </p:sp>
    </p:spTree>
    <p:extLst>
      <p:ext uri="{BB962C8B-B14F-4D97-AF65-F5344CB8AC3E}">
        <p14:creationId xmlns:p14="http://schemas.microsoft.com/office/powerpoint/2010/main" val="37769747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886" y="188640"/>
            <a:ext cx="8229600" cy="778098"/>
          </a:xfrm>
        </p:spPr>
        <p:txBody>
          <a:bodyPr>
            <a:normAutofit/>
          </a:bodyPr>
          <a:lstStyle/>
          <a:p>
            <a:r>
              <a:rPr lang="fr-FR" sz="3600" b="1" dirty="0" smtClean="0">
                <a:solidFill>
                  <a:schemeClr val="tx1">
                    <a:lumMod val="50000"/>
                    <a:lumOff val="50000"/>
                  </a:schemeClr>
                </a:solidFill>
              </a:rPr>
              <a:t>Collaborations actives entre disciplines</a:t>
            </a:r>
            <a:endParaRPr lang="fr-FR" sz="3600" b="1" dirty="0">
              <a:solidFill>
                <a:schemeClr val="tx1">
                  <a:lumMod val="50000"/>
                  <a:lumOff val="50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8" name="Rectangle 7"/>
          <p:cNvSpPr/>
          <p:nvPr/>
        </p:nvSpPr>
        <p:spPr>
          <a:xfrm>
            <a:off x="1043608" y="1692731"/>
            <a:ext cx="3600400" cy="10843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Technologie</a:t>
            </a:r>
            <a:endParaRPr lang="fr-FR" dirty="0"/>
          </a:p>
        </p:txBody>
      </p:sp>
      <p:sp>
        <p:nvSpPr>
          <p:cNvPr id="10" name="Rectangle 9"/>
          <p:cNvSpPr/>
          <p:nvPr/>
        </p:nvSpPr>
        <p:spPr>
          <a:xfrm>
            <a:off x="4234102" y="1775963"/>
            <a:ext cx="3600400" cy="1084356"/>
          </a:xfrm>
          <a:prstGeom prst="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LV1</a:t>
            </a:r>
            <a:endParaRPr lang="fr-FR" dirty="0"/>
          </a:p>
        </p:txBody>
      </p:sp>
      <p:sp>
        <p:nvSpPr>
          <p:cNvPr id="11" name="Rectangle 10"/>
          <p:cNvSpPr/>
          <p:nvPr/>
        </p:nvSpPr>
        <p:spPr>
          <a:xfrm rot="21297153">
            <a:off x="3445862" y="1490802"/>
            <a:ext cx="1821537" cy="10856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Enseignement technologique en LV1</a:t>
            </a:r>
            <a:endParaRPr lang="fr-FR" dirty="0"/>
          </a:p>
        </p:txBody>
      </p:sp>
      <p:sp>
        <p:nvSpPr>
          <p:cNvPr id="15" name="Rectangle 14"/>
          <p:cNvSpPr/>
          <p:nvPr/>
        </p:nvSpPr>
        <p:spPr>
          <a:xfrm>
            <a:off x="1043608" y="3346745"/>
            <a:ext cx="3600400"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Technologie</a:t>
            </a:r>
            <a:endParaRPr lang="fr-FR" dirty="0"/>
          </a:p>
        </p:txBody>
      </p:sp>
      <p:sp>
        <p:nvSpPr>
          <p:cNvPr id="16" name="Rectangle 15"/>
          <p:cNvSpPr/>
          <p:nvPr/>
        </p:nvSpPr>
        <p:spPr>
          <a:xfrm>
            <a:off x="4234102" y="3418753"/>
            <a:ext cx="3600400" cy="1080120"/>
          </a:xfrm>
          <a:prstGeom prst="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          Physique-chimie</a:t>
            </a:r>
            <a:endParaRPr lang="fr-FR" dirty="0"/>
          </a:p>
        </p:txBody>
      </p:sp>
      <p:sp>
        <p:nvSpPr>
          <p:cNvPr id="17" name="Rectangle 16"/>
          <p:cNvSpPr/>
          <p:nvPr/>
        </p:nvSpPr>
        <p:spPr>
          <a:xfrm rot="21297153">
            <a:off x="3485469" y="3136226"/>
            <a:ext cx="1814959" cy="108676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Enseignements complémentaires</a:t>
            </a:r>
            <a:endParaRPr lang="fr-FR" dirty="0"/>
          </a:p>
        </p:txBody>
      </p:sp>
      <p:sp>
        <p:nvSpPr>
          <p:cNvPr id="18" name="Rectangle 17"/>
          <p:cNvSpPr/>
          <p:nvPr/>
        </p:nvSpPr>
        <p:spPr>
          <a:xfrm>
            <a:off x="1043608" y="5016323"/>
            <a:ext cx="3600400"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Technologie</a:t>
            </a:r>
            <a:endParaRPr lang="fr-FR" dirty="0"/>
          </a:p>
        </p:txBody>
      </p:sp>
      <p:sp>
        <p:nvSpPr>
          <p:cNvPr id="19" name="Rectangle 18"/>
          <p:cNvSpPr/>
          <p:nvPr/>
        </p:nvSpPr>
        <p:spPr>
          <a:xfrm>
            <a:off x="4211960" y="5062889"/>
            <a:ext cx="3600400" cy="1080120"/>
          </a:xfrm>
          <a:prstGeom prst="rect">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       Mathématiques</a:t>
            </a:r>
            <a:endParaRPr lang="fr-FR" dirty="0"/>
          </a:p>
        </p:txBody>
      </p:sp>
      <p:sp>
        <p:nvSpPr>
          <p:cNvPr id="20" name="Rectangle 19"/>
          <p:cNvSpPr/>
          <p:nvPr/>
        </p:nvSpPr>
        <p:spPr>
          <a:xfrm rot="21297153">
            <a:off x="3446234" y="4788180"/>
            <a:ext cx="1895180" cy="10818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Enseignements </a:t>
            </a:r>
            <a:r>
              <a:rPr lang="fr-FR" dirty="0" smtClean="0"/>
              <a:t>complémentaires </a:t>
            </a:r>
            <a:endParaRPr lang="fr-FR" dirty="0"/>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14</a:t>
            </a:fld>
            <a:endParaRPr lang="fr-FR"/>
          </a:p>
        </p:txBody>
      </p:sp>
    </p:spTree>
    <p:extLst>
      <p:ext uri="{BB962C8B-B14F-4D97-AF65-F5344CB8AC3E}">
        <p14:creationId xmlns:p14="http://schemas.microsoft.com/office/powerpoint/2010/main" val="128351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0"/>
            <a:ext cx="2300402" cy="1763081"/>
          </a:xfrm>
          <a:prstGeom prst="rect">
            <a:avLst/>
          </a:prstGeom>
        </p:spPr>
      </p:pic>
      <p:sp>
        <p:nvSpPr>
          <p:cNvPr id="2" name="Titre 1"/>
          <p:cNvSpPr>
            <a:spLocks noGrp="1"/>
          </p:cNvSpPr>
          <p:nvPr>
            <p:ph type="title"/>
          </p:nvPr>
        </p:nvSpPr>
        <p:spPr>
          <a:xfrm>
            <a:off x="755576" y="188640"/>
            <a:ext cx="7992888" cy="936104"/>
          </a:xfrm>
        </p:spPr>
        <p:txBody>
          <a:bodyPr>
            <a:normAutofit/>
          </a:bodyPr>
          <a:lstStyle/>
          <a:p>
            <a:pPr lvl="0"/>
            <a:r>
              <a:rPr lang="fr-FR" sz="3600" b="1" dirty="0">
                <a:solidFill>
                  <a:schemeClr val="tx1">
                    <a:lumMod val="50000"/>
                    <a:lumOff val="50000"/>
                  </a:schemeClr>
                </a:solidFill>
              </a:rPr>
              <a:t>Pour qui </a:t>
            </a:r>
            <a:r>
              <a:rPr lang="fr-FR" sz="3600" b="1" dirty="0" smtClean="0">
                <a:solidFill>
                  <a:schemeClr val="tx1">
                    <a:lumMod val="50000"/>
                    <a:lumOff val="50000"/>
                  </a:schemeClr>
                </a:solidFill>
              </a:rPr>
              <a:t>?</a:t>
            </a:r>
            <a:endParaRPr lang="fr-FR" sz="3600" b="1" dirty="0">
              <a:solidFill>
                <a:schemeClr val="tx1">
                  <a:lumMod val="50000"/>
                  <a:lumOff val="50000"/>
                </a:schemeClr>
              </a:solidFill>
            </a:endParaRPr>
          </a:p>
        </p:txBody>
      </p:sp>
      <p:sp>
        <p:nvSpPr>
          <p:cNvPr id="3" name="Espace réservé du contenu 2"/>
          <p:cNvSpPr>
            <a:spLocks noGrp="1"/>
          </p:cNvSpPr>
          <p:nvPr>
            <p:ph idx="1"/>
          </p:nvPr>
        </p:nvSpPr>
        <p:spPr>
          <a:xfrm>
            <a:off x="457200" y="1700808"/>
            <a:ext cx="8229600" cy="4536504"/>
          </a:xfrm>
        </p:spPr>
        <p:txBody>
          <a:bodyPr>
            <a:normAutofit fontScale="92500" lnSpcReduction="10000"/>
          </a:bodyPr>
          <a:lstStyle/>
          <a:p>
            <a:r>
              <a:rPr lang="fr-FR" dirty="0" smtClean="0"/>
              <a:t>Pour tous les élèves ayant une appétence pour les sciences et la technologie, mais avec une envie d’apprendre de façon appliquée et concrète</a:t>
            </a:r>
          </a:p>
          <a:p>
            <a:r>
              <a:rPr lang="fr-FR" dirty="0" smtClean="0"/>
              <a:t>Pour des élèves qui font le projet, </a:t>
            </a:r>
            <a:r>
              <a:rPr lang="fr-FR" i="1" dirty="0" smtClean="0"/>
              <a:t>a minima</a:t>
            </a:r>
            <a:r>
              <a:rPr lang="fr-FR" dirty="0" smtClean="0"/>
              <a:t>, de poursuivre à bac+2, et qui envisagent une poursuite d’étude supérieure longue dans le domaine des sciences et de la technologie</a:t>
            </a:r>
          </a:p>
          <a:p>
            <a:r>
              <a:rPr lang="fr-FR" dirty="0" smtClean="0"/>
              <a:t>Pour les élèves qui s’intéressent au développement durable et à l’innovation technologique</a:t>
            </a:r>
            <a:endParaRPr lang="fr-FR" dirty="0"/>
          </a:p>
        </p:txBody>
      </p:sp>
      <p:sp>
        <p:nvSpPr>
          <p:cNvPr id="6" name="Espace réservé du pied de page 5"/>
          <p:cNvSpPr>
            <a:spLocks noGrp="1"/>
          </p:cNvSpPr>
          <p:nvPr>
            <p:ph type="ftr" sz="quarter" idx="11"/>
          </p:nvPr>
        </p:nvSpPr>
        <p:spPr/>
        <p:txBody>
          <a:bodyPr/>
          <a:lstStyle/>
          <a:p>
            <a:r>
              <a:rPr lang="fr-FR" smtClean="0"/>
              <a:t>IA-IPR de Paris - janvier 2013</a:t>
            </a:r>
            <a:endParaRPr lang="fr-FR"/>
          </a:p>
        </p:txBody>
      </p:sp>
      <p:sp>
        <p:nvSpPr>
          <p:cNvPr id="7" name="Espace réservé de la date 6"/>
          <p:cNvSpPr>
            <a:spLocks noGrp="1"/>
          </p:cNvSpPr>
          <p:nvPr>
            <p:ph type="dt" sz="half" idx="10"/>
          </p:nvPr>
        </p:nvSpPr>
        <p:spPr/>
        <p:txBody>
          <a:bodyPr/>
          <a:lstStyle/>
          <a:p>
            <a:r>
              <a:rPr lang="fr-FR" smtClean="0"/>
              <a:t>Information bacs STI2D et STL</a:t>
            </a:r>
            <a:endParaRPr lang="fr-FR"/>
          </a:p>
        </p:txBody>
      </p:sp>
      <p:sp>
        <p:nvSpPr>
          <p:cNvPr id="8" name="Espace réservé du numéro de diapositive 7"/>
          <p:cNvSpPr>
            <a:spLocks noGrp="1"/>
          </p:cNvSpPr>
          <p:nvPr>
            <p:ph type="sldNum" sz="quarter" idx="12"/>
          </p:nvPr>
        </p:nvSpPr>
        <p:spPr/>
        <p:txBody>
          <a:bodyPr/>
          <a:lstStyle/>
          <a:p>
            <a:fld id="{8A631D9D-0402-4C4A-B46A-365BF9DFF993}" type="slidenum">
              <a:rPr lang="fr-FR" smtClean="0"/>
              <a:pPr/>
              <a:t>15</a:t>
            </a:fld>
            <a:endParaRPr lang="fr-FR"/>
          </a:p>
        </p:txBody>
      </p:sp>
    </p:spTree>
    <p:extLst>
      <p:ext uri="{BB962C8B-B14F-4D97-AF65-F5344CB8AC3E}">
        <p14:creationId xmlns:p14="http://schemas.microsoft.com/office/powerpoint/2010/main" val="2010986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7931224" cy="778098"/>
          </a:xfrm>
        </p:spPr>
        <p:txBody>
          <a:bodyPr>
            <a:normAutofit/>
          </a:bodyPr>
          <a:lstStyle/>
          <a:p>
            <a:r>
              <a:rPr lang="fr-FR" sz="3600" b="1" dirty="0" smtClean="0">
                <a:solidFill>
                  <a:schemeClr val="tx1">
                    <a:lumMod val="50000"/>
                    <a:lumOff val="50000"/>
                  </a:schemeClr>
                </a:solidFill>
              </a:rPr>
              <a:t>Pour quoi faire ?</a:t>
            </a:r>
            <a:endParaRPr lang="fr-FR" sz="3600" b="1" dirty="0">
              <a:solidFill>
                <a:schemeClr val="tx1">
                  <a:lumMod val="50000"/>
                  <a:lumOff val="50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16</a:t>
            </a:fld>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84784"/>
            <a:ext cx="9133588" cy="4659588"/>
          </a:xfrm>
          <a:prstGeom prst="rect">
            <a:avLst/>
          </a:prstGeom>
        </p:spPr>
      </p:pic>
    </p:spTree>
    <p:extLst>
      <p:ext uri="{BB962C8B-B14F-4D97-AF65-F5344CB8AC3E}">
        <p14:creationId xmlns:p14="http://schemas.microsoft.com/office/powerpoint/2010/main" val="201181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97768"/>
            <a:ext cx="8280920" cy="926976"/>
          </a:xfrm>
        </p:spPr>
        <p:txBody>
          <a:bodyPr>
            <a:normAutofit/>
          </a:bodyPr>
          <a:lstStyle/>
          <a:p>
            <a:r>
              <a:rPr lang="fr-FR" sz="3600" b="1" dirty="0">
                <a:solidFill>
                  <a:schemeClr val="tx1">
                    <a:lumMod val="50000"/>
                    <a:lumOff val="50000"/>
                  </a:schemeClr>
                </a:solidFill>
              </a:rPr>
              <a:t>http://mavoiescientifique.onisep.fr/</a:t>
            </a: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57" t="7851" r="13385"/>
          <a:stretch/>
        </p:blipFill>
        <p:spPr bwMode="auto">
          <a:xfrm>
            <a:off x="0" y="1340768"/>
            <a:ext cx="9144000" cy="480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17</a:t>
            </a:fld>
            <a:endParaRPr lang="fr-FR"/>
          </a:p>
        </p:txBody>
      </p:sp>
    </p:spTree>
    <p:extLst>
      <p:ext uri="{BB962C8B-B14F-4D97-AF65-F5344CB8AC3E}">
        <p14:creationId xmlns:p14="http://schemas.microsoft.com/office/powerpoint/2010/main" val="4022560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8208912" cy="1143000"/>
          </a:xfrm>
        </p:spPr>
        <p:txBody>
          <a:bodyPr>
            <a:noAutofit/>
          </a:bodyPr>
          <a:lstStyle/>
          <a:p>
            <a:r>
              <a:rPr lang="fr-FR" sz="3600" b="1" dirty="0" smtClean="0">
                <a:solidFill>
                  <a:schemeClr val="tx1">
                    <a:lumMod val="50000"/>
                    <a:lumOff val="50000"/>
                  </a:schemeClr>
                </a:solidFill>
              </a:rPr>
              <a:t>En conclusion </a:t>
            </a:r>
            <a:br>
              <a:rPr lang="fr-FR" sz="3600" b="1" dirty="0" smtClean="0">
                <a:solidFill>
                  <a:schemeClr val="tx1">
                    <a:lumMod val="50000"/>
                    <a:lumOff val="50000"/>
                  </a:schemeClr>
                </a:solidFill>
              </a:rPr>
            </a:br>
            <a:r>
              <a:rPr lang="fr-FR" sz="3600" b="1" dirty="0" smtClean="0">
                <a:solidFill>
                  <a:schemeClr val="tx1">
                    <a:lumMod val="50000"/>
                    <a:lumOff val="50000"/>
                  </a:schemeClr>
                </a:solidFill>
              </a:rPr>
              <a:t>ces séries scientifiques sont…</a:t>
            </a:r>
            <a:endParaRPr lang="fr-FR" sz="3600" b="1" dirty="0">
              <a:solidFill>
                <a:schemeClr val="tx1">
                  <a:lumMod val="50000"/>
                  <a:lumOff val="50000"/>
                </a:schemeClr>
              </a:solidFill>
            </a:endParaRPr>
          </a:p>
        </p:txBody>
      </p:sp>
      <p:sp>
        <p:nvSpPr>
          <p:cNvPr id="3" name="Espace réservé du contenu 2"/>
          <p:cNvSpPr>
            <a:spLocks noGrp="1"/>
          </p:cNvSpPr>
          <p:nvPr>
            <p:ph idx="1"/>
          </p:nvPr>
        </p:nvSpPr>
        <p:spPr>
          <a:xfrm>
            <a:off x="323528" y="1600200"/>
            <a:ext cx="8496944" cy="4525963"/>
          </a:xfrm>
        </p:spPr>
        <p:txBody>
          <a:bodyPr>
            <a:normAutofit fontScale="85000" lnSpcReduction="20000"/>
          </a:bodyPr>
          <a:lstStyle/>
          <a:p>
            <a:r>
              <a:rPr lang="fr-FR" dirty="0" smtClean="0"/>
              <a:t>Une nouvelle formation </a:t>
            </a:r>
            <a:r>
              <a:rPr lang="fr-FR" dirty="0" smtClean="0">
                <a:solidFill>
                  <a:srgbClr val="FF0000"/>
                </a:solidFill>
              </a:rPr>
              <a:t>technologique </a:t>
            </a:r>
            <a:r>
              <a:rPr lang="fr-FR" dirty="0" smtClean="0"/>
              <a:t>totalement </a:t>
            </a:r>
            <a:r>
              <a:rPr lang="fr-FR" dirty="0" err="1" smtClean="0">
                <a:solidFill>
                  <a:srgbClr val="FF0000"/>
                </a:solidFill>
              </a:rPr>
              <a:t>déprofessionnalisée</a:t>
            </a:r>
            <a:r>
              <a:rPr lang="fr-FR" dirty="0" smtClean="0"/>
              <a:t> </a:t>
            </a:r>
            <a:endParaRPr lang="fr-FR" dirty="0" smtClean="0">
              <a:solidFill>
                <a:srgbClr val="FF0000"/>
              </a:solidFill>
            </a:endParaRPr>
          </a:p>
          <a:p>
            <a:r>
              <a:rPr lang="fr-FR" dirty="0" smtClean="0"/>
              <a:t>Un bac scientifique qui </a:t>
            </a:r>
            <a:r>
              <a:rPr lang="fr-FR" dirty="0"/>
              <a:t>prépare les élèves à des </a:t>
            </a:r>
            <a:r>
              <a:rPr lang="fr-FR" dirty="0">
                <a:solidFill>
                  <a:srgbClr val="FF0000"/>
                </a:solidFill>
              </a:rPr>
              <a:t>études supérieures </a:t>
            </a:r>
            <a:r>
              <a:rPr lang="fr-FR" dirty="0" smtClean="0">
                <a:solidFill>
                  <a:srgbClr val="FF0000"/>
                </a:solidFill>
              </a:rPr>
              <a:t>longues </a:t>
            </a:r>
            <a:r>
              <a:rPr lang="fr-FR" dirty="0" smtClean="0"/>
              <a:t>en ouvrant toutes les portes de l’orientation scientifique et technologique (bac+2, bac+3 et Bac+5)</a:t>
            </a:r>
          </a:p>
          <a:p>
            <a:r>
              <a:rPr lang="fr-FR" dirty="0" smtClean="0"/>
              <a:t>Une </a:t>
            </a:r>
            <a:r>
              <a:rPr lang="fr-FR" dirty="0" smtClean="0">
                <a:solidFill>
                  <a:srgbClr val="FF0000"/>
                </a:solidFill>
              </a:rPr>
              <a:t>pédagogie liée au concret </a:t>
            </a:r>
            <a:r>
              <a:rPr lang="fr-FR" dirty="0" smtClean="0"/>
              <a:t>avec des activités expérimentales et de projet</a:t>
            </a:r>
          </a:p>
          <a:p>
            <a:r>
              <a:rPr lang="fr-FR" dirty="0" smtClean="0"/>
              <a:t>Une implantation de ces séries technologiques</a:t>
            </a:r>
            <a:r>
              <a:rPr lang="fr-FR" dirty="0" smtClean="0">
                <a:solidFill>
                  <a:srgbClr val="FF0000"/>
                </a:solidFill>
              </a:rPr>
              <a:t> dans les lycées généraux</a:t>
            </a:r>
            <a:endParaRPr lang="fr-FR" dirty="0" smtClean="0"/>
          </a:p>
          <a:p>
            <a:r>
              <a:rPr lang="fr-FR" dirty="0" smtClean="0"/>
              <a:t>Une </a:t>
            </a:r>
            <a:r>
              <a:rPr lang="fr-FR" dirty="0" smtClean="0">
                <a:solidFill>
                  <a:srgbClr val="FF0000"/>
                </a:solidFill>
              </a:rPr>
              <a:t>fluidité dans les parcours </a:t>
            </a:r>
            <a:r>
              <a:rPr lang="fr-FR" dirty="0" smtClean="0"/>
              <a:t>donnant la possibilité aux élèves en fin de première de changer de série</a:t>
            </a:r>
          </a:p>
          <a:p>
            <a:endParaRPr lang="fr-FR" dirty="0"/>
          </a:p>
        </p:txBody>
      </p:sp>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7" name="Espace réservé de la date 6"/>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8" name="Sous-titre 2"/>
          <p:cNvSpPr txBox="1">
            <a:spLocks/>
          </p:cNvSpPr>
          <p:nvPr/>
        </p:nvSpPr>
        <p:spPr>
          <a:xfrm>
            <a:off x="1475656" y="4437112"/>
            <a:ext cx="6400800" cy="115212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0" i="0" u="none" strike="noStrike" kern="1200" cap="none" spc="0" normalizeH="0" baseline="0" noProof="0" dirty="0" smtClean="0">
                <a:ln>
                  <a:noFill/>
                </a:ln>
                <a:solidFill>
                  <a:schemeClr val="bg1">
                    <a:lumMod val="65000"/>
                  </a:schemeClr>
                </a:solidFill>
                <a:effectLst/>
                <a:uLnTx/>
                <a:uFillTx/>
              </a:rPr>
              <a:t>Elisabeth Chaniaud</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0" i="0" u="none" strike="noStrike" kern="1200" cap="none" spc="0" normalizeH="0" baseline="0" noProof="0" dirty="0" smtClean="0">
                <a:ln>
                  <a:noFill/>
                </a:ln>
                <a:solidFill>
                  <a:schemeClr val="bg1">
                    <a:lumMod val="65000"/>
                  </a:schemeClr>
                </a:solidFill>
                <a:effectLst/>
                <a:uLnTx/>
                <a:uFillTx/>
              </a:rPr>
              <a:t>Florent Rochedix</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0" i="0" u="none" strike="noStrike" kern="1200" cap="none" spc="0" normalizeH="0" baseline="0" noProof="0" dirty="0" smtClean="0">
                <a:ln>
                  <a:noFill/>
                </a:ln>
                <a:solidFill>
                  <a:schemeClr val="bg1">
                    <a:lumMod val="65000"/>
                  </a:schemeClr>
                </a:solidFill>
                <a:effectLst/>
                <a:uLnTx/>
                <a:uFillTx/>
              </a:rPr>
              <a:t>Philippe Taillard</a:t>
            </a:r>
          </a:p>
          <a:p>
            <a:pPr marL="342900" marR="0" lvl="0" indent="-342900" algn="ctr" defTabSz="914400" rtl="0" eaLnBrk="1" fontAlgn="auto" latinLnBrk="0" hangingPunct="1">
              <a:lnSpc>
                <a:spcPct val="100000"/>
              </a:lnSpc>
              <a:spcBef>
                <a:spcPct val="20000"/>
              </a:spcBef>
              <a:spcAft>
                <a:spcPts val="0"/>
              </a:spcAft>
              <a:buClrTx/>
              <a:buSzTx/>
              <a:tabLst/>
              <a:defRPr/>
            </a:pPr>
            <a:r>
              <a:rPr lang="fr-FR" sz="1400" dirty="0" smtClean="0">
                <a:solidFill>
                  <a:schemeClr val="bg1">
                    <a:lumMod val="65000"/>
                  </a:schemeClr>
                </a:solidFill>
              </a:rPr>
              <a:t>François Van </a:t>
            </a:r>
            <a:r>
              <a:rPr lang="fr-FR" sz="1400" dirty="0" err="1" smtClean="0">
                <a:solidFill>
                  <a:schemeClr val="bg1">
                    <a:lumMod val="65000"/>
                  </a:schemeClr>
                </a:solidFill>
              </a:rPr>
              <a:t>Poucke</a:t>
            </a:r>
            <a:endParaRPr kumimoji="0" lang="fr-FR" sz="1400" b="0" i="0" u="none" strike="noStrike" kern="1200" cap="none" spc="0" normalizeH="0" baseline="0" noProof="0" dirty="0" smtClean="0">
              <a:ln>
                <a:noFill/>
              </a:ln>
              <a:solidFill>
                <a:schemeClr val="bg1">
                  <a:lumMod val="65000"/>
                </a:schemeClr>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1400" b="0" i="0" u="none" strike="noStrike" kern="1200" cap="none" spc="0" normalizeH="0" baseline="0" noProof="0" dirty="0">
              <a:ln>
                <a:noFill/>
              </a:ln>
              <a:solidFill>
                <a:schemeClr val="bg1">
                  <a:lumMod val="65000"/>
                </a:schemeClr>
              </a:solidFill>
              <a:effectLst/>
              <a:uLnTx/>
              <a:uFillTx/>
            </a:endParaRPr>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19</a:t>
            </a:fld>
            <a:endParaRPr lang="fr-FR"/>
          </a:p>
        </p:txBody>
      </p:sp>
      <p:sp>
        <p:nvSpPr>
          <p:cNvPr id="11" name="Rectangle 10"/>
          <p:cNvSpPr/>
          <p:nvPr/>
        </p:nvSpPr>
        <p:spPr>
          <a:xfrm>
            <a:off x="1508531" y="1340768"/>
            <a:ext cx="4503629" cy="151216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lnSpc>
                <a:spcPts val="3600"/>
              </a:lnSpc>
            </a:pPr>
            <a:r>
              <a:rPr lang="fr-FR" sz="4800" b="1" dirty="0">
                <a:effectLst>
                  <a:outerShdw blurRad="38100" dist="38100" dir="2700000" algn="tl">
                    <a:srgbClr val="000000">
                      <a:alpha val="43137"/>
                    </a:srgbClr>
                  </a:outerShdw>
                </a:effectLst>
                <a:latin typeface="Blue Highway" pitchFamily="2" charset="0"/>
              </a:rPr>
              <a:t>Faire des sciences autrement</a:t>
            </a:r>
          </a:p>
        </p:txBody>
      </p:sp>
      <p:sp>
        <p:nvSpPr>
          <p:cNvPr id="6" name="Titre 5"/>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5172893"/>
            <a:ext cx="2232248" cy="1208435"/>
          </a:xfrm>
          <a:prstGeom prst="rect">
            <a:avLst/>
          </a:prstGeom>
        </p:spPr>
      </p:pic>
      <p:sp>
        <p:nvSpPr>
          <p:cNvPr id="2" name="Titre 1"/>
          <p:cNvSpPr>
            <a:spLocks noGrp="1"/>
          </p:cNvSpPr>
          <p:nvPr>
            <p:ph type="title"/>
          </p:nvPr>
        </p:nvSpPr>
        <p:spPr>
          <a:xfrm>
            <a:off x="815096" y="173210"/>
            <a:ext cx="7717344" cy="1143000"/>
          </a:xfrm>
        </p:spPr>
        <p:txBody>
          <a:bodyPr>
            <a:noAutofit/>
          </a:bodyPr>
          <a:lstStyle/>
          <a:p>
            <a:r>
              <a:rPr lang="fr-FR" sz="3600" b="1" dirty="0">
                <a:solidFill>
                  <a:schemeClr val="tx1">
                    <a:lumMod val="50000"/>
                    <a:lumOff val="50000"/>
                  </a:schemeClr>
                </a:solidFill>
              </a:rPr>
              <a:t>Deux nouvelles séries technologiques sont nées en </a:t>
            </a:r>
            <a:r>
              <a:rPr lang="fr-FR" sz="3600" b="1" dirty="0" smtClean="0">
                <a:solidFill>
                  <a:schemeClr val="tx1">
                    <a:lumMod val="50000"/>
                    <a:lumOff val="50000"/>
                  </a:schemeClr>
                </a:solidFill>
              </a:rPr>
              <a:t>2011</a:t>
            </a:r>
            <a:endParaRPr lang="fr-FR" sz="3600" b="1" dirty="0">
              <a:solidFill>
                <a:schemeClr val="tx1">
                  <a:lumMod val="50000"/>
                  <a:lumOff val="50000"/>
                </a:schemeClr>
              </a:solidFill>
            </a:endParaRPr>
          </a:p>
        </p:txBody>
      </p:sp>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t="19305"/>
          <a:stretch/>
        </p:blipFill>
        <p:spPr>
          <a:xfrm>
            <a:off x="5201369" y="5026536"/>
            <a:ext cx="2466975" cy="1498808"/>
          </a:xfrm>
        </p:spPr>
      </p:pic>
      <p:sp>
        <p:nvSpPr>
          <p:cNvPr id="5" name="Espace réservé du pied de page 4"/>
          <p:cNvSpPr>
            <a:spLocks noGrp="1"/>
          </p:cNvSpPr>
          <p:nvPr>
            <p:ph type="ftr" sz="quarter" idx="11"/>
          </p:nvPr>
        </p:nvSpPr>
        <p:spPr/>
        <p:txBody>
          <a:bodyPr/>
          <a:lstStyle/>
          <a:p>
            <a:r>
              <a:rPr lang="fr-FR" smtClean="0"/>
              <a:t>IA-IPR de Paris - janvier 2013</a:t>
            </a:r>
            <a:endParaRPr lang="fr-FR"/>
          </a:p>
        </p:txBody>
      </p:sp>
      <p:sp>
        <p:nvSpPr>
          <p:cNvPr id="8" name="Espace réservé de la date 7"/>
          <p:cNvSpPr>
            <a:spLocks noGrp="1"/>
          </p:cNvSpPr>
          <p:nvPr>
            <p:ph type="dt" sz="half" idx="10"/>
          </p:nvPr>
        </p:nvSpPr>
        <p:spPr/>
        <p:txBody>
          <a:bodyPr/>
          <a:lstStyle/>
          <a:p>
            <a:r>
              <a:rPr lang="fr-FR" smtClean="0"/>
              <a:t>Information bacs STI2D et STL</a:t>
            </a:r>
            <a:endParaRPr lang="fr-FR"/>
          </a:p>
        </p:txBody>
      </p:sp>
      <p:sp>
        <p:nvSpPr>
          <p:cNvPr id="9" name="Espace réservé du numéro de diapositive 8"/>
          <p:cNvSpPr>
            <a:spLocks noGrp="1"/>
          </p:cNvSpPr>
          <p:nvPr>
            <p:ph type="sldNum" sz="quarter" idx="12"/>
          </p:nvPr>
        </p:nvSpPr>
        <p:spPr/>
        <p:txBody>
          <a:bodyPr/>
          <a:lstStyle/>
          <a:p>
            <a:fld id="{8A631D9D-0402-4C4A-B46A-365BF9DFF993}" type="slidenum">
              <a:rPr lang="fr-FR" smtClean="0"/>
              <a:pPr/>
              <a:t>2</a:t>
            </a:fld>
            <a:endParaRPr lang="fr-FR"/>
          </a:p>
        </p:txBody>
      </p:sp>
      <p:sp>
        <p:nvSpPr>
          <p:cNvPr id="14" name="Rectangle 13"/>
          <p:cNvSpPr/>
          <p:nvPr/>
        </p:nvSpPr>
        <p:spPr>
          <a:xfrm>
            <a:off x="5220072" y="2132856"/>
            <a:ext cx="3096344" cy="2821672"/>
          </a:xfrm>
          <a:prstGeom prst="rect">
            <a:avLst/>
          </a:prstGeom>
          <a:gradFill flip="none" rotWithShape="1">
            <a:gsLst>
              <a:gs pos="0">
                <a:schemeClr val="bg1">
                  <a:lumMod val="95000"/>
                  <a:shade val="30000"/>
                  <a:satMod val="115000"/>
                </a:schemeClr>
              </a:gs>
              <a:gs pos="22000">
                <a:schemeClr val="bg1">
                  <a:lumMod val="95000"/>
                  <a:shade val="67500"/>
                  <a:satMod val="115000"/>
                </a:schemeClr>
              </a:gs>
              <a:gs pos="67000">
                <a:schemeClr val="bg1">
                  <a:lumMod val="95000"/>
                  <a:shade val="100000"/>
                  <a:satMod val="115000"/>
                </a:schemeClr>
              </a:gs>
            </a:gsLst>
            <a:lin ang="5400000" scaled="1"/>
            <a:tileRect/>
          </a:gradFill>
          <a:ln>
            <a:noFill/>
          </a:ln>
          <a:effectLst>
            <a:softEdge rad="31750"/>
          </a:effectLst>
          <a:scene3d>
            <a:camera prst="perspectiveHeroicExtreme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508104" y="2204864"/>
            <a:ext cx="2664296" cy="2677656"/>
          </a:xfrm>
          <a:prstGeom prst="rect">
            <a:avLst/>
          </a:prstGeom>
          <a:noFill/>
          <a:effectLst>
            <a:softEdge rad="31750"/>
          </a:effectLst>
          <a:scene3d>
            <a:camera prst="perspectiveHeroicExtremeLeftFacing"/>
            <a:lightRig rig="threePt" dir="t"/>
          </a:scene3d>
          <a:sp3d>
            <a:bevelT w="165100" prst="coolSlant"/>
          </a:sp3d>
        </p:spPr>
        <p:txBody>
          <a:bodyPr wrap="square" rtlCol="0">
            <a:spAutoFit/>
          </a:bodyPr>
          <a:lstStyle/>
          <a:p>
            <a:r>
              <a:rPr lang="fr-FR" sz="2800" dirty="0" smtClean="0"/>
              <a:t>Baccalauréat Sciences et technologies de l’industrie et du développement durable</a:t>
            </a:r>
            <a:endParaRPr lang="fr-FR" sz="2800" dirty="0"/>
          </a:p>
        </p:txBody>
      </p:sp>
      <p:sp>
        <p:nvSpPr>
          <p:cNvPr id="11" name="Ellipse 10"/>
          <p:cNvSpPr/>
          <p:nvPr/>
        </p:nvSpPr>
        <p:spPr>
          <a:xfrm rot="21189930">
            <a:off x="55074" y="1004518"/>
            <a:ext cx="2587878" cy="1080120"/>
          </a:xfrm>
          <a:prstGeom prst="ellipse">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effectLst>
                  <a:outerShdw blurRad="38100" dist="38100" dir="2700000" algn="tl">
                    <a:srgbClr val="000000">
                      <a:alpha val="43137"/>
                    </a:srgbClr>
                  </a:outerShdw>
                </a:effectLst>
              </a:rPr>
              <a:t>Nouveaux bacs 2013</a:t>
            </a:r>
            <a:endParaRPr lang="fr-FR" sz="2800" b="1" dirty="0">
              <a:effectLst>
                <a:outerShdw blurRad="38100" dist="38100" dir="2700000" algn="tl">
                  <a:srgbClr val="000000">
                    <a:alpha val="43137"/>
                  </a:srgbClr>
                </a:outerShdw>
              </a:effectLst>
            </a:endParaRPr>
          </a:p>
        </p:txBody>
      </p:sp>
      <p:sp>
        <p:nvSpPr>
          <p:cNvPr id="13" name="Rectangle 12"/>
          <p:cNvSpPr/>
          <p:nvPr/>
        </p:nvSpPr>
        <p:spPr>
          <a:xfrm>
            <a:off x="1491904" y="2132856"/>
            <a:ext cx="3008088" cy="2749664"/>
          </a:xfrm>
          <a:prstGeom prst="rect">
            <a:avLst/>
          </a:prstGeom>
          <a:gradFill flip="none" rotWithShape="1">
            <a:gsLst>
              <a:gs pos="0">
                <a:schemeClr val="bg1">
                  <a:lumMod val="95000"/>
                  <a:shade val="30000"/>
                  <a:satMod val="115000"/>
                </a:schemeClr>
              </a:gs>
              <a:gs pos="22000">
                <a:schemeClr val="bg1">
                  <a:lumMod val="95000"/>
                  <a:shade val="67500"/>
                  <a:satMod val="115000"/>
                </a:schemeClr>
              </a:gs>
              <a:gs pos="67000">
                <a:schemeClr val="bg1">
                  <a:lumMod val="95000"/>
                  <a:shade val="100000"/>
                  <a:satMod val="115000"/>
                </a:schemeClr>
              </a:gs>
            </a:gsLst>
            <a:lin ang="5400000" scaled="1"/>
            <a:tileRect/>
          </a:gradFill>
          <a:ln>
            <a:noFill/>
          </a:ln>
          <a:effectLst>
            <a:softEdge rad="31750"/>
          </a:effectLst>
          <a:scene3d>
            <a:camera prst="perspectiveHeroicExtreme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763688" y="2204864"/>
            <a:ext cx="2592288" cy="2677656"/>
          </a:xfrm>
          <a:prstGeom prst="rect">
            <a:avLst/>
          </a:prstGeom>
          <a:noFill/>
          <a:scene3d>
            <a:camera prst="perspectiveHeroicExtremeLeftFacing"/>
            <a:lightRig rig="threePt" dir="t"/>
          </a:scene3d>
        </p:spPr>
        <p:txBody>
          <a:bodyPr wrap="square" rtlCol="0">
            <a:spAutoFit/>
          </a:bodyPr>
          <a:lstStyle/>
          <a:p>
            <a:r>
              <a:rPr lang="fr-FR" sz="2800" dirty="0" smtClean="0"/>
              <a:t>Baccalauréat Sciences et technologies de laboratoire</a:t>
            </a:r>
          </a:p>
          <a:p>
            <a:endParaRPr lang="fr-FR" sz="2800" dirty="0"/>
          </a:p>
          <a:p>
            <a:endParaRPr lang="fr-FR" sz="2800" dirty="0"/>
          </a:p>
        </p:txBody>
      </p:sp>
    </p:spTree>
    <p:extLst>
      <p:ext uri="{BB962C8B-B14F-4D97-AF65-F5344CB8AC3E}">
        <p14:creationId xmlns:p14="http://schemas.microsoft.com/office/powerpoint/2010/main" val="297835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1022548" y="107950"/>
            <a:ext cx="7581900" cy="1232818"/>
          </a:xfrm>
        </p:spPr>
        <p:txBody>
          <a:bodyPr>
            <a:normAutofit/>
          </a:bodyPr>
          <a:lstStyle/>
          <a:p>
            <a:r>
              <a:rPr lang="fr-FR" sz="3600" b="1" dirty="0" smtClean="0">
                <a:solidFill>
                  <a:schemeClr val="tx1">
                    <a:lumMod val="50000"/>
                    <a:lumOff val="50000"/>
                  </a:schemeClr>
                </a:solidFill>
                <a:ea typeface="ＭＳ Ｐゴシック"/>
                <a:cs typeface="ＭＳ Ｐゴシック"/>
              </a:rPr>
              <a:t>Les objectifs de ces 2 nouvelles </a:t>
            </a:r>
            <a:br>
              <a:rPr lang="fr-FR" sz="3600" b="1" dirty="0" smtClean="0">
                <a:solidFill>
                  <a:schemeClr val="tx1">
                    <a:lumMod val="50000"/>
                    <a:lumOff val="50000"/>
                  </a:schemeClr>
                </a:solidFill>
                <a:ea typeface="ＭＳ Ｐゴシック"/>
                <a:cs typeface="ＭＳ Ｐゴシック"/>
              </a:rPr>
            </a:br>
            <a:r>
              <a:rPr lang="fr-FR" sz="3600" b="1" dirty="0" smtClean="0">
                <a:solidFill>
                  <a:schemeClr val="tx1">
                    <a:lumMod val="50000"/>
                    <a:lumOff val="50000"/>
                  </a:schemeClr>
                </a:solidFill>
                <a:ea typeface="ＭＳ Ｐゴシック"/>
                <a:cs typeface="ＭＳ Ｐゴシック"/>
              </a:rPr>
              <a:t>séries technologiques </a:t>
            </a:r>
            <a:r>
              <a:rPr lang="fr-FR" sz="3600" b="1" dirty="0">
                <a:solidFill>
                  <a:srgbClr val="92D050"/>
                </a:solidFill>
              </a:rPr>
              <a:t>STL</a:t>
            </a:r>
            <a:r>
              <a:rPr lang="fr-FR" sz="3200" dirty="0">
                <a:solidFill>
                  <a:srgbClr val="92D050"/>
                </a:solidFill>
              </a:rPr>
              <a:t> </a:t>
            </a:r>
            <a:r>
              <a:rPr lang="fr-FR" sz="3600" b="1" dirty="0">
                <a:solidFill>
                  <a:srgbClr val="92D050"/>
                </a:solidFill>
              </a:rPr>
              <a:t>et STI2D</a:t>
            </a:r>
            <a:endParaRPr lang="fr-FR" sz="3600" b="1" dirty="0" smtClean="0">
              <a:solidFill>
                <a:schemeClr val="tx1">
                  <a:lumMod val="50000"/>
                  <a:lumOff val="50000"/>
                </a:schemeClr>
              </a:solidFill>
              <a:ea typeface="ＭＳ Ｐゴシック"/>
              <a:cs typeface="ＭＳ Ｐゴシック"/>
            </a:endParaRPr>
          </a:p>
        </p:txBody>
      </p:sp>
      <p:sp>
        <p:nvSpPr>
          <p:cNvPr id="19458" name="Espace réservé du contenu 2"/>
          <p:cNvSpPr>
            <a:spLocks noGrp="1"/>
          </p:cNvSpPr>
          <p:nvPr>
            <p:ph idx="1"/>
          </p:nvPr>
        </p:nvSpPr>
        <p:spPr>
          <a:xfrm>
            <a:off x="521804" y="1844824"/>
            <a:ext cx="8298668" cy="4265066"/>
          </a:xfrm>
        </p:spPr>
        <p:txBody>
          <a:bodyPr>
            <a:normAutofit/>
          </a:bodyPr>
          <a:lstStyle/>
          <a:p>
            <a:pPr eaLnBrk="1" hangingPunct="1"/>
            <a:r>
              <a:rPr lang="fr-FR" dirty="0" smtClean="0">
                <a:ea typeface="ＭＳ Ｐゴシック"/>
                <a:cs typeface="ＭＳ Ｐゴシック"/>
              </a:rPr>
              <a:t>Abandonner définitivement toute professionnalisation</a:t>
            </a:r>
          </a:p>
          <a:p>
            <a:r>
              <a:rPr lang="fr-FR" dirty="0" smtClean="0">
                <a:ea typeface="ＭＳ Ｐゴシック"/>
                <a:cs typeface="ＭＳ Ｐゴシック"/>
              </a:rPr>
              <a:t>Favoriser les poursuites d’études longues</a:t>
            </a:r>
          </a:p>
          <a:p>
            <a:pPr>
              <a:lnSpc>
                <a:spcPct val="90000"/>
              </a:lnSpc>
            </a:pPr>
            <a:r>
              <a:rPr lang="fr-FR" dirty="0">
                <a:ea typeface="ＭＳ Ｐゴシック"/>
                <a:cs typeface="ＭＳ Ｐゴシック"/>
              </a:rPr>
              <a:t>Conserver une pédagogie expérimentale et pratique</a:t>
            </a:r>
            <a:r>
              <a:rPr lang="fr-FR" dirty="0"/>
              <a:t>, fondée sur l’action et le </a:t>
            </a:r>
            <a:r>
              <a:rPr lang="fr-FR" dirty="0" smtClean="0"/>
              <a:t>projet</a:t>
            </a:r>
            <a:endParaRPr lang="fr-FR" dirty="0"/>
          </a:p>
          <a:p>
            <a:pPr eaLnBrk="1" hangingPunct="1"/>
            <a:r>
              <a:rPr lang="fr-FR" dirty="0" smtClean="0">
                <a:ea typeface="ＭＳ Ｐゴシック"/>
                <a:cs typeface="ＭＳ Ｐゴシック"/>
              </a:rPr>
              <a:t>Former davantage de scientifiques - en particulier des filles - en élargissant l’offre de formation</a:t>
            </a:r>
          </a:p>
          <a:p>
            <a:pPr eaLnBrk="1" hangingPunct="1">
              <a:buFontTx/>
              <a:buNone/>
            </a:pPr>
            <a:endParaRPr lang="fr-FR" dirty="0" smtClean="0">
              <a:ea typeface="ＭＳ Ｐゴシック"/>
              <a:cs typeface="ＭＳ Ｐゴシック"/>
            </a:endParaRPr>
          </a:p>
        </p:txBody>
      </p:sp>
      <p:sp>
        <p:nvSpPr>
          <p:cNvPr id="2" name="Espace réservé du pied de page 1"/>
          <p:cNvSpPr>
            <a:spLocks noGrp="1"/>
          </p:cNvSpPr>
          <p:nvPr>
            <p:ph type="ftr" sz="quarter" idx="11"/>
          </p:nvPr>
        </p:nvSpPr>
        <p:spPr/>
        <p:txBody>
          <a:bodyPr/>
          <a:lstStyle/>
          <a:p>
            <a:r>
              <a:rPr lang="fr-FR" smtClean="0"/>
              <a:t>IA-IPR de Paris - janvier 2013</a:t>
            </a:r>
            <a:endParaRPr lang="fr-FR"/>
          </a:p>
        </p:txBody>
      </p:sp>
      <p:sp>
        <p:nvSpPr>
          <p:cNvPr id="5" name="Espace réservé de la date 4"/>
          <p:cNvSpPr>
            <a:spLocks noGrp="1"/>
          </p:cNvSpPr>
          <p:nvPr>
            <p:ph type="dt" sz="half" idx="10"/>
          </p:nvPr>
        </p:nvSpPr>
        <p:spPr/>
        <p:txBody>
          <a:bodyPr/>
          <a:lstStyle/>
          <a:p>
            <a:r>
              <a:rPr lang="fr-FR" smtClean="0"/>
              <a:t>Information bacs STI2D et STL</a:t>
            </a:r>
            <a:endParaRPr lang="fr-FR"/>
          </a:p>
        </p:txBody>
      </p:sp>
      <p:sp>
        <p:nvSpPr>
          <p:cNvPr id="6" name="Espace réservé du numéro de diapositive 5"/>
          <p:cNvSpPr>
            <a:spLocks noGrp="1"/>
          </p:cNvSpPr>
          <p:nvPr>
            <p:ph type="sldNum" sz="quarter" idx="12"/>
          </p:nvPr>
        </p:nvSpPr>
        <p:spPr/>
        <p:txBody>
          <a:bodyPr/>
          <a:lstStyle/>
          <a:p>
            <a:fld id="{8A631D9D-0402-4C4A-B46A-365BF9DFF993}" type="slidenum">
              <a:rPr lang="fr-FR" smtClean="0"/>
              <a:pPr/>
              <a:t>3</a:t>
            </a:fld>
            <a:endParaRPr lang="fr-FR"/>
          </a:p>
        </p:txBody>
      </p:sp>
    </p:spTree>
    <p:extLst>
      <p:ext uri="{BB962C8B-B14F-4D97-AF65-F5344CB8AC3E}">
        <p14:creationId xmlns:p14="http://schemas.microsoft.com/office/powerpoint/2010/main" val="413887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ttp://www.kasavox.com/system/pictures/datas/1469/giant/Ventilateur_dyson.jpg?1279641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00" y="1598650"/>
            <a:ext cx="2478422" cy="247842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blog.usinenouvelle.com/innovation/files/2011/01/design-indus-181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835" y="832612"/>
            <a:ext cx="2154229" cy="23803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cx.images-amazon.com/images/I/41Cst6tdhIL._SL500_AA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841094"/>
            <a:ext cx="1972282" cy="197228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662880" y="188640"/>
            <a:ext cx="8229600" cy="792088"/>
          </a:xfrm>
        </p:spPr>
        <p:txBody>
          <a:bodyPr>
            <a:normAutofit/>
          </a:bodyPr>
          <a:lstStyle/>
          <a:p>
            <a:r>
              <a:rPr lang="fr-FR" sz="3600" b="1" dirty="0">
                <a:solidFill>
                  <a:schemeClr val="tx1">
                    <a:lumMod val="50000"/>
                    <a:lumOff val="50000"/>
                  </a:schemeClr>
                </a:solidFill>
              </a:rPr>
              <a:t>Q</a:t>
            </a:r>
            <a:r>
              <a:rPr lang="fr-FR" sz="3600" b="1" dirty="0" smtClean="0">
                <a:solidFill>
                  <a:schemeClr val="tx1">
                    <a:lumMod val="50000"/>
                    <a:lumOff val="50000"/>
                  </a:schemeClr>
                </a:solidFill>
              </a:rPr>
              <a:t>uelles technologies en STI2D?</a:t>
            </a:r>
            <a:endParaRPr lang="fr-FR" sz="3600" b="1" dirty="0">
              <a:solidFill>
                <a:schemeClr val="tx1">
                  <a:lumMod val="50000"/>
                  <a:lumOff val="50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dirty="0"/>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6093296"/>
            <a:ext cx="2160240" cy="727339"/>
          </a:xfrm>
          <a:prstGeom prst="rect">
            <a:avLst/>
          </a:prstGeom>
        </p:spPr>
      </p:pic>
      <p:pic>
        <p:nvPicPr>
          <p:cNvPr id="1028" name="Picture 4" descr="http://www.cvo-belgium.be/fre/Docs/nouvelles-technologies/2775/nouvelles_technologi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117" y="1279017"/>
            <a:ext cx="2992363" cy="2798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media.paperblog.fr/i/313/3132234/cite-sciences-expose-nouvelles-technologies-d-L-3.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161102"/>
            <a:ext cx="2361630" cy="23143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startwebinfo.com/assets/images/Actus/nouvelles_technologies/nouvelles_technologi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1122" y="3073496"/>
            <a:ext cx="2396982" cy="17956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udura.com/Libraries/Misc/homepage-nosilver-FR.sflb.ashx"/>
          <p:cNvPicPr>
            <a:picLocks noChangeAspect="1" noChangeArrowheads="1"/>
          </p:cNvPicPr>
          <p:nvPr/>
        </p:nvPicPr>
        <p:blipFill rotWithShape="1">
          <a:blip r:embed="rId10">
            <a:extLst>
              <a:ext uri="{28A0092B-C50C-407E-A947-70E740481C1C}">
                <a14:useLocalDpi xmlns:a14="http://schemas.microsoft.com/office/drawing/2010/main" val="0"/>
              </a:ext>
            </a:extLst>
          </a:blip>
          <a:srcRect l="29153"/>
          <a:stretch/>
        </p:blipFill>
        <p:spPr bwMode="auto">
          <a:xfrm>
            <a:off x="5508105" y="4351067"/>
            <a:ext cx="3635896" cy="1598213"/>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rot="20494807">
            <a:off x="978455" y="2522253"/>
            <a:ext cx="6696744" cy="2952328"/>
          </a:xfrm>
          <a:prstGeom prst="ellipse">
            <a:avLst/>
          </a:prstGeom>
          <a:noFill/>
          <a:ln w="76200">
            <a:solidFill>
              <a:schemeClr val="bg1">
                <a:lumMod val="8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4</a:t>
            </a:fld>
            <a:endParaRPr lang="fr-FR"/>
          </a:p>
        </p:txBody>
      </p:sp>
    </p:spTree>
    <p:extLst>
      <p:ext uri="{BB962C8B-B14F-4D97-AF65-F5344CB8AC3E}">
        <p14:creationId xmlns:p14="http://schemas.microsoft.com/office/powerpoint/2010/main" val="32049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MINI-E~1.JPG"/>
          <p:cNvPicPr>
            <a:picLocks noChangeAspect="1"/>
          </p:cNvPicPr>
          <p:nvPr/>
        </p:nvPicPr>
        <p:blipFill>
          <a:blip r:embed="rId3" cstate="print">
            <a:lum bright="10000"/>
          </a:blip>
          <a:srcRect l="4007" t="5343" r="3828" b="3828"/>
          <a:stretch>
            <a:fillRect/>
          </a:stretch>
        </p:blipFill>
        <p:spPr>
          <a:xfrm>
            <a:off x="4932040" y="2492896"/>
            <a:ext cx="3117523" cy="2304256"/>
          </a:xfrm>
          <a:prstGeom prst="rect">
            <a:avLst/>
          </a:prstGeom>
          <a:ln>
            <a:noFill/>
          </a:ln>
          <a:effectLst>
            <a:softEdge rad="112500"/>
          </a:effectLst>
        </p:spPr>
      </p:pic>
      <p:pic>
        <p:nvPicPr>
          <p:cNvPr id="7" name="Espace réservé du contenu 6" descr="maison-passive.jpg"/>
          <p:cNvPicPr>
            <a:picLocks noGrp="1" noChangeAspect="1"/>
          </p:cNvPicPr>
          <p:nvPr>
            <p:ph idx="1"/>
          </p:nvPr>
        </p:nvPicPr>
        <p:blipFill>
          <a:blip r:embed="rId4" cstate="print"/>
          <a:stretch>
            <a:fillRect/>
          </a:stretch>
        </p:blipFill>
        <p:spPr>
          <a:xfrm>
            <a:off x="683568" y="3011762"/>
            <a:ext cx="3421208" cy="1857398"/>
          </a:xfrm>
        </p:spPr>
      </p:pic>
      <p:sp>
        <p:nvSpPr>
          <p:cNvPr id="2" name="Titre 1"/>
          <p:cNvSpPr>
            <a:spLocks noGrp="1"/>
          </p:cNvSpPr>
          <p:nvPr>
            <p:ph type="title"/>
          </p:nvPr>
        </p:nvSpPr>
        <p:spPr>
          <a:xfrm>
            <a:off x="627384" y="170892"/>
            <a:ext cx="8409112" cy="998984"/>
          </a:xfrm>
        </p:spPr>
        <p:txBody>
          <a:bodyPr>
            <a:normAutofit/>
          </a:bodyPr>
          <a:lstStyle/>
          <a:p>
            <a:pPr>
              <a:lnSpc>
                <a:spcPts val="3600"/>
              </a:lnSpc>
            </a:pPr>
            <a:r>
              <a:rPr lang="fr-FR" sz="3600" b="1" dirty="0" smtClean="0">
                <a:solidFill>
                  <a:schemeClr val="tx1">
                    <a:lumMod val="50000"/>
                    <a:lumOff val="50000"/>
                  </a:schemeClr>
                </a:solidFill>
              </a:rPr>
              <a:t>2 grands champs d’</a:t>
            </a:r>
            <a:r>
              <a:rPr lang="fr-FR" sz="3600" b="1" dirty="0" smtClean="0">
                <a:solidFill>
                  <a:srgbClr val="92D050"/>
                </a:solidFill>
              </a:rPr>
              <a:t>application</a:t>
            </a:r>
            <a:endParaRPr lang="fr-FR" sz="3600" b="1" dirty="0">
              <a:solidFill>
                <a:srgbClr val="92D050"/>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dirty="0"/>
          </a:p>
        </p:txBody>
      </p:sp>
      <p:sp>
        <p:nvSpPr>
          <p:cNvPr id="14" name="Ellipse 13"/>
          <p:cNvSpPr/>
          <p:nvPr/>
        </p:nvSpPr>
        <p:spPr>
          <a:xfrm>
            <a:off x="4572000" y="1988840"/>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95536" y="2132856"/>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6093296"/>
            <a:ext cx="2160240" cy="727339"/>
          </a:xfrm>
          <a:prstGeom prst="rect">
            <a:avLst/>
          </a:prstGeom>
        </p:spPr>
      </p:pic>
      <p:sp>
        <p:nvSpPr>
          <p:cNvPr id="8" name="ZoneTexte 7"/>
          <p:cNvSpPr txBox="1"/>
          <p:nvPr/>
        </p:nvSpPr>
        <p:spPr>
          <a:xfrm rot="20705226">
            <a:off x="588535" y="5145412"/>
            <a:ext cx="2160240" cy="461665"/>
          </a:xfrm>
          <a:prstGeom prst="rect">
            <a:avLst/>
          </a:prstGeom>
          <a:noFill/>
          <a:ln w="3175">
            <a:solidFill>
              <a:srgbClr val="92D050"/>
            </a:solidFill>
          </a:ln>
        </p:spPr>
        <p:txBody>
          <a:bodyPr wrap="square" rtlCol="0">
            <a:spAutoFit/>
          </a:bodyPr>
          <a:lstStyle/>
          <a:p>
            <a:r>
              <a:rPr lang="fr-FR" sz="2400" dirty="0" smtClean="0">
                <a:solidFill>
                  <a:srgbClr val="92D050"/>
                </a:solidFill>
              </a:rPr>
              <a:t>La construction</a:t>
            </a:r>
            <a:endParaRPr lang="fr-FR" sz="2400" dirty="0">
              <a:solidFill>
                <a:srgbClr val="92D050"/>
              </a:solidFill>
            </a:endParaRPr>
          </a:p>
        </p:txBody>
      </p:sp>
      <p:sp>
        <p:nvSpPr>
          <p:cNvPr id="31" name="ZoneTexte 30"/>
          <p:cNvSpPr txBox="1"/>
          <p:nvPr/>
        </p:nvSpPr>
        <p:spPr>
          <a:xfrm rot="20705226">
            <a:off x="4858573" y="4854308"/>
            <a:ext cx="2160240" cy="830997"/>
          </a:xfrm>
          <a:prstGeom prst="rect">
            <a:avLst/>
          </a:prstGeom>
          <a:noFill/>
          <a:ln w="3175">
            <a:solidFill>
              <a:srgbClr val="92D050"/>
            </a:solidFill>
          </a:ln>
        </p:spPr>
        <p:txBody>
          <a:bodyPr wrap="square" rtlCol="0">
            <a:spAutoFit/>
          </a:bodyPr>
          <a:lstStyle/>
          <a:p>
            <a:r>
              <a:rPr lang="fr-FR" sz="2400" dirty="0" smtClean="0">
                <a:solidFill>
                  <a:srgbClr val="92D050"/>
                </a:solidFill>
              </a:rPr>
              <a:t>L’industrie technologique</a:t>
            </a:r>
            <a:endParaRPr lang="fr-FR" sz="2400" dirty="0">
              <a:solidFill>
                <a:srgbClr val="92D050"/>
              </a:solidFill>
            </a:endParaRPr>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5</a:t>
            </a:fld>
            <a:endParaRPr lang="fr-FR"/>
          </a:p>
        </p:txBody>
      </p:sp>
    </p:spTree>
    <p:extLst>
      <p:ext uri="{BB962C8B-B14F-4D97-AF65-F5344CB8AC3E}">
        <p14:creationId xmlns:p14="http://schemas.microsoft.com/office/powerpoint/2010/main" val="421040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093296"/>
            <a:ext cx="2160240" cy="727339"/>
          </a:xfrm>
          <a:prstGeom prst="rect">
            <a:avLst/>
          </a:prstGeom>
        </p:spPr>
      </p:pic>
      <p:pic>
        <p:nvPicPr>
          <p:cNvPr id="7" name="Espace réservé du contenu 6" descr="maison-passive.jpg"/>
          <p:cNvPicPr>
            <a:picLocks noGrp="1" noChangeAspect="1"/>
          </p:cNvPicPr>
          <p:nvPr>
            <p:ph idx="1"/>
          </p:nvPr>
        </p:nvPicPr>
        <p:blipFill>
          <a:blip r:embed="rId4" cstate="print"/>
          <a:stretch>
            <a:fillRect/>
          </a:stretch>
        </p:blipFill>
        <p:spPr>
          <a:xfrm>
            <a:off x="683568" y="3011762"/>
            <a:ext cx="3421208" cy="1857398"/>
          </a:xfrm>
        </p:spPr>
      </p:pic>
      <p:grpSp>
        <p:nvGrpSpPr>
          <p:cNvPr id="37" name="Groupe 36"/>
          <p:cNvGrpSpPr/>
          <p:nvPr/>
        </p:nvGrpSpPr>
        <p:grpSpPr>
          <a:xfrm>
            <a:off x="2339752" y="4797152"/>
            <a:ext cx="1512168" cy="1799749"/>
            <a:chOff x="2339752" y="4797152"/>
            <a:chExt cx="1512168" cy="1799749"/>
          </a:xfrm>
        </p:grpSpPr>
        <p:pic>
          <p:nvPicPr>
            <p:cNvPr id="26" name="Image 25" descr="solaire-photovoltaiques.jpg"/>
            <p:cNvPicPr>
              <a:picLocks noChangeAspect="1"/>
            </p:cNvPicPr>
            <p:nvPr/>
          </p:nvPicPr>
          <p:blipFill>
            <a:blip r:embed="rId5" cstate="print"/>
            <a:srcRect l="18257" t="2997" r="3228" b="3814"/>
            <a:stretch>
              <a:fillRect/>
            </a:stretch>
          </p:blipFill>
          <p:spPr>
            <a:xfrm>
              <a:off x="2483768" y="4797152"/>
              <a:ext cx="1368152" cy="1799749"/>
            </a:xfrm>
            <a:prstGeom prst="rect">
              <a:avLst/>
            </a:prstGeom>
          </p:spPr>
        </p:pic>
        <p:pic>
          <p:nvPicPr>
            <p:cNvPr id="33" name="Image 32" descr="energie-renouvelable-id975.jpg"/>
            <p:cNvPicPr>
              <a:picLocks noChangeAspect="1"/>
            </p:cNvPicPr>
            <p:nvPr/>
          </p:nvPicPr>
          <p:blipFill>
            <a:blip r:embed="rId6" cstate="print"/>
            <a:srcRect t="9797"/>
            <a:stretch>
              <a:fillRect/>
            </a:stretch>
          </p:blipFill>
          <p:spPr>
            <a:xfrm>
              <a:off x="2339752" y="5301208"/>
              <a:ext cx="598985" cy="720080"/>
            </a:xfrm>
            <a:prstGeom prst="rect">
              <a:avLst/>
            </a:prstGeom>
          </p:spPr>
        </p:pic>
      </p:grpSp>
      <p:pic>
        <p:nvPicPr>
          <p:cNvPr id="32" name="Image 31" descr="INCLIN1500.jpg"/>
          <p:cNvPicPr>
            <a:picLocks noChangeAspect="1"/>
          </p:cNvPicPr>
          <p:nvPr/>
        </p:nvPicPr>
        <p:blipFill>
          <a:blip r:embed="rId7" cstate="print"/>
          <a:srcRect l="7843" r="3922"/>
          <a:stretch>
            <a:fillRect/>
          </a:stretch>
        </p:blipFill>
        <p:spPr>
          <a:xfrm>
            <a:off x="1763688" y="5085184"/>
            <a:ext cx="676662" cy="1152128"/>
          </a:xfrm>
          <a:prstGeom prst="rect">
            <a:avLst/>
          </a:prstGeom>
        </p:spPr>
      </p:pic>
      <p:pic>
        <p:nvPicPr>
          <p:cNvPr id="11270" name="Picture 6" descr="http://www.plateforme-habitat.net/images/stories/modulesconstructionmaison.jpg"/>
          <p:cNvPicPr>
            <a:picLocks noChangeAspect="1" noChangeArrowheads="1"/>
          </p:cNvPicPr>
          <p:nvPr/>
        </p:nvPicPr>
        <p:blipFill>
          <a:blip r:embed="rId8" cstate="print"/>
          <a:srcRect/>
          <a:stretch>
            <a:fillRect/>
          </a:stretch>
        </p:blipFill>
        <p:spPr bwMode="auto">
          <a:xfrm>
            <a:off x="323528" y="1880932"/>
            <a:ext cx="1681664" cy="1260036"/>
          </a:xfrm>
          <a:prstGeom prst="rect">
            <a:avLst/>
          </a:prstGeom>
          <a:noFill/>
        </p:spPr>
      </p:pic>
      <p:pic>
        <p:nvPicPr>
          <p:cNvPr id="11272" name="Picture 8" descr="http://s2.e-monsite.com/2010/02/18/11/resize_550_550/Moteur-electrique-14_0027.jpg"/>
          <p:cNvPicPr>
            <a:picLocks noChangeAspect="1" noChangeArrowheads="1"/>
          </p:cNvPicPr>
          <p:nvPr/>
        </p:nvPicPr>
        <p:blipFill>
          <a:blip r:embed="rId9" cstate="print"/>
          <a:srcRect l="13211" t="6040" r="12565" b="9770"/>
          <a:stretch>
            <a:fillRect/>
          </a:stretch>
        </p:blipFill>
        <p:spPr bwMode="auto">
          <a:xfrm>
            <a:off x="5580112" y="5588899"/>
            <a:ext cx="1152128" cy="936445"/>
          </a:xfrm>
          <a:prstGeom prst="rect">
            <a:avLst/>
          </a:prstGeom>
          <a:noFill/>
        </p:spPr>
      </p:pic>
      <p:sp>
        <p:nvSpPr>
          <p:cNvPr id="2" name="Titre 1"/>
          <p:cNvSpPr>
            <a:spLocks noGrp="1"/>
          </p:cNvSpPr>
          <p:nvPr>
            <p:ph type="title"/>
          </p:nvPr>
        </p:nvSpPr>
        <p:spPr>
          <a:xfrm>
            <a:off x="800269" y="170892"/>
            <a:ext cx="8316416" cy="998984"/>
          </a:xfrm>
        </p:spPr>
        <p:txBody>
          <a:bodyPr>
            <a:normAutofit/>
          </a:bodyPr>
          <a:lstStyle/>
          <a:p>
            <a:pPr>
              <a:lnSpc>
                <a:spcPts val="3600"/>
              </a:lnSpc>
            </a:pPr>
            <a:r>
              <a:rPr lang="fr-FR" sz="3600" b="1" dirty="0" smtClean="0">
                <a:solidFill>
                  <a:schemeClr val="tx1">
                    <a:lumMod val="50000"/>
                    <a:lumOff val="50000"/>
                  </a:schemeClr>
                </a:solidFill>
              </a:rPr>
              <a:t>3 axes d’étude </a:t>
            </a:r>
            <a:r>
              <a:rPr lang="fr-FR" sz="3600" b="1" dirty="0" smtClean="0">
                <a:solidFill>
                  <a:schemeClr val="accent6">
                    <a:lumMod val="75000"/>
                  </a:schemeClr>
                </a:solidFill>
              </a:rPr>
              <a:t>transversaux</a:t>
            </a:r>
            <a:endParaRPr lang="fr-FR" sz="3600" b="1" dirty="0">
              <a:solidFill>
                <a:schemeClr val="accent6">
                  <a:lumMod val="75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dirty="0"/>
          </a:p>
        </p:txBody>
      </p:sp>
      <p:pic>
        <p:nvPicPr>
          <p:cNvPr id="11266" name="Picture 2" descr="http://www.k-netweb.net/blog/datas/2007/03/07/ipod-nano-v2.jpg"/>
          <p:cNvPicPr>
            <a:picLocks noChangeAspect="1" noChangeArrowheads="1"/>
          </p:cNvPicPr>
          <p:nvPr/>
        </p:nvPicPr>
        <p:blipFill>
          <a:blip r:embed="rId10" cstate="print"/>
          <a:srcRect/>
          <a:stretch>
            <a:fillRect/>
          </a:stretch>
        </p:blipFill>
        <p:spPr bwMode="auto">
          <a:xfrm>
            <a:off x="6853894" y="1340768"/>
            <a:ext cx="814450" cy="614616"/>
          </a:xfrm>
          <a:prstGeom prst="rect">
            <a:avLst/>
          </a:prstGeom>
          <a:noFill/>
        </p:spPr>
      </p:pic>
      <p:pic>
        <p:nvPicPr>
          <p:cNvPr id="13" name="Image 12" descr="min-mini-e-10-500x337.jpg"/>
          <p:cNvPicPr>
            <a:picLocks noChangeAspect="1"/>
          </p:cNvPicPr>
          <p:nvPr/>
        </p:nvPicPr>
        <p:blipFill>
          <a:blip r:embed="rId11" cstate="print">
            <a:lum bright="10000"/>
          </a:blip>
          <a:stretch>
            <a:fillRect/>
          </a:stretch>
        </p:blipFill>
        <p:spPr>
          <a:xfrm>
            <a:off x="5796136" y="1484784"/>
            <a:ext cx="1368152" cy="922134"/>
          </a:xfrm>
          <a:prstGeom prst="rect">
            <a:avLst/>
          </a:prstGeom>
          <a:ln>
            <a:noFill/>
          </a:ln>
          <a:effectLst>
            <a:softEdge rad="112500"/>
          </a:effectLst>
        </p:spPr>
      </p:pic>
      <p:pic>
        <p:nvPicPr>
          <p:cNvPr id="24" name="Image 23" descr="legrand.jpg"/>
          <p:cNvPicPr>
            <a:picLocks noChangeAspect="1"/>
          </p:cNvPicPr>
          <p:nvPr/>
        </p:nvPicPr>
        <p:blipFill>
          <a:blip r:embed="rId12" cstate="print"/>
          <a:srcRect l="13358"/>
          <a:stretch>
            <a:fillRect/>
          </a:stretch>
        </p:blipFill>
        <p:spPr>
          <a:xfrm>
            <a:off x="2987824" y="1700808"/>
            <a:ext cx="1029714" cy="792089"/>
          </a:xfrm>
          <a:prstGeom prst="rect">
            <a:avLst/>
          </a:prstGeom>
          <a:ln>
            <a:noFill/>
          </a:ln>
          <a:effectLst>
            <a:softEdge rad="112500"/>
          </a:effectLst>
        </p:spPr>
      </p:pic>
      <p:pic>
        <p:nvPicPr>
          <p:cNvPr id="27" name="Image 26" descr="brique1.jpg"/>
          <p:cNvPicPr>
            <a:picLocks noChangeAspect="1"/>
          </p:cNvPicPr>
          <p:nvPr/>
        </p:nvPicPr>
        <p:blipFill>
          <a:blip r:embed="rId13" cstate="print"/>
          <a:stretch>
            <a:fillRect/>
          </a:stretch>
        </p:blipFill>
        <p:spPr>
          <a:xfrm>
            <a:off x="0" y="2924945"/>
            <a:ext cx="971600" cy="956486"/>
          </a:xfrm>
          <a:prstGeom prst="rect">
            <a:avLst/>
          </a:prstGeom>
        </p:spPr>
      </p:pic>
      <p:pic>
        <p:nvPicPr>
          <p:cNvPr id="28" name="Image 27" descr="HTC4.PNG"/>
          <p:cNvPicPr>
            <a:picLocks noChangeAspect="1"/>
          </p:cNvPicPr>
          <p:nvPr/>
        </p:nvPicPr>
        <p:blipFill>
          <a:blip r:embed="rId14" cstate="print"/>
          <a:stretch>
            <a:fillRect/>
          </a:stretch>
        </p:blipFill>
        <p:spPr>
          <a:xfrm>
            <a:off x="3563888" y="1988840"/>
            <a:ext cx="720080" cy="720080"/>
          </a:xfrm>
          <a:prstGeom prst="rect">
            <a:avLst/>
          </a:prstGeom>
        </p:spPr>
      </p:pic>
      <p:pic>
        <p:nvPicPr>
          <p:cNvPr id="12" name="Image 11" descr="MINI-E-01-500x325.jpg"/>
          <p:cNvPicPr>
            <a:picLocks noChangeAspect="1"/>
          </p:cNvPicPr>
          <p:nvPr/>
        </p:nvPicPr>
        <p:blipFill>
          <a:blip r:embed="rId15" cstate="print"/>
          <a:stretch>
            <a:fillRect/>
          </a:stretch>
        </p:blipFill>
        <p:spPr>
          <a:xfrm>
            <a:off x="4860032" y="4869160"/>
            <a:ext cx="1550942" cy="1008112"/>
          </a:xfrm>
          <a:prstGeom prst="rect">
            <a:avLst/>
          </a:prstGeom>
          <a:ln>
            <a:noFill/>
          </a:ln>
          <a:effectLst>
            <a:softEdge rad="112500"/>
          </a:effectLst>
        </p:spPr>
      </p:pic>
      <p:pic>
        <p:nvPicPr>
          <p:cNvPr id="11268" name="Picture 4" descr="http://www.larousse.fr/encyclopedie/data/images/1001904.jpg"/>
          <p:cNvPicPr>
            <a:picLocks noChangeAspect="1" noChangeArrowheads="1"/>
          </p:cNvPicPr>
          <p:nvPr/>
        </p:nvPicPr>
        <p:blipFill>
          <a:blip r:embed="rId16" cstate="print"/>
          <a:srcRect l="14374"/>
          <a:stretch>
            <a:fillRect/>
          </a:stretch>
        </p:blipFill>
        <p:spPr bwMode="auto">
          <a:xfrm>
            <a:off x="7308304" y="4410735"/>
            <a:ext cx="1732464" cy="1682561"/>
          </a:xfrm>
          <a:prstGeom prst="rect">
            <a:avLst/>
          </a:prstGeom>
          <a:solidFill>
            <a:schemeClr val="accent6">
              <a:lumMod val="75000"/>
            </a:schemeClr>
          </a:solidFill>
        </p:spPr>
      </p:pic>
      <p:sp>
        <p:nvSpPr>
          <p:cNvPr id="14" name="Ellipse 13"/>
          <p:cNvSpPr/>
          <p:nvPr/>
        </p:nvSpPr>
        <p:spPr>
          <a:xfrm>
            <a:off x="4572000" y="1988840"/>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78" name="Picture 14" descr="http://www.batipole.com/uploads/actualites/photo_1586.jpg"/>
          <p:cNvPicPr>
            <a:picLocks noChangeAspect="1" noChangeArrowheads="1"/>
          </p:cNvPicPr>
          <p:nvPr/>
        </p:nvPicPr>
        <p:blipFill>
          <a:blip r:embed="rId17" cstate="print"/>
          <a:srcRect/>
          <a:stretch>
            <a:fillRect/>
          </a:stretch>
        </p:blipFill>
        <p:spPr bwMode="auto">
          <a:xfrm>
            <a:off x="2483768" y="1772816"/>
            <a:ext cx="575928" cy="666366"/>
          </a:xfrm>
          <a:prstGeom prst="rect">
            <a:avLst/>
          </a:prstGeom>
          <a:noFill/>
        </p:spPr>
      </p:pic>
      <p:sp>
        <p:nvSpPr>
          <p:cNvPr id="11" name="Ellipse 10"/>
          <p:cNvSpPr/>
          <p:nvPr/>
        </p:nvSpPr>
        <p:spPr>
          <a:xfrm>
            <a:off x="395536" y="2132856"/>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3563888" y="2420888"/>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I</a:t>
            </a:r>
            <a:endParaRPr lang="fr-FR" sz="3600" dirty="0"/>
          </a:p>
        </p:txBody>
      </p:sp>
      <p:sp>
        <p:nvSpPr>
          <p:cNvPr id="42" name="Ellipse 41"/>
          <p:cNvSpPr/>
          <p:nvPr/>
        </p:nvSpPr>
        <p:spPr>
          <a:xfrm>
            <a:off x="5436096" y="1916832"/>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I</a:t>
            </a:r>
            <a:endParaRPr lang="fr-FR" sz="3600" dirty="0"/>
          </a:p>
        </p:txBody>
      </p:sp>
      <p:sp>
        <p:nvSpPr>
          <p:cNvPr id="34" name="Ellipse 33"/>
          <p:cNvSpPr/>
          <p:nvPr/>
        </p:nvSpPr>
        <p:spPr>
          <a:xfrm>
            <a:off x="4860032" y="4725144"/>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E</a:t>
            </a:r>
            <a:endParaRPr lang="fr-FR" sz="3600" dirty="0"/>
          </a:p>
        </p:txBody>
      </p:sp>
      <p:sp>
        <p:nvSpPr>
          <p:cNvPr id="35" name="Ellipse 34"/>
          <p:cNvSpPr/>
          <p:nvPr/>
        </p:nvSpPr>
        <p:spPr>
          <a:xfrm>
            <a:off x="3275856" y="5157192"/>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E</a:t>
            </a:r>
            <a:endParaRPr lang="fr-FR" sz="3600" dirty="0"/>
          </a:p>
        </p:txBody>
      </p:sp>
      <p:sp>
        <p:nvSpPr>
          <p:cNvPr id="40" name="Ellipse 39"/>
          <p:cNvSpPr/>
          <p:nvPr/>
        </p:nvSpPr>
        <p:spPr>
          <a:xfrm>
            <a:off x="395536" y="2564904"/>
            <a:ext cx="576064" cy="648072"/>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M</a:t>
            </a:r>
            <a:endParaRPr lang="fr-FR" sz="3600" dirty="0"/>
          </a:p>
        </p:txBody>
      </p:sp>
      <p:sp>
        <p:nvSpPr>
          <p:cNvPr id="41" name="Ellipse 40"/>
          <p:cNvSpPr/>
          <p:nvPr/>
        </p:nvSpPr>
        <p:spPr>
          <a:xfrm>
            <a:off x="8100392" y="4293096"/>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M</a:t>
            </a:r>
            <a:endParaRPr lang="fr-FR" sz="3600" dirty="0"/>
          </a:p>
        </p:txBody>
      </p:sp>
      <p:pic>
        <p:nvPicPr>
          <p:cNvPr id="9" name="Image 8" descr="MINI-E~1.JPG"/>
          <p:cNvPicPr>
            <a:picLocks noChangeAspect="1"/>
          </p:cNvPicPr>
          <p:nvPr/>
        </p:nvPicPr>
        <p:blipFill>
          <a:blip r:embed="rId18" cstate="print">
            <a:lum bright="10000"/>
          </a:blip>
          <a:srcRect l="4007" t="5343" r="3828" b="3828"/>
          <a:stretch>
            <a:fillRect/>
          </a:stretch>
        </p:blipFill>
        <p:spPr>
          <a:xfrm>
            <a:off x="4932040" y="2492896"/>
            <a:ext cx="3117523" cy="2304256"/>
          </a:xfrm>
          <a:prstGeom prst="rect">
            <a:avLst/>
          </a:prstGeom>
          <a:ln>
            <a:noFill/>
          </a:ln>
          <a:effectLst>
            <a:softEdge rad="112500"/>
          </a:effectLst>
        </p:spPr>
      </p:pic>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8" name="Espace réservé du numéro de diapositive 7"/>
          <p:cNvSpPr>
            <a:spLocks noGrp="1"/>
          </p:cNvSpPr>
          <p:nvPr>
            <p:ph type="sldNum" sz="quarter" idx="12"/>
          </p:nvPr>
        </p:nvSpPr>
        <p:spPr/>
        <p:txBody>
          <a:bodyPr/>
          <a:lstStyle/>
          <a:p>
            <a:fld id="{8A631D9D-0402-4C4A-B46A-365BF9DFF993}" type="slidenum">
              <a:rPr lang="fr-FR" smtClean="0"/>
              <a:pPr/>
              <a:t>6</a:t>
            </a:fld>
            <a:endParaRPr lang="fr-FR"/>
          </a:p>
        </p:txBody>
      </p:sp>
    </p:spTree>
    <p:extLst>
      <p:ext uri="{BB962C8B-B14F-4D97-AF65-F5344CB8AC3E}">
        <p14:creationId xmlns:p14="http://schemas.microsoft.com/office/powerpoint/2010/main" val="478060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093296"/>
            <a:ext cx="2160240" cy="727339"/>
          </a:xfrm>
          <a:prstGeom prst="rect">
            <a:avLst/>
          </a:prstGeom>
        </p:spPr>
      </p:pic>
      <p:pic>
        <p:nvPicPr>
          <p:cNvPr id="11268" name="Picture 4" descr="http://www.larousse.fr/encyclopedie/data/images/1001904.jpg"/>
          <p:cNvPicPr>
            <a:picLocks noChangeAspect="1" noChangeArrowheads="1"/>
          </p:cNvPicPr>
          <p:nvPr/>
        </p:nvPicPr>
        <p:blipFill>
          <a:blip r:embed="rId4" cstate="print"/>
          <a:srcRect l="14374"/>
          <a:stretch>
            <a:fillRect/>
          </a:stretch>
        </p:blipFill>
        <p:spPr bwMode="auto">
          <a:xfrm>
            <a:off x="7308305" y="4410737"/>
            <a:ext cx="1732462" cy="1682560"/>
          </a:xfrm>
          <a:prstGeom prst="rect">
            <a:avLst/>
          </a:prstGeom>
          <a:solidFill>
            <a:schemeClr val="accent6">
              <a:lumMod val="75000"/>
            </a:schemeClr>
          </a:solidFill>
        </p:spPr>
      </p:pic>
      <p:pic>
        <p:nvPicPr>
          <p:cNvPr id="7" name="Espace réservé du contenu 6" descr="maison-passive.jpg"/>
          <p:cNvPicPr>
            <a:picLocks noGrp="1" noChangeAspect="1"/>
          </p:cNvPicPr>
          <p:nvPr>
            <p:ph idx="1"/>
          </p:nvPr>
        </p:nvPicPr>
        <p:blipFill>
          <a:blip r:embed="rId5" cstate="print"/>
          <a:stretch>
            <a:fillRect/>
          </a:stretch>
        </p:blipFill>
        <p:spPr>
          <a:xfrm>
            <a:off x="683568" y="3011762"/>
            <a:ext cx="3421208" cy="1857398"/>
          </a:xfrm>
        </p:spPr>
      </p:pic>
      <p:pic>
        <p:nvPicPr>
          <p:cNvPr id="11270" name="Picture 6" descr="http://www.plateforme-habitat.net/images/stories/modulesconstructionmaison.jpg"/>
          <p:cNvPicPr>
            <a:picLocks noChangeAspect="1" noChangeArrowheads="1"/>
          </p:cNvPicPr>
          <p:nvPr/>
        </p:nvPicPr>
        <p:blipFill>
          <a:blip r:embed="rId6" cstate="print"/>
          <a:srcRect/>
          <a:stretch>
            <a:fillRect/>
          </a:stretch>
        </p:blipFill>
        <p:spPr bwMode="auto">
          <a:xfrm>
            <a:off x="467544" y="1988840"/>
            <a:ext cx="1537648" cy="1152128"/>
          </a:xfrm>
          <a:prstGeom prst="rect">
            <a:avLst/>
          </a:prstGeom>
          <a:noFill/>
        </p:spPr>
      </p:pic>
      <p:pic>
        <p:nvPicPr>
          <p:cNvPr id="27" name="Image 26" descr="brique1.jpg"/>
          <p:cNvPicPr>
            <a:picLocks noChangeAspect="1"/>
          </p:cNvPicPr>
          <p:nvPr/>
        </p:nvPicPr>
        <p:blipFill>
          <a:blip r:embed="rId7" cstate="print"/>
          <a:stretch>
            <a:fillRect/>
          </a:stretch>
        </p:blipFill>
        <p:spPr>
          <a:xfrm>
            <a:off x="0" y="2924945"/>
            <a:ext cx="971600" cy="956486"/>
          </a:xfrm>
          <a:prstGeom prst="rect">
            <a:avLst/>
          </a:prstGeom>
        </p:spPr>
      </p:pic>
      <p:pic>
        <p:nvPicPr>
          <p:cNvPr id="24" name="Image 23" descr="legrand.jpg"/>
          <p:cNvPicPr>
            <a:picLocks noChangeAspect="1"/>
          </p:cNvPicPr>
          <p:nvPr/>
        </p:nvPicPr>
        <p:blipFill>
          <a:blip r:embed="rId8" cstate="print"/>
          <a:srcRect l="13358"/>
          <a:stretch>
            <a:fillRect/>
          </a:stretch>
        </p:blipFill>
        <p:spPr>
          <a:xfrm>
            <a:off x="2987824" y="1700808"/>
            <a:ext cx="1029714" cy="792089"/>
          </a:xfrm>
          <a:prstGeom prst="rect">
            <a:avLst/>
          </a:prstGeom>
          <a:ln>
            <a:noFill/>
          </a:ln>
          <a:effectLst>
            <a:softEdge rad="112500"/>
          </a:effectLst>
        </p:spPr>
      </p:pic>
      <p:pic>
        <p:nvPicPr>
          <p:cNvPr id="11278" name="Picture 14" descr="http://www.batipole.com/uploads/actualites/photo_1586.jpg"/>
          <p:cNvPicPr>
            <a:picLocks noChangeAspect="1" noChangeArrowheads="1"/>
          </p:cNvPicPr>
          <p:nvPr/>
        </p:nvPicPr>
        <p:blipFill>
          <a:blip r:embed="rId9" cstate="print"/>
          <a:srcRect/>
          <a:stretch>
            <a:fillRect/>
          </a:stretch>
        </p:blipFill>
        <p:spPr bwMode="auto">
          <a:xfrm>
            <a:off x="2483768" y="1772816"/>
            <a:ext cx="575928" cy="666366"/>
          </a:xfrm>
          <a:prstGeom prst="rect">
            <a:avLst/>
          </a:prstGeom>
          <a:noFill/>
        </p:spPr>
      </p:pic>
      <p:grpSp>
        <p:nvGrpSpPr>
          <p:cNvPr id="3" name="Groupe 36"/>
          <p:cNvGrpSpPr/>
          <p:nvPr/>
        </p:nvGrpSpPr>
        <p:grpSpPr>
          <a:xfrm>
            <a:off x="2339752" y="4797152"/>
            <a:ext cx="1512168" cy="1799749"/>
            <a:chOff x="2339752" y="4797152"/>
            <a:chExt cx="1512168" cy="1799749"/>
          </a:xfrm>
        </p:grpSpPr>
        <p:pic>
          <p:nvPicPr>
            <p:cNvPr id="26" name="Image 25" descr="solaire-photovoltaiques.jpg"/>
            <p:cNvPicPr>
              <a:picLocks noChangeAspect="1"/>
            </p:cNvPicPr>
            <p:nvPr/>
          </p:nvPicPr>
          <p:blipFill>
            <a:blip r:embed="rId10" cstate="print"/>
            <a:srcRect l="18257" t="2997" r="3228" b="3814"/>
            <a:stretch>
              <a:fillRect/>
            </a:stretch>
          </p:blipFill>
          <p:spPr>
            <a:xfrm>
              <a:off x="2483768" y="4797152"/>
              <a:ext cx="1368152" cy="1799749"/>
            </a:xfrm>
            <a:prstGeom prst="rect">
              <a:avLst/>
            </a:prstGeom>
          </p:spPr>
        </p:pic>
        <p:pic>
          <p:nvPicPr>
            <p:cNvPr id="33" name="Image 32" descr="energie-renouvelable-id975.jpg"/>
            <p:cNvPicPr>
              <a:picLocks noChangeAspect="1"/>
            </p:cNvPicPr>
            <p:nvPr/>
          </p:nvPicPr>
          <p:blipFill>
            <a:blip r:embed="rId11" cstate="print"/>
            <a:srcRect t="9797"/>
            <a:stretch>
              <a:fillRect/>
            </a:stretch>
          </p:blipFill>
          <p:spPr>
            <a:xfrm>
              <a:off x="2339752" y="5301208"/>
              <a:ext cx="598985" cy="720080"/>
            </a:xfrm>
            <a:prstGeom prst="rect">
              <a:avLst/>
            </a:prstGeom>
          </p:spPr>
        </p:pic>
      </p:grpSp>
      <p:pic>
        <p:nvPicPr>
          <p:cNvPr id="45" name="Image 44" descr="INCLIN1500.jpg"/>
          <p:cNvPicPr>
            <a:picLocks noChangeAspect="1"/>
          </p:cNvPicPr>
          <p:nvPr/>
        </p:nvPicPr>
        <p:blipFill>
          <a:blip r:embed="rId12" cstate="print"/>
          <a:srcRect l="7843" r="3922"/>
          <a:stretch>
            <a:fillRect/>
          </a:stretch>
        </p:blipFill>
        <p:spPr>
          <a:xfrm>
            <a:off x="1763688" y="5085184"/>
            <a:ext cx="676662" cy="1152128"/>
          </a:xfrm>
          <a:prstGeom prst="rect">
            <a:avLst/>
          </a:prstGeom>
        </p:spPr>
      </p:pic>
      <p:sp>
        <p:nvSpPr>
          <p:cNvPr id="11" name="Ellipse 10"/>
          <p:cNvSpPr/>
          <p:nvPr/>
        </p:nvSpPr>
        <p:spPr>
          <a:xfrm>
            <a:off x="395536" y="2132856"/>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72" name="Picture 8" descr="http://s2.e-monsite.com/2010/02/18/11/resize_550_550/Moteur-electrique-14_0027.jpg"/>
          <p:cNvPicPr>
            <a:picLocks noChangeAspect="1" noChangeArrowheads="1"/>
          </p:cNvPicPr>
          <p:nvPr/>
        </p:nvPicPr>
        <p:blipFill>
          <a:blip r:embed="rId13" cstate="print"/>
          <a:srcRect l="13211" t="6040" r="12565" b="9770"/>
          <a:stretch>
            <a:fillRect/>
          </a:stretch>
        </p:blipFill>
        <p:spPr bwMode="auto">
          <a:xfrm>
            <a:off x="5580112" y="5589240"/>
            <a:ext cx="1151709" cy="936104"/>
          </a:xfrm>
          <a:prstGeom prst="rect">
            <a:avLst/>
          </a:prstGeom>
          <a:noFill/>
        </p:spPr>
      </p:pic>
      <p:pic>
        <p:nvPicPr>
          <p:cNvPr id="9" name="Image 8" descr="MINI-E~1.JPG"/>
          <p:cNvPicPr>
            <a:picLocks noChangeAspect="1"/>
          </p:cNvPicPr>
          <p:nvPr/>
        </p:nvPicPr>
        <p:blipFill>
          <a:blip r:embed="rId14" cstate="print">
            <a:lum bright="10000"/>
          </a:blip>
          <a:srcRect l="4007" t="5343" r="3828" b="3828"/>
          <a:stretch>
            <a:fillRect/>
          </a:stretch>
        </p:blipFill>
        <p:spPr>
          <a:xfrm>
            <a:off x="4932040" y="2492896"/>
            <a:ext cx="3117523" cy="2304256"/>
          </a:xfrm>
          <a:prstGeom prst="rect">
            <a:avLst/>
          </a:prstGeom>
          <a:ln>
            <a:noFill/>
          </a:ln>
          <a:effectLst>
            <a:softEdge rad="112500"/>
          </a:effectLst>
        </p:spPr>
      </p:pic>
      <p:sp>
        <p:nvSpPr>
          <p:cNvPr id="2" name="Titre 1"/>
          <p:cNvSpPr>
            <a:spLocks noGrp="1"/>
          </p:cNvSpPr>
          <p:nvPr>
            <p:ph type="title"/>
          </p:nvPr>
        </p:nvSpPr>
        <p:spPr>
          <a:xfrm>
            <a:off x="827584" y="166868"/>
            <a:ext cx="8316416" cy="1143000"/>
          </a:xfrm>
        </p:spPr>
        <p:txBody>
          <a:bodyPr>
            <a:normAutofit/>
          </a:bodyPr>
          <a:lstStyle/>
          <a:p>
            <a:pPr>
              <a:lnSpc>
                <a:spcPts val="3600"/>
              </a:lnSpc>
            </a:pPr>
            <a:r>
              <a:rPr lang="fr-FR" sz="3600" b="1" dirty="0" smtClean="0">
                <a:solidFill>
                  <a:schemeClr val="tx1">
                    <a:lumMod val="50000"/>
                    <a:lumOff val="50000"/>
                  </a:schemeClr>
                </a:solidFill>
              </a:rPr>
              <a:t>4 domaines d’</a:t>
            </a:r>
            <a:r>
              <a:rPr lang="fr-FR" sz="3600" b="1" dirty="0" smtClean="0">
                <a:solidFill>
                  <a:schemeClr val="accent5">
                    <a:lumMod val="60000"/>
                    <a:lumOff val="40000"/>
                  </a:schemeClr>
                </a:solidFill>
              </a:rPr>
              <a:t>approfondissement</a:t>
            </a:r>
            <a:endParaRPr lang="fr-FR" sz="3600" b="1" dirty="0"/>
          </a:p>
        </p:txBody>
      </p:sp>
      <p:sp>
        <p:nvSpPr>
          <p:cNvPr id="5" name="Espace réservé du pied de page 4"/>
          <p:cNvSpPr>
            <a:spLocks noGrp="1"/>
          </p:cNvSpPr>
          <p:nvPr>
            <p:ph type="ftr" sz="quarter" idx="11"/>
          </p:nvPr>
        </p:nvSpPr>
        <p:spPr/>
        <p:txBody>
          <a:bodyPr/>
          <a:lstStyle/>
          <a:p>
            <a:r>
              <a:rPr lang="fr-FR" smtClean="0"/>
              <a:t>IA-IPR de Paris - janvier 2013</a:t>
            </a:r>
            <a:endParaRPr lang="fr-FR" dirty="0"/>
          </a:p>
        </p:txBody>
      </p:sp>
      <p:pic>
        <p:nvPicPr>
          <p:cNvPr id="11266" name="Picture 2" descr="http://www.k-netweb.net/blog/datas/2007/03/07/ipod-nano-v2.jpg"/>
          <p:cNvPicPr>
            <a:picLocks noChangeAspect="1" noChangeArrowheads="1"/>
          </p:cNvPicPr>
          <p:nvPr/>
        </p:nvPicPr>
        <p:blipFill>
          <a:blip r:embed="rId15" cstate="print"/>
          <a:srcRect/>
          <a:stretch>
            <a:fillRect/>
          </a:stretch>
        </p:blipFill>
        <p:spPr bwMode="auto">
          <a:xfrm>
            <a:off x="6853894" y="1340768"/>
            <a:ext cx="814450" cy="614616"/>
          </a:xfrm>
          <a:prstGeom prst="rect">
            <a:avLst/>
          </a:prstGeom>
          <a:noFill/>
        </p:spPr>
      </p:pic>
      <p:pic>
        <p:nvPicPr>
          <p:cNvPr id="13" name="Image 12" descr="min-mini-e-10-500x337.jpg"/>
          <p:cNvPicPr>
            <a:picLocks noChangeAspect="1"/>
          </p:cNvPicPr>
          <p:nvPr/>
        </p:nvPicPr>
        <p:blipFill>
          <a:blip r:embed="rId16" cstate="print">
            <a:lum bright="10000"/>
          </a:blip>
          <a:stretch>
            <a:fillRect/>
          </a:stretch>
        </p:blipFill>
        <p:spPr>
          <a:xfrm>
            <a:off x="5796136" y="1484784"/>
            <a:ext cx="1368152" cy="922134"/>
          </a:xfrm>
          <a:prstGeom prst="rect">
            <a:avLst/>
          </a:prstGeom>
          <a:ln>
            <a:noFill/>
          </a:ln>
          <a:effectLst>
            <a:softEdge rad="112500"/>
          </a:effectLst>
        </p:spPr>
      </p:pic>
      <p:pic>
        <p:nvPicPr>
          <p:cNvPr id="28" name="Image 27" descr="HTC4.PNG"/>
          <p:cNvPicPr>
            <a:picLocks noChangeAspect="1"/>
          </p:cNvPicPr>
          <p:nvPr/>
        </p:nvPicPr>
        <p:blipFill>
          <a:blip r:embed="rId17" cstate="print"/>
          <a:stretch>
            <a:fillRect/>
          </a:stretch>
        </p:blipFill>
        <p:spPr>
          <a:xfrm>
            <a:off x="3563888" y="1988840"/>
            <a:ext cx="720080" cy="720080"/>
          </a:xfrm>
          <a:prstGeom prst="rect">
            <a:avLst/>
          </a:prstGeom>
        </p:spPr>
      </p:pic>
      <p:pic>
        <p:nvPicPr>
          <p:cNvPr id="12" name="Image 11" descr="MINI-E-01-500x325.jpg"/>
          <p:cNvPicPr>
            <a:picLocks noChangeAspect="1"/>
          </p:cNvPicPr>
          <p:nvPr/>
        </p:nvPicPr>
        <p:blipFill>
          <a:blip r:embed="rId18" cstate="print"/>
          <a:stretch>
            <a:fillRect/>
          </a:stretch>
        </p:blipFill>
        <p:spPr>
          <a:xfrm>
            <a:off x="4860032" y="4869160"/>
            <a:ext cx="1550942" cy="1008112"/>
          </a:xfrm>
          <a:prstGeom prst="rect">
            <a:avLst/>
          </a:prstGeom>
          <a:ln>
            <a:noFill/>
          </a:ln>
          <a:effectLst>
            <a:softEdge rad="112500"/>
          </a:effectLst>
        </p:spPr>
      </p:pic>
      <p:sp>
        <p:nvSpPr>
          <p:cNvPr id="14" name="Ellipse 13"/>
          <p:cNvSpPr/>
          <p:nvPr/>
        </p:nvSpPr>
        <p:spPr>
          <a:xfrm>
            <a:off x="4572000" y="1988840"/>
            <a:ext cx="3960440" cy="36724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3059832" y="4653136"/>
            <a:ext cx="2808312" cy="1440160"/>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t>EE</a:t>
            </a:r>
          </a:p>
        </p:txBody>
      </p:sp>
      <p:sp>
        <p:nvSpPr>
          <p:cNvPr id="36" name="Ellipse 35"/>
          <p:cNvSpPr/>
          <p:nvPr/>
        </p:nvSpPr>
        <p:spPr>
          <a:xfrm>
            <a:off x="3419872" y="1844824"/>
            <a:ext cx="2952328" cy="1368152"/>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t>SIN</a:t>
            </a:r>
          </a:p>
        </p:txBody>
      </p:sp>
      <p:sp>
        <p:nvSpPr>
          <p:cNvPr id="39" name="Ellipse 38"/>
          <p:cNvSpPr/>
          <p:nvPr/>
        </p:nvSpPr>
        <p:spPr>
          <a:xfrm>
            <a:off x="3563888" y="2420888"/>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I</a:t>
            </a:r>
            <a:endParaRPr lang="fr-FR" sz="3600" dirty="0"/>
          </a:p>
        </p:txBody>
      </p:sp>
      <p:sp>
        <p:nvSpPr>
          <p:cNvPr id="42" name="Ellipse 41"/>
          <p:cNvSpPr/>
          <p:nvPr/>
        </p:nvSpPr>
        <p:spPr>
          <a:xfrm>
            <a:off x="5436096" y="1916832"/>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I</a:t>
            </a:r>
            <a:endParaRPr lang="fr-FR" sz="3600" dirty="0"/>
          </a:p>
        </p:txBody>
      </p:sp>
      <p:sp>
        <p:nvSpPr>
          <p:cNvPr id="34" name="Ellipse 33"/>
          <p:cNvSpPr/>
          <p:nvPr/>
        </p:nvSpPr>
        <p:spPr>
          <a:xfrm>
            <a:off x="4860032" y="4725144"/>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E</a:t>
            </a:r>
            <a:endParaRPr lang="fr-FR" sz="3600" dirty="0"/>
          </a:p>
        </p:txBody>
      </p:sp>
      <p:sp>
        <p:nvSpPr>
          <p:cNvPr id="35" name="Ellipse 34"/>
          <p:cNvSpPr/>
          <p:nvPr/>
        </p:nvSpPr>
        <p:spPr>
          <a:xfrm>
            <a:off x="3275856" y="5157192"/>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E</a:t>
            </a:r>
            <a:endParaRPr lang="fr-FR" sz="3600" dirty="0"/>
          </a:p>
        </p:txBody>
      </p:sp>
      <p:sp>
        <p:nvSpPr>
          <p:cNvPr id="43" name="Ellipse 42"/>
          <p:cNvSpPr/>
          <p:nvPr/>
        </p:nvSpPr>
        <p:spPr>
          <a:xfrm>
            <a:off x="0" y="1844824"/>
            <a:ext cx="2592288" cy="1440160"/>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t>AC</a:t>
            </a:r>
          </a:p>
        </p:txBody>
      </p:sp>
      <p:sp>
        <p:nvSpPr>
          <p:cNvPr id="40" name="Ellipse 39"/>
          <p:cNvSpPr/>
          <p:nvPr/>
        </p:nvSpPr>
        <p:spPr>
          <a:xfrm>
            <a:off x="395536" y="2564904"/>
            <a:ext cx="576064" cy="648072"/>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M</a:t>
            </a:r>
            <a:endParaRPr lang="fr-FR" sz="3600" dirty="0"/>
          </a:p>
        </p:txBody>
      </p:sp>
      <p:sp>
        <p:nvSpPr>
          <p:cNvPr id="50" name="Ellipse 49"/>
          <p:cNvSpPr/>
          <p:nvPr/>
        </p:nvSpPr>
        <p:spPr>
          <a:xfrm>
            <a:off x="6516216" y="4293096"/>
            <a:ext cx="2699792" cy="1440160"/>
          </a:xfrm>
          <a:prstGeom prst="ellipse">
            <a:avLst/>
          </a:prstGeom>
          <a:solidFill>
            <a:srgbClr val="61D9E9">
              <a:alpha val="60000"/>
            </a:srgb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t>ITEC</a:t>
            </a:r>
          </a:p>
        </p:txBody>
      </p:sp>
      <p:sp>
        <p:nvSpPr>
          <p:cNvPr id="41" name="Ellipse 40"/>
          <p:cNvSpPr/>
          <p:nvPr/>
        </p:nvSpPr>
        <p:spPr>
          <a:xfrm>
            <a:off x="8100392" y="4293096"/>
            <a:ext cx="576064" cy="576064"/>
          </a:xfrm>
          <a:prstGeom prst="ellipse">
            <a:avLst/>
          </a:prstGeom>
          <a:solidFill>
            <a:schemeClr val="accent6">
              <a:lumMod val="75000"/>
            </a:schemeClr>
          </a:solidFill>
          <a:ln>
            <a:noFill/>
          </a:ln>
          <a:effectLst>
            <a:innerShdw blurRad="63500" dist="50800" dir="8100000">
              <a:prstClr val="black">
                <a:alpha val="50000"/>
              </a:prstClr>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M</a:t>
            </a:r>
            <a:endParaRPr lang="fr-FR" sz="3600" dirty="0"/>
          </a:p>
        </p:txBody>
      </p:sp>
      <p:sp>
        <p:nvSpPr>
          <p:cNvPr id="8" name="Espace réservé de la date 7"/>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7</a:t>
            </a:fld>
            <a:endParaRPr lang="fr-FR"/>
          </a:p>
        </p:txBody>
      </p:sp>
    </p:spTree>
    <p:extLst>
      <p:ext uri="{BB962C8B-B14F-4D97-AF65-F5344CB8AC3E}">
        <p14:creationId xmlns:p14="http://schemas.microsoft.com/office/powerpoint/2010/main" val="8494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188640"/>
            <a:ext cx="8229600" cy="792088"/>
          </a:xfrm>
        </p:spPr>
        <p:txBody>
          <a:bodyPr>
            <a:normAutofit/>
          </a:bodyPr>
          <a:lstStyle/>
          <a:p>
            <a:r>
              <a:rPr lang="fr-FR" sz="3600" b="1" dirty="0">
                <a:solidFill>
                  <a:schemeClr val="tx1">
                    <a:lumMod val="50000"/>
                    <a:lumOff val="50000"/>
                  </a:schemeClr>
                </a:solidFill>
              </a:rPr>
              <a:t>Q</a:t>
            </a:r>
            <a:r>
              <a:rPr lang="fr-FR" sz="3600" b="1" dirty="0" smtClean="0">
                <a:solidFill>
                  <a:schemeClr val="tx1">
                    <a:lumMod val="50000"/>
                    <a:lumOff val="50000"/>
                  </a:schemeClr>
                </a:solidFill>
              </a:rPr>
              <a:t>uelles technologies en STL?</a:t>
            </a:r>
            <a:endParaRPr lang="fr-FR" sz="3600" b="1" dirty="0">
              <a:solidFill>
                <a:schemeClr val="tx1">
                  <a:lumMod val="50000"/>
                  <a:lumOff val="50000"/>
                </a:schemeClr>
              </a:solidFill>
            </a:endParaRPr>
          </a:p>
        </p:txBody>
      </p:sp>
      <p:sp>
        <p:nvSpPr>
          <p:cNvPr id="5" name="Espace réservé du pied de page 4"/>
          <p:cNvSpPr>
            <a:spLocks noGrp="1"/>
          </p:cNvSpPr>
          <p:nvPr>
            <p:ph type="ftr" sz="quarter" idx="11"/>
          </p:nvPr>
        </p:nvSpPr>
        <p:spPr/>
        <p:txBody>
          <a:bodyPr/>
          <a:lstStyle/>
          <a:p>
            <a:r>
              <a:rPr lang="fr-FR" smtClean="0"/>
              <a:t>IA-IPR de Paris - janvier 2013</a:t>
            </a:r>
            <a:endParaRPr lang="fr-FR" dirty="0"/>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7" name="Espace réservé du numéro de diapositive 6"/>
          <p:cNvSpPr>
            <a:spLocks noGrp="1"/>
          </p:cNvSpPr>
          <p:nvPr>
            <p:ph type="sldNum" sz="quarter" idx="12"/>
          </p:nvPr>
        </p:nvSpPr>
        <p:spPr/>
        <p:txBody>
          <a:bodyPr/>
          <a:lstStyle/>
          <a:p>
            <a:fld id="{8A631D9D-0402-4C4A-B46A-365BF9DFF993}" type="slidenum">
              <a:rPr lang="fr-FR" smtClean="0"/>
              <a:pPr/>
              <a:t>8</a:t>
            </a:fld>
            <a:endParaRPr lang="fr-F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702" y="6237312"/>
            <a:ext cx="998931" cy="540775"/>
          </a:xfrm>
          <a:prstGeom prst="rect">
            <a:avLst/>
          </a:prstGeom>
        </p:spPr>
      </p:pic>
      <p:sp>
        <p:nvSpPr>
          <p:cNvPr id="19" name="Forme libre 18"/>
          <p:cNvSpPr/>
          <p:nvPr/>
        </p:nvSpPr>
        <p:spPr>
          <a:xfrm>
            <a:off x="6608982" y="1515457"/>
            <a:ext cx="2052370" cy="2052370"/>
          </a:xfrm>
          <a:custGeom>
            <a:avLst/>
            <a:gdLst>
              <a:gd name="connsiteX0" fmla="*/ 0 w 2052370"/>
              <a:gd name="connsiteY0" fmla="*/ 1026185 h 2052370"/>
              <a:gd name="connsiteX1" fmla="*/ 1026185 w 2052370"/>
              <a:gd name="connsiteY1" fmla="*/ 0 h 2052370"/>
              <a:gd name="connsiteX2" fmla="*/ 2052370 w 2052370"/>
              <a:gd name="connsiteY2" fmla="*/ 1026185 h 2052370"/>
              <a:gd name="connsiteX3" fmla="*/ 1026185 w 2052370"/>
              <a:gd name="connsiteY3" fmla="*/ 2052370 h 2052370"/>
              <a:gd name="connsiteX4" fmla="*/ 0 w 2052370"/>
              <a:gd name="connsiteY4" fmla="*/ 1026185 h 205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370" h="2052370">
                <a:moveTo>
                  <a:pt x="0" y="1026185"/>
                </a:moveTo>
                <a:cubicBezTo>
                  <a:pt x="0" y="459439"/>
                  <a:pt x="459439" y="0"/>
                  <a:pt x="1026185" y="0"/>
                </a:cubicBezTo>
                <a:cubicBezTo>
                  <a:pt x="1592931" y="0"/>
                  <a:pt x="2052370" y="459439"/>
                  <a:pt x="2052370" y="1026185"/>
                </a:cubicBezTo>
                <a:cubicBezTo>
                  <a:pt x="2052370" y="1592931"/>
                  <a:pt x="1592931" y="2052370"/>
                  <a:pt x="1026185" y="2052370"/>
                </a:cubicBezTo>
                <a:cubicBezTo>
                  <a:pt x="459439" y="2052370"/>
                  <a:pt x="0" y="1592931"/>
                  <a:pt x="0" y="1026185"/>
                </a:cubicBezTo>
                <a:close/>
              </a:path>
            </a:pathLst>
          </a:custGeom>
          <a:blipFill rotWithShape="0">
            <a:blip r:embed="rId4"/>
            <a:stretch>
              <a:fillRect/>
            </a:stretch>
          </a:blipFill>
          <a:ln>
            <a:noFill/>
          </a:ln>
          <a:effectLst/>
          <a:scene3d>
            <a:camera prst="orthographicFront"/>
            <a:lightRig rig="threePt" dir="t"/>
          </a:scene3d>
          <a:sp3d prstMaterial="matte">
            <a:bevelT w="908050" h="476250"/>
            <a:bevelB w="0" h="0"/>
          </a:sp3d>
        </p:spPr>
        <p:style>
          <a:lnRef idx="2">
            <a:scrgbClr r="0" g="0" b="0"/>
          </a:lnRef>
          <a:fillRef idx="1">
            <a:scrgbClr r="0" g="0" b="0"/>
          </a:fillRef>
          <a:effectRef idx="0">
            <a:scrgbClr r="0" g="0" b="0"/>
          </a:effectRef>
          <a:fontRef idx="minor">
            <a:schemeClr val="tx1"/>
          </a:fontRef>
        </p:style>
        <p:txBody>
          <a:bodyPr spcFirstLastPara="0" vert="horz" wrap="square" lIns="627683" tIns="530195" rIns="193265" bIns="393372" numCol="1" spcCol="1270" anchor="t" anchorCtr="0">
            <a:noAutofit/>
          </a:bodyPr>
          <a:lstStyle/>
          <a:p>
            <a:pPr marL="0" lvl="0" indent="0" algn="l" defTabSz="1955800">
              <a:lnSpc>
                <a:spcPct val="90000"/>
              </a:lnSpc>
              <a:spcBef>
                <a:spcPct val="0"/>
              </a:spcBef>
              <a:spcAft>
                <a:spcPct val="35000"/>
              </a:spcAft>
            </a:pPr>
            <a:endParaRPr lang="fr-FR" sz="4400" b="1" kern="1200" dirty="0">
              <a:solidFill>
                <a:schemeClr val="accent6">
                  <a:lumMod val="75000"/>
                </a:schemeClr>
              </a:solidFill>
            </a:endParaRPr>
          </a:p>
        </p:txBody>
      </p:sp>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r="18531"/>
          <a:stretch/>
        </p:blipFill>
        <p:spPr>
          <a:xfrm rot="12925531">
            <a:off x="3005655" y="2202055"/>
            <a:ext cx="2542458" cy="2545387"/>
          </a:xfrm>
          <a:prstGeom prst="rect">
            <a:avLst/>
          </a:prstGeom>
        </p:spPr>
      </p:pic>
      <p:pic>
        <p:nvPicPr>
          <p:cNvPr id="18" name="Picture 2"/>
          <p:cNvPicPr>
            <a:picLocks noChangeAspect="1" noChangeArrowheads="1"/>
          </p:cNvPicPr>
          <p:nvPr/>
        </p:nvPicPr>
        <p:blipFill>
          <a:blip r:embed="rId6">
            <a:extLst/>
          </a:blip>
          <a:srcRect/>
          <a:stretch>
            <a:fillRect/>
          </a:stretch>
        </p:blipFill>
        <p:spPr bwMode="auto">
          <a:xfrm>
            <a:off x="3140008" y="817014"/>
            <a:ext cx="2296088" cy="185863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4" name="Ellipse 3"/>
          <p:cNvSpPr/>
          <p:nvPr/>
        </p:nvSpPr>
        <p:spPr>
          <a:xfrm>
            <a:off x="3132787" y="764704"/>
            <a:ext cx="2341390" cy="194692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3"/>
          <p:cNvPicPr>
            <a:picLocks noChangeAspect="1" noChangeArrowheads="1"/>
          </p:cNvPicPr>
          <p:nvPr/>
        </p:nvPicPr>
        <p:blipFill>
          <a:blip r:embed="rId7" cstate="print">
            <a:extLst/>
          </a:blip>
          <a:srcRect/>
          <a:stretch>
            <a:fillRect/>
          </a:stretch>
        </p:blipFill>
        <p:spPr bwMode="auto">
          <a:xfrm>
            <a:off x="5401140" y="4365104"/>
            <a:ext cx="1644306" cy="1999327"/>
          </a:xfrm>
          <a:prstGeom prst="ellipse">
            <a:avLst/>
          </a:prstGeom>
          <a:ln>
            <a:noFill/>
          </a:ln>
          <a:effectLst>
            <a:softEdge rad="112500"/>
          </a:effectLst>
          <a:extLst/>
        </p:spPr>
      </p:pic>
      <p:pic>
        <p:nvPicPr>
          <p:cNvPr id="6" name="Image 5"/>
          <p:cNvPicPr>
            <a:picLocks noChangeAspect="1"/>
          </p:cNvPicPr>
          <p:nvPr/>
        </p:nvPicPr>
        <p:blipFill rotWithShape="1">
          <a:blip r:embed="rId8">
            <a:extLst>
              <a:ext uri="{28A0092B-C50C-407E-A947-70E740481C1C}">
                <a14:useLocalDpi xmlns:a14="http://schemas.microsoft.com/office/drawing/2010/main" val="0"/>
              </a:ext>
            </a:extLst>
          </a:blip>
          <a:srcRect l="2040" t="3240" r="64565" b="17913"/>
          <a:stretch/>
        </p:blipFill>
        <p:spPr>
          <a:xfrm>
            <a:off x="73968" y="2160047"/>
            <a:ext cx="2035745" cy="3004060"/>
          </a:xfrm>
          <a:prstGeom prst="rect">
            <a:avLst/>
          </a:prstGeom>
        </p:spPr>
      </p:pic>
      <p:sp>
        <p:nvSpPr>
          <p:cNvPr id="24" name="Ellipse 23"/>
          <p:cNvSpPr/>
          <p:nvPr/>
        </p:nvSpPr>
        <p:spPr>
          <a:xfrm rot="20494807">
            <a:off x="978455" y="2522253"/>
            <a:ext cx="6696744" cy="2952328"/>
          </a:xfrm>
          <a:prstGeom prst="ellipse">
            <a:avLst/>
          </a:prstGeom>
          <a:noFill/>
          <a:ln w="76200">
            <a:solidFill>
              <a:schemeClr val="bg1">
                <a:lumMod val="8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739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84" y="170892"/>
            <a:ext cx="8409112" cy="998984"/>
          </a:xfrm>
        </p:spPr>
        <p:txBody>
          <a:bodyPr>
            <a:normAutofit/>
          </a:bodyPr>
          <a:lstStyle/>
          <a:p>
            <a:pPr>
              <a:lnSpc>
                <a:spcPts val="3600"/>
              </a:lnSpc>
            </a:pPr>
            <a:r>
              <a:rPr lang="fr-FR" sz="3600" b="1" dirty="0" smtClean="0">
                <a:solidFill>
                  <a:schemeClr val="tx1">
                    <a:lumMod val="50000"/>
                    <a:lumOff val="50000"/>
                  </a:schemeClr>
                </a:solidFill>
              </a:rPr>
              <a:t>3 grands champs d’</a:t>
            </a:r>
            <a:r>
              <a:rPr lang="fr-FR" sz="3600" b="1" dirty="0" smtClean="0">
                <a:solidFill>
                  <a:srgbClr val="92D050"/>
                </a:solidFill>
              </a:rPr>
              <a:t>application</a:t>
            </a:r>
            <a:endParaRPr lang="fr-FR" sz="3600" b="1" dirty="0">
              <a:solidFill>
                <a:srgbClr val="92D050"/>
              </a:solidFill>
            </a:endParaRPr>
          </a:p>
        </p:txBody>
      </p:sp>
      <p:sp>
        <p:nvSpPr>
          <p:cNvPr id="5" name="Espace réservé du pied de page 4"/>
          <p:cNvSpPr>
            <a:spLocks noGrp="1"/>
          </p:cNvSpPr>
          <p:nvPr>
            <p:ph type="ftr" sz="quarter" idx="11"/>
          </p:nvPr>
        </p:nvSpPr>
        <p:spPr/>
        <p:txBody>
          <a:bodyPr/>
          <a:lstStyle/>
          <a:p>
            <a:r>
              <a:rPr lang="fr-FR" dirty="0" smtClean="0"/>
              <a:t>IA-IPR de Paris - janvier 2013</a:t>
            </a:r>
            <a:endParaRPr lang="fr-FR" dirty="0"/>
          </a:p>
        </p:txBody>
      </p:sp>
      <p:sp>
        <p:nvSpPr>
          <p:cNvPr id="3" name="Espace réservé de la date 2"/>
          <p:cNvSpPr>
            <a:spLocks noGrp="1"/>
          </p:cNvSpPr>
          <p:nvPr>
            <p:ph type="dt" sz="half" idx="10"/>
          </p:nvPr>
        </p:nvSpPr>
        <p:spPr/>
        <p:txBody>
          <a:bodyPr/>
          <a:lstStyle/>
          <a:p>
            <a:r>
              <a:rPr lang="fr-FR" smtClean="0"/>
              <a:t>Information bacs STI2D et STL</a:t>
            </a:r>
            <a:endParaRPr lang="fr-FR"/>
          </a:p>
        </p:txBody>
      </p:sp>
      <p:sp>
        <p:nvSpPr>
          <p:cNvPr id="10" name="Espace réservé du numéro de diapositive 9"/>
          <p:cNvSpPr>
            <a:spLocks noGrp="1"/>
          </p:cNvSpPr>
          <p:nvPr>
            <p:ph type="sldNum" sz="quarter" idx="12"/>
          </p:nvPr>
        </p:nvSpPr>
        <p:spPr/>
        <p:txBody>
          <a:bodyPr/>
          <a:lstStyle/>
          <a:p>
            <a:fld id="{8A631D9D-0402-4C4A-B46A-365BF9DFF993}" type="slidenum">
              <a:rPr lang="fr-FR" smtClean="0"/>
              <a:pPr/>
              <a:t>9</a:t>
            </a:fld>
            <a:endParaRPr lang="fr-FR"/>
          </a:p>
        </p:txBody>
      </p:sp>
      <p:sp>
        <p:nvSpPr>
          <p:cNvPr id="17" name="Ellipse 16"/>
          <p:cNvSpPr/>
          <p:nvPr/>
        </p:nvSpPr>
        <p:spPr>
          <a:xfrm>
            <a:off x="6444208" y="1949990"/>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20705226">
            <a:off x="639815" y="4379312"/>
            <a:ext cx="1849671" cy="461665"/>
          </a:xfrm>
          <a:prstGeom prst="rect">
            <a:avLst/>
          </a:prstGeom>
          <a:noFill/>
          <a:ln w="3175">
            <a:solidFill>
              <a:srgbClr val="92D050"/>
            </a:solidFill>
          </a:ln>
        </p:spPr>
        <p:txBody>
          <a:bodyPr wrap="square" rtlCol="0">
            <a:spAutoFit/>
          </a:bodyPr>
          <a:lstStyle/>
          <a:p>
            <a:r>
              <a:rPr lang="fr-FR" sz="2400" dirty="0" smtClean="0">
                <a:solidFill>
                  <a:srgbClr val="92D050"/>
                </a:solidFill>
              </a:rPr>
              <a:t>La médecine</a:t>
            </a:r>
            <a:endParaRPr lang="fr-FR" sz="2400" dirty="0">
              <a:solidFill>
                <a:srgbClr val="92D050"/>
              </a:solidFill>
            </a:endParaRPr>
          </a:p>
        </p:txBody>
      </p:sp>
      <p:sp>
        <p:nvSpPr>
          <p:cNvPr id="31" name="ZoneTexte 30"/>
          <p:cNvSpPr txBox="1"/>
          <p:nvPr/>
        </p:nvSpPr>
        <p:spPr>
          <a:xfrm rot="20705226">
            <a:off x="6468414" y="4331879"/>
            <a:ext cx="2326903" cy="461665"/>
          </a:xfrm>
          <a:prstGeom prst="rect">
            <a:avLst/>
          </a:prstGeom>
          <a:noFill/>
          <a:ln w="3175">
            <a:solidFill>
              <a:srgbClr val="92D050"/>
            </a:solidFill>
          </a:ln>
        </p:spPr>
        <p:txBody>
          <a:bodyPr wrap="square" rtlCol="0">
            <a:spAutoFit/>
          </a:bodyPr>
          <a:lstStyle/>
          <a:p>
            <a:r>
              <a:rPr lang="fr-FR" sz="2400" dirty="0" smtClean="0">
                <a:solidFill>
                  <a:srgbClr val="92D050"/>
                </a:solidFill>
              </a:rPr>
              <a:t>L’environnement</a:t>
            </a:r>
            <a:endParaRPr lang="fr-FR" sz="2400" dirty="0">
              <a:solidFill>
                <a:srgbClr val="92D050"/>
              </a:solidFill>
            </a:endParaRP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045" y="6398430"/>
            <a:ext cx="648072" cy="350836"/>
          </a:xfrm>
          <a:prstGeom prst="rect">
            <a:avLst/>
          </a:prstGeom>
        </p:spPr>
      </p:pic>
      <p:sp>
        <p:nvSpPr>
          <p:cNvPr id="33" name="Ellipse 32"/>
          <p:cNvSpPr/>
          <p:nvPr/>
        </p:nvSpPr>
        <p:spPr>
          <a:xfrm>
            <a:off x="544690" y="1949989"/>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descr="D:\Programmes\Microsoft Office\MEDIA\CAGCAT10\j018600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39" y="2221246"/>
            <a:ext cx="1775765" cy="18251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l="5217" t="9391" r="74130" b="58609"/>
          <a:stretch/>
        </p:blipFill>
        <p:spPr>
          <a:xfrm>
            <a:off x="3659073" y="2221247"/>
            <a:ext cx="2065055" cy="1999842"/>
          </a:xfrm>
          <a:prstGeom prst="rect">
            <a:avLst/>
          </a:prstGeom>
        </p:spPr>
      </p:pic>
      <p:sp>
        <p:nvSpPr>
          <p:cNvPr id="32" name="Ellipse 31"/>
          <p:cNvSpPr/>
          <p:nvPr/>
        </p:nvSpPr>
        <p:spPr>
          <a:xfrm>
            <a:off x="3495276" y="1949990"/>
            <a:ext cx="2376264" cy="245747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1" name="Picture 3" descr="C:\Documents and Settings\Marie\Local Settings\Temporary Internet Files\Content.IE5\YZUWRPHM\MC9004259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1793" y="2257977"/>
            <a:ext cx="1806575" cy="1841500"/>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rot="20705226">
            <a:off x="3439232" y="4325321"/>
            <a:ext cx="2377865" cy="461665"/>
          </a:xfrm>
          <a:prstGeom prst="rect">
            <a:avLst/>
          </a:prstGeom>
          <a:noFill/>
          <a:ln w="3175">
            <a:solidFill>
              <a:srgbClr val="92D050"/>
            </a:solidFill>
          </a:ln>
        </p:spPr>
        <p:txBody>
          <a:bodyPr wrap="square" rtlCol="0">
            <a:spAutoFit/>
          </a:bodyPr>
          <a:lstStyle/>
          <a:p>
            <a:r>
              <a:rPr lang="fr-FR" sz="2400" dirty="0" smtClean="0">
                <a:solidFill>
                  <a:srgbClr val="92D050"/>
                </a:solidFill>
              </a:rPr>
              <a:t>L’agroalimentaire</a:t>
            </a:r>
            <a:endParaRPr lang="fr-FR" sz="2400" dirty="0">
              <a:solidFill>
                <a:srgbClr val="92D050"/>
              </a:solidFill>
            </a:endParaRPr>
          </a:p>
        </p:txBody>
      </p:sp>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5702" y="6237312"/>
            <a:ext cx="998931" cy="540775"/>
          </a:xfrm>
          <a:prstGeom prst="rect">
            <a:avLst/>
          </a:prstGeom>
        </p:spPr>
      </p:pic>
    </p:spTree>
    <p:extLst>
      <p:ext uri="{BB962C8B-B14F-4D97-AF65-F5344CB8AC3E}">
        <p14:creationId xmlns:p14="http://schemas.microsoft.com/office/powerpoint/2010/main" val="2960196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3106</TotalTime>
  <Words>2187</Words>
  <Application>Microsoft Office PowerPoint</Application>
  <PresentationFormat>Affichage à l'écran (4:3)</PresentationFormat>
  <Paragraphs>394</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Les nouveaux bacs scientifiques et technologiques STL et STI2D</vt:lpstr>
      <vt:lpstr>Deux nouvelles séries technologiques sont nées en 2011</vt:lpstr>
      <vt:lpstr>Les objectifs de ces 2 nouvelles  séries technologiques STL et STI2D</vt:lpstr>
      <vt:lpstr>Quelles technologies en STI2D?</vt:lpstr>
      <vt:lpstr>2 grands champs d’application</vt:lpstr>
      <vt:lpstr>3 axes d’étude transversaux</vt:lpstr>
      <vt:lpstr>4 domaines d’approfondissement</vt:lpstr>
      <vt:lpstr>Quelles technologies en STL?</vt:lpstr>
      <vt:lpstr>3 grands champs d’application</vt:lpstr>
      <vt:lpstr>2 spécialités</vt:lpstr>
      <vt:lpstr>Présentation PowerPoint</vt:lpstr>
      <vt:lpstr>Les horaires des bacs STI2D et STL</vt:lpstr>
      <vt:lpstr>Présentation PowerPoint</vt:lpstr>
      <vt:lpstr>Collaborations actives entre disciplines</vt:lpstr>
      <vt:lpstr>Pour qui ?</vt:lpstr>
      <vt:lpstr>Pour quoi faire ?</vt:lpstr>
      <vt:lpstr>http://mavoiescientifique.onisep.fr/</vt:lpstr>
      <vt:lpstr>En conclusion  ces séries scientifiques sont…</vt:lpstr>
      <vt:lpstr>Présentation PowerPoint</vt:lpstr>
    </vt:vector>
  </TitlesOfParts>
  <Company>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réforme STI2D</dc:title>
  <dc:creator>Philippe TAILLARD</dc:creator>
  <cp:lastModifiedBy>Jean-Luc </cp:lastModifiedBy>
  <cp:revision>256</cp:revision>
  <dcterms:created xsi:type="dcterms:W3CDTF">2010-09-07T16:55:49Z</dcterms:created>
  <dcterms:modified xsi:type="dcterms:W3CDTF">2013-12-16T14:57:21Z</dcterms:modified>
</cp:coreProperties>
</file>