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1"/>
  </p:notesMasterIdLst>
  <p:sldIdLst>
    <p:sldId id="256" r:id="rId2"/>
    <p:sldId id="268" r:id="rId3"/>
    <p:sldId id="257" r:id="rId4"/>
    <p:sldId id="280" r:id="rId5"/>
    <p:sldId id="281" r:id="rId6"/>
    <p:sldId id="282" r:id="rId7"/>
    <p:sldId id="283" r:id="rId8"/>
    <p:sldId id="266" r:id="rId9"/>
    <p:sldId id="269" r:id="rId10"/>
    <p:sldId id="274" r:id="rId11"/>
    <p:sldId id="275" r:id="rId12"/>
    <p:sldId id="276" r:id="rId13"/>
    <p:sldId id="277" r:id="rId14"/>
    <p:sldId id="270" r:id="rId15"/>
    <p:sldId id="271" r:id="rId16"/>
    <p:sldId id="279" r:id="rId17"/>
    <p:sldId id="273" r:id="rId18"/>
    <p:sldId id="272" r:id="rId19"/>
    <p:sldId id="267" r:id="rId20"/>
  </p:sldIdLst>
  <p:sldSz cx="9906000" cy="6858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23" autoAdjust="0"/>
  </p:normalViewPr>
  <p:slideViewPr>
    <p:cSldViewPr>
      <p:cViewPr>
        <p:scale>
          <a:sx n="110" d="100"/>
          <a:sy n="110" d="100"/>
        </p:scale>
        <p:origin x="-648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508B7-CC07-4B96-9D20-E02C864A900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1F698F50-DD9D-4413-837D-11B096FED879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Santé et sécurité</a:t>
          </a:r>
          <a:endParaRPr lang="fr-F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67AEA2-F314-467C-881E-334777FF6560}" type="parTrans" cxnId="{9FFA8EEE-1B2B-47FA-83DC-8D15BBE3AAF4}">
      <dgm:prSet/>
      <dgm:spPr/>
      <dgm:t>
        <a:bodyPr/>
        <a:lstStyle/>
        <a:p>
          <a:endParaRPr lang="fr-FR" sz="2800"/>
        </a:p>
      </dgm:t>
    </dgm:pt>
    <dgm:pt modelId="{3C250079-C851-4A9F-86F1-AA07A4FFC5AE}" type="sibTrans" cxnId="{9FFA8EEE-1B2B-47FA-83DC-8D15BBE3AAF4}">
      <dgm:prSet/>
      <dgm:spPr/>
      <dgm:t>
        <a:bodyPr/>
        <a:lstStyle/>
        <a:p>
          <a:endParaRPr lang="fr-FR" sz="2800"/>
        </a:p>
      </dgm:t>
    </dgm:pt>
    <dgm:pt modelId="{5D181057-AED9-4E93-87C4-3CDA17208DF8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Prise en compte de l’environnement </a:t>
          </a:r>
          <a:endParaRPr lang="fr-FR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A37617-72D6-45C0-BA67-20D73B26F0A6}" type="parTrans" cxnId="{7E916113-3D65-47B4-8DF8-E9DDF87BD6D8}">
      <dgm:prSet/>
      <dgm:spPr/>
      <dgm:t>
        <a:bodyPr/>
        <a:lstStyle/>
        <a:p>
          <a:endParaRPr lang="fr-FR" sz="2800"/>
        </a:p>
      </dgm:t>
    </dgm:pt>
    <dgm:pt modelId="{CC9BC815-75F3-4404-8E90-2011B2A357B3}" type="sibTrans" cxnId="{7E916113-3D65-47B4-8DF8-E9DDF87BD6D8}">
      <dgm:prSet/>
      <dgm:spPr/>
      <dgm:t>
        <a:bodyPr/>
        <a:lstStyle/>
        <a:p>
          <a:endParaRPr lang="fr-FR" sz="2800"/>
        </a:p>
      </dgm:t>
    </dgm:pt>
    <dgm:pt modelId="{EC5EBAA8-84AA-423D-8F27-04D7F9D5877D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Qualité du service rendu</a:t>
          </a:r>
          <a:endParaRPr lang="fr-FR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C9D2C-25EE-4461-8334-2BE406416524}" type="parTrans" cxnId="{FED0EC23-94A7-4630-96AA-47F6247D42A0}">
      <dgm:prSet/>
      <dgm:spPr/>
      <dgm:t>
        <a:bodyPr/>
        <a:lstStyle/>
        <a:p>
          <a:endParaRPr lang="fr-FR" sz="2800"/>
        </a:p>
      </dgm:t>
    </dgm:pt>
    <dgm:pt modelId="{C3C45227-8038-4EEA-89CA-A5CF6C1204C5}" type="sibTrans" cxnId="{FED0EC23-94A7-4630-96AA-47F6247D42A0}">
      <dgm:prSet/>
      <dgm:spPr/>
      <dgm:t>
        <a:bodyPr/>
        <a:lstStyle/>
        <a:p>
          <a:endParaRPr lang="fr-FR" sz="2800"/>
        </a:p>
      </dgm:t>
    </dgm:pt>
    <dgm:pt modelId="{D142749F-B26D-43E8-B832-D36EF0130981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Prise en compte des coûts</a:t>
          </a:r>
          <a:endParaRPr lang="fr-F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89697C-1CE6-4884-9FC5-D29E7B449828}" type="parTrans" cxnId="{7293340E-152F-4293-8112-877BC602090D}">
      <dgm:prSet/>
      <dgm:spPr/>
      <dgm:t>
        <a:bodyPr/>
        <a:lstStyle/>
        <a:p>
          <a:endParaRPr lang="fr-FR" sz="2800"/>
        </a:p>
      </dgm:t>
    </dgm:pt>
    <dgm:pt modelId="{19143920-954A-4AB8-B6E7-376D67C57D58}" type="sibTrans" cxnId="{7293340E-152F-4293-8112-877BC602090D}">
      <dgm:prSet/>
      <dgm:spPr/>
      <dgm:t>
        <a:bodyPr/>
        <a:lstStyle/>
        <a:p>
          <a:endParaRPr lang="fr-FR" sz="2800"/>
        </a:p>
      </dgm:t>
    </dgm:pt>
    <dgm:pt modelId="{551D3F97-CA73-4471-A223-BDE3FCBB12E1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36000" rIns="36000"/>
        <a:lstStyle/>
        <a:p>
          <a:pPr>
            <a:spcAft>
              <a:spcPts val="0"/>
            </a:spcAft>
          </a:pPr>
          <a:r>
            <a:rPr lang="fr-F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Communication dans une langue vivante étrangère</a:t>
          </a:r>
          <a:endParaRPr lang="fr-F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5B33EF-875B-47BA-9E2D-29577D372639}" type="parTrans" cxnId="{209FC541-FB60-48D2-971F-CA4EBC5038B8}">
      <dgm:prSet/>
      <dgm:spPr/>
      <dgm:t>
        <a:bodyPr/>
        <a:lstStyle/>
        <a:p>
          <a:endParaRPr lang="fr-FR" sz="2800"/>
        </a:p>
      </dgm:t>
    </dgm:pt>
    <dgm:pt modelId="{F2375B7E-01A0-47C0-811C-06A7E2BC395A}" type="sibTrans" cxnId="{209FC541-FB60-48D2-971F-CA4EBC5038B8}">
      <dgm:prSet/>
      <dgm:spPr/>
      <dgm:t>
        <a:bodyPr/>
        <a:lstStyle/>
        <a:p>
          <a:endParaRPr lang="fr-FR" sz="2800"/>
        </a:p>
      </dgm:t>
    </dgm:pt>
    <dgm:pt modelId="{735B0558-BCC0-474D-8667-9DFD7171A2A2}" type="pres">
      <dgm:prSet presAssocID="{304508B7-CC07-4B96-9D20-E02C864A90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80A9B39-0605-442F-8916-C0C7A153C815}" type="pres">
      <dgm:prSet presAssocID="{1F698F50-DD9D-4413-837D-11B096FED87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A8209A-0463-4667-A0CD-109B6ACF769B}" type="pres">
      <dgm:prSet presAssocID="{3C250079-C851-4A9F-86F1-AA07A4FFC5AE}" presName="sibTrans" presStyleCnt="0"/>
      <dgm:spPr/>
    </dgm:pt>
    <dgm:pt modelId="{CEB061B3-9A99-4D52-907B-6DD8D61A98AA}" type="pres">
      <dgm:prSet presAssocID="{5D181057-AED9-4E93-87C4-3CDA17208DF8}" presName="node" presStyleLbl="node1" presStyleIdx="1" presStyleCnt="5" custScaleX="1175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77E2BB-7169-4ADA-BE39-899946165BAA}" type="pres">
      <dgm:prSet presAssocID="{CC9BC815-75F3-4404-8E90-2011B2A357B3}" presName="sibTrans" presStyleCnt="0"/>
      <dgm:spPr/>
    </dgm:pt>
    <dgm:pt modelId="{55310067-8790-4AE2-AB77-B569D2C3B8D4}" type="pres">
      <dgm:prSet presAssocID="{EC5EBAA8-84AA-423D-8F27-04D7F9D5877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58AB0E-2147-470C-AB45-E69EE33B49EB}" type="pres">
      <dgm:prSet presAssocID="{C3C45227-8038-4EEA-89CA-A5CF6C1204C5}" presName="sibTrans" presStyleCnt="0"/>
      <dgm:spPr/>
    </dgm:pt>
    <dgm:pt modelId="{0F86F1E8-E6C5-4B4E-8A13-AE86EA690126}" type="pres">
      <dgm:prSet presAssocID="{D142749F-B26D-43E8-B832-D36EF013098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DBA0AD-A0E5-40B3-8D11-3465C178F5DD}" type="pres">
      <dgm:prSet presAssocID="{19143920-954A-4AB8-B6E7-376D67C57D58}" presName="sibTrans" presStyleCnt="0"/>
      <dgm:spPr/>
    </dgm:pt>
    <dgm:pt modelId="{9D5C8178-D669-488A-A287-87F4D271EE0A}" type="pres">
      <dgm:prSet presAssocID="{551D3F97-CA73-4471-A223-BDE3FCBB12E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78FF83F-2805-43FD-BF11-535A351BBFCE}" type="presOf" srcId="{EC5EBAA8-84AA-423D-8F27-04D7F9D5877D}" destId="{55310067-8790-4AE2-AB77-B569D2C3B8D4}" srcOrd="0" destOrd="0" presId="urn:microsoft.com/office/officeart/2005/8/layout/hList6"/>
    <dgm:cxn modelId="{209FC541-FB60-48D2-971F-CA4EBC5038B8}" srcId="{304508B7-CC07-4B96-9D20-E02C864A9005}" destId="{551D3F97-CA73-4471-A223-BDE3FCBB12E1}" srcOrd="4" destOrd="0" parTransId="{6E5B33EF-875B-47BA-9E2D-29577D372639}" sibTransId="{F2375B7E-01A0-47C0-811C-06A7E2BC395A}"/>
    <dgm:cxn modelId="{E1D04077-AE3F-4E96-A262-2909DB1B5D2B}" type="presOf" srcId="{5D181057-AED9-4E93-87C4-3CDA17208DF8}" destId="{CEB061B3-9A99-4D52-907B-6DD8D61A98AA}" srcOrd="0" destOrd="0" presId="urn:microsoft.com/office/officeart/2005/8/layout/hList6"/>
    <dgm:cxn modelId="{C7D35115-F233-42DF-960D-4FE456F8E770}" type="presOf" srcId="{551D3F97-CA73-4471-A223-BDE3FCBB12E1}" destId="{9D5C8178-D669-488A-A287-87F4D271EE0A}" srcOrd="0" destOrd="0" presId="urn:microsoft.com/office/officeart/2005/8/layout/hList6"/>
    <dgm:cxn modelId="{7293340E-152F-4293-8112-877BC602090D}" srcId="{304508B7-CC07-4B96-9D20-E02C864A9005}" destId="{D142749F-B26D-43E8-B832-D36EF0130981}" srcOrd="3" destOrd="0" parTransId="{0C89697C-1CE6-4884-9FC5-D29E7B449828}" sibTransId="{19143920-954A-4AB8-B6E7-376D67C57D58}"/>
    <dgm:cxn modelId="{9FFA8EEE-1B2B-47FA-83DC-8D15BBE3AAF4}" srcId="{304508B7-CC07-4B96-9D20-E02C864A9005}" destId="{1F698F50-DD9D-4413-837D-11B096FED879}" srcOrd="0" destOrd="0" parTransId="{0367AEA2-F314-467C-881E-334777FF6560}" sibTransId="{3C250079-C851-4A9F-86F1-AA07A4FFC5AE}"/>
    <dgm:cxn modelId="{91EEEB43-67F0-4265-A212-7C526539CA50}" type="presOf" srcId="{D142749F-B26D-43E8-B832-D36EF0130981}" destId="{0F86F1E8-E6C5-4B4E-8A13-AE86EA690126}" srcOrd="0" destOrd="0" presId="urn:microsoft.com/office/officeart/2005/8/layout/hList6"/>
    <dgm:cxn modelId="{43D97E58-910F-441E-BDA8-0D57207E7BF4}" type="presOf" srcId="{304508B7-CC07-4B96-9D20-E02C864A9005}" destId="{735B0558-BCC0-474D-8667-9DFD7171A2A2}" srcOrd="0" destOrd="0" presId="urn:microsoft.com/office/officeart/2005/8/layout/hList6"/>
    <dgm:cxn modelId="{FED0EC23-94A7-4630-96AA-47F6247D42A0}" srcId="{304508B7-CC07-4B96-9D20-E02C864A9005}" destId="{EC5EBAA8-84AA-423D-8F27-04D7F9D5877D}" srcOrd="2" destOrd="0" parTransId="{D7BC9D2C-25EE-4461-8334-2BE406416524}" sibTransId="{C3C45227-8038-4EEA-89CA-A5CF6C1204C5}"/>
    <dgm:cxn modelId="{7E916113-3D65-47B4-8DF8-E9DDF87BD6D8}" srcId="{304508B7-CC07-4B96-9D20-E02C864A9005}" destId="{5D181057-AED9-4E93-87C4-3CDA17208DF8}" srcOrd="1" destOrd="0" parTransId="{82A37617-72D6-45C0-BA67-20D73B26F0A6}" sibTransId="{CC9BC815-75F3-4404-8E90-2011B2A357B3}"/>
    <dgm:cxn modelId="{78DF3E13-5C1D-4416-895E-027CBA84B8C6}" type="presOf" srcId="{1F698F50-DD9D-4413-837D-11B096FED879}" destId="{580A9B39-0605-442F-8916-C0C7A153C815}" srcOrd="0" destOrd="0" presId="urn:microsoft.com/office/officeart/2005/8/layout/hList6"/>
    <dgm:cxn modelId="{52C31D9E-4CAE-4606-A981-06D0C8629684}" type="presParOf" srcId="{735B0558-BCC0-474D-8667-9DFD7171A2A2}" destId="{580A9B39-0605-442F-8916-C0C7A153C815}" srcOrd="0" destOrd="0" presId="urn:microsoft.com/office/officeart/2005/8/layout/hList6"/>
    <dgm:cxn modelId="{6051ECBC-4D57-4780-8931-A37630DBD772}" type="presParOf" srcId="{735B0558-BCC0-474D-8667-9DFD7171A2A2}" destId="{E0A8209A-0463-4667-A0CD-109B6ACF769B}" srcOrd="1" destOrd="0" presId="urn:microsoft.com/office/officeart/2005/8/layout/hList6"/>
    <dgm:cxn modelId="{D2AAED14-7808-4256-A61D-D98093DB55E4}" type="presParOf" srcId="{735B0558-BCC0-474D-8667-9DFD7171A2A2}" destId="{CEB061B3-9A99-4D52-907B-6DD8D61A98AA}" srcOrd="2" destOrd="0" presId="urn:microsoft.com/office/officeart/2005/8/layout/hList6"/>
    <dgm:cxn modelId="{E66BB65B-B3C4-4372-B2EE-14FC0B3486CF}" type="presParOf" srcId="{735B0558-BCC0-474D-8667-9DFD7171A2A2}" destId="{EB77E2BB-7169-4ADA-BE39-899946165BAA}" srcOrd="3" destOrd="0" presId="urn:microsoft.com/office/officeart/2005/8/layout/hList6"/>
    <dgm:cxn modelId="{7542EDEF-F815-465E-8489-C9857A644AF6}" type="presParOf" srcId="{735B0558-BCC0-474D-8667-9DFD7171A2A2}" destId="{55310067-8790-4AE2-AB77-B569D2C3B8D4}" srcOrd="4" destOrd="0" presId="urn:microsoft.com/office/officeart/2005/8/layout/hList6"/>
    <dgm:cxn modelId="{F865B276-4D0D-4EA9-866B-9DBCD042794A}" type="presParOf" srcId="{735B0558-BCC0-474D-8667-9DFD7171A2A2}" destId="{3E58AB0E-2147-470C-AB45-E69EE33B49EB}" srcOrd="5" destOrd="0" presId="urn:microsoft.com/office/officeart/2005/8/layout/hList6"/>
    <dgm:cxn modelId="{09E6BD40-6412-460D-8AF2-ADDB58FD7F09}" type="presParOf" srcId="{735B0558-BCC0-474D-8667-9DFD7171A2A2}" destId="{0F86F1E8-E6C5-4B4E-8A13-AE86EA690126}" srcOrd="6" destOrd="0" presId="urn:microsoft.com/office/officeart/2005/8/layout/hList6"/>
    <dgm:cxn modelId="{00DB4F02-A0E9-476C-98AC-748B8713DC10}" type="presParOf" srcId="{735B0558-BCC0-474D-8667-9DFD7171A2A2}" destId="{97DBA0AD-A0E5-40B3-8D11-3465C178F5DD}" srcOrd="7" destOrd="0" presId="urn:microsoft.com/office/officeart/2005/8/layout/hList6"/>
    <dgm:cxn modelId="{FC128FAB-8178-4AA4-99E6-7BD69870CEDD}" type="presParOf" srcId="{735B0558-BCC0-474D-8667-9DFD7171A2A2}" destId="{9D5C8178-D669-488A-A287-87F4D271EE0A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A9B39-0605-442F-8916-C0C7A153C815}">
      <dsp:nvSpPr>
        <dsp:cNvPr id="0" name=""/>
        <dsp:cNvSpPr/>
      </dsp:nvSpPr>
      <dsp:spPr>
        <a:xfrm rot="16200000">
          <a:off x="-1405171" y="1405764"/>
          <a:ext cx="4402667" cy="159113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Santé et sécurité</a:t>
          </a:r>
          <a:endParaRPr lang="fr-F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94" y="880532"/>
        <a:ext cx="1591137" cy="2641601"/>
      </dsp:txXfrm>
    </dsp:sp>
    <dsp:sp modelId="{CEB061B3-9A99-4D52-907B-6DD8D61A98AA}">
      <dsp:nvSpPr>
        <dsp:cNvPr id="0" name=""/>
        <dsp:cNvSpPr/>
      </dsp:nvSpPr>
      <dsp:spPr>
        <a:xfrm rot="16200000">
          <a:off x="444677" y="1266388"/>
          <a:ext cx="4402667" cy="1869889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Prise en compte de l’environnement </a:t>
          </a:r>
          <a:endParaRPr lang="fr-FR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1711066" y="880532"/>
        <a:ext cx="1869889" cy="2641601"/>
      </dsp:txXfrm>
    </dsp:sp>
    <dsp:sp modelId="{55310067-8790-4AE2-AB77-B569D2C3B8D4}">
      <dsp:nvSpPr>
        <dsp:cNvPr id="0" name=""/>
        <dsp:cNvSpPr/>
      </dsp:nvSpPr>
      <dsp:spPr>
        <a:xfrm rot="16200000">
          <a:off x="2294526" y="1405764"/>
          <a:ext cx="4402667" cy="1591137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Qualité du service rendu</a:t>
          </a:r>
          <a:endParaRPr lang="fr-FR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700291" y="880532"/>
        <a:ext cx="1591137" cy="2641601"/>
      </dsp:txXfrm>
    </dsp:sp>
    <dsp:sp modelId="{0F86F1E8-E6C5-4B4E-8A13-AE86EA690126}">
      <dsp:nvSpPr>
        <dsp:cNvPr id="0" name=""/>
        <dsp:cNvSpPr/>
      </dsp:nvSpPr>
      <dsp:spPr>
        <a:xfrm rot="16200000">
          <a:off x="4004999" y="1405764"/>
          <a:ext cx="4402667" cy="1591137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Prise en compte des coûts</a:t>
          </a:r>
          <a:endParaRPr lang="fr-F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410764" y="880532"/>
        <a:ext cx="1591137" cy="2641601"/>
      </dsp:txXfrm>
    </dsp:sp>
    <dsp:sp modelId="{9D5C8178-D669-488A-A287-87F4D271EE0A}">
      <dsp:nvSpPr>
        <dsp:cNvPr id="0" name=""/>
        <dsp:cNvSpPr/>
      </dsp:nvSpPr>
      <dsp:spPr>
        <a:xfrm rot="16200000">
          <a:off x="5715472" y="1405764"/>
          <a:ext cx="4402667" cy="1591137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Communication dans une langue vivante étrangère</a:t>
          </a:r>
          <a:endParaRPr lang="fr-F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7121237" y="880532"/>
        <a:ext cx="1591137" cy="2641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4ED9803-F7FC-49AE-8E27-727C8E0A8CD3}" type="datetimeFigureOut">
              <a:rPr lang="fr-FR"/>
              <a:pPr>
                <a:defRPr/>
              </a:pPr>
              <a:t>21/01/2014</a:t>
            </a:fld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72F64FB-B452-42B2-AD96-88A12F613B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10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8291-3AD5-412A-9C89-0F1B81F542CE}" type="datetime1">
              <a:rPr lang="fr-FR"/>
              <a:pPr>
                <a:defRPr/>
              </a:pPr>
              <a:t>21/01/2014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47DB-661B-4FE3-AF99-532019A17A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0313-4A15-4316-99E9-CE986B4CFCEF}" type="datetime1">
              <a:rPr lang="fr-FR"/>
              <a:pPr>
                <a:defRPr/>
              </a:pPr>
              <a:t>21/01/2014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A61D-1499-4012-A5C7-FBA48693B9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D224-D1E2-4E26-862E-C5F5EF865A8D}" type="datetime1">
              <a:rPr lang="fr-FR"/>
              <a:pPr>
                <a:defRPr/>
              </a:pPr>
              <a:t>21/01/2014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8839-53AB-40E1-BC1A-B5A412B061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05F3-5004-4A08-9232-142F07BC15D2}" type="datetime1">
              <a:rPr lang="fr-FR"/>
              <a:pPr>
                <a:defRPr/>
              </a:pPr>
              <a:t>21/01/2014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2056-CC42-47DA-B976-C264F8C6D5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52D7-C50D-4188-8E16-74538AA5929E}" type="datetime1">
              <a:rPr lang="fr-FR"/>
              <a:pPr>
                <a:defRPr/>
              </a:pPr>
              <a:t>21/01/2014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8898-7498-4F2A-882B-B92FAF55C3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CBFC-674B-4C96-BAC9-F97BF60541A4}" type="datetime1">
              <a:rPr lang="fr-FR"/>
              <a:pPr>
                <a:defRPr/>
              </a:pPr>
              <a:t>21/01/2014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7A8C-E434-4679-9F97-C7E7B9EF33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8075-1620-4387-A06F-73198DACC3F4}" type="datetime1">
              <a:rPr lang="fr-FR"/>
              <a:pPr>
                <a:defRPr/>
              </a:pPr>
              <a:t>21/01/2014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128C-6A16-4C33-8530-860B56AD2D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F662-7B98-441F-ABAD-86B189BC137D}" type="datetime1">
              <a:rPr lang="fr-FR"/>
              <a:pPr>
                <a:defRPr/>
              </a:pPr>
              <a:t>21/01/2014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A66C-C17B-4A7D-BD10-3EF5EA12BA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21FB-DF19-44CF-8186-B98EBD8F0099}" type="datetime1">
              <a:rPr lang="fr-FR"/>
              <a:pPr>
                <a:defRPr/>
              </a:pPr>
              <a:t>21/01/2014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435A-9B2D-4771-936C-17AEED1951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FF24-442F-4B94-B09B-85431CFE42C2}" type="datetime1">
              <a:rPr lang="fr-FR"/>
              <a:pPr>
                <a:defRPr/>
              </a:pPr>
              <a:t>21/01/2014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1FA2-114F-4708-88D0-52282A7473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E0CA-0175-4E96-A477-C534C8DC468C}" type="datetime1">
              <a:rPr lang="fr-FR"/>
              <a:pPr>
                <a:defRPr/>
              </a:pPr>
              <a:t>21/01/2014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8F80-8797-4FD8-BA05-C794952DAE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259B80-7E1D-49BE-AEA6-907A6F481351}" type="datetime1">
              <a:rPr lang="fr-FR"/>
              <a:pPr>
                <a:defRPr/>
              </a:pPr>
              <a:t>21/01/2014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C98DA6-86F3-4F49-B940-0A40D51D33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14338" name="Titre 1"/>
          <p:cNvSpPr>
            <a:spLocks noGrp="1"/>
          </p:cNvSpPr>
          <p:nvPr>
            <p:ph type="ctrTitle"/>
          </p:nvPr>
        </p:nvSpPr>
        <p:spPr>
          <a:xfrm>
            <a:off x="776288" y="2349500"/>
            <a:ext cx="8420100" cy="1470025"/>
          </a:xfrm>
        </p:spPr>
        <p:txBody>
          <a:bodyPr/>
          <a:lstStyle/>
          <a:p>
            <a:pPr eaLnBrk="1" hangingPunct="1"/>
            <a:r>
              <a:rPr lang="fr-FR" sz="4000" b="1" smtClean="0">
                <a:solidFill>
                  <a:srgbClr val="0070C0"/>
                </a:solidFill>
              </a:rPr>
              <a:t>BTS Maintenance des Systèmes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4488" y="14288"/>
            <a:ext cx="1422400" cy="6254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fr-FR" baseline="300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CPC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6" descr="http://img707.imageshack.us/img707/9386/eolienne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b="8228"/>
          <a:stretch/>
        </p:blipFill>
        <p:spPr bwMode="auto">
          <a:xfrm>
            <a:off x="6249145" y="3933056"/>
            <a:ext cx="2808311" cy="1944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 descr="http://www.lyceecolbert-tg.org/uploads/pics/BTS-maintenance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532741" y="332655"/>
            <a:ext cx="2907691" cy="1944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4" descr="http://www.lesmetiers.net/upload/docs/image/jpeg/2010-08/technicien_frigoriste_480x270.jpg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20148"/>
          <a:stretch/>
        </p:blipFill>
        <p:spPr bwMode="auto">
          <a:xfrm>
            <a:off x="704528" y="3933056"/>
            <a:ext cx="2808312" cy="1944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Rectangle 7"/>
          <p:cNvSpPr/>
          <p:nvPr/>
        </p:nvSpPr>
        <p:spPr>
          <a:xfrm>
            <a:off x="0" y="476250"/>
            <a:ext cx="23129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sous-commission EEAI 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440113" y="4292600"/>
            <a:ext cx="2952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rgbClr val="0070C0"/>
                </a:solidFill>
                <a:latin typeface="Calibri" pitchFamily="34" charset="0"/>
              </a:rPr>
              <a:t>Ex BTS Maintenance Industrielle</a:t>
            </a:r>
          </a:p>
        </p:txBody>
      </p:sp>
      <p:sp>
        <p:nvSpPr>
          <p:cNvPr id="14345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solidFill>
                  <a:srgbClr val="7F7F7F"/>
                </a:solidFill>
                <a:latin typeface="Calibri" pitchFamily="34" charset="0"/>
              </a:rPr>
              <a:t>Dominique PETRELLA – IA-IPR STI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28588" y="260350"/>
          <a:ext cx="5447488" cy="6408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5140"/>
                <a:gridCol w="4902348"/>
              </a:tblGrid>
              <a:tr h="1944216">
                <a:tc gridSpan="2">
                  <a:txBody>
                    <a:bodyPr/>
                    <a:lstStyle/>
                    <a:p>
                      <a:pPr marL="457200" indent="-228600" algn="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6 Savoirs technologiques associés 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</a:t>
                      </a:r>
                      <a:endParaRPr lang="fr-FR" sz="1600" b="1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22860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fr-FR" sz="1600" b="1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22860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fr-FR" sz="1600" b="1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22860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fr-FR" sz="1600" b="1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18 Compétences professionnelles</a:t>
                      </a:r>
                    </a:p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sym typeface="Wingdings"/>
                        </a:rPr>
                        <a:t></a:t>
                      </a:r>
                      <a:endParaRPr lang="fr-FR" sz="16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00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marL="457200" indent="-474663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 11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17" marR="1761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Diagnostiquer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pannes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17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457200" indent="-474663" algn="ctr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12</a:t>
                      </a:r>
                    </a:p>
                  </a:txBody>
                  <a:tcPr marL="17617" marR="1761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Réparer, dépanner 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et éventuellement 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remettre en service</a:t>
                      </a:r>
                    </a:p>
                  </a:txBody>
                  <a:tcPr marL="17617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025">
                <a:tc>
                  <a:txBody>
                    <a:bodyPr/>
                    <a:lstStyle/>
                    <a:p>
                      <a:pPr marL="457200" indent="-474663" algn="ctr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13</a:t>
                      </a:r>
                    </a:p>
                  </a:txBody>
                  <a:tcPr marL="17617" marR="1761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Réaliser des opérations 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 surveillance et d’inspection et/ou de maintenance préventive</a:t>
                      </a:r>
                    </a:p>
                  </a:txBody>
                  <a:tcPr marL="17617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512">
                <a:tc>
                  <a:txBody>
                    <a:bodyPr/>
                    <a:lstStyle/>
                    <a:p>
                      <a:pPr marL="457200" indent="-474663" algn="ctr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14</a:t>
                      </a:r>
                    </a:p>
                  </a:txBody>
                  <a:tcPr marL="17617" marR="1761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Réaliser des travaux 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d’amélioration, réceptionner un nouveau bien</a:t>
                      </a:r>
                    </a:p>
                  </a:txBody>
                  <a:tcPr marL="17617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025">
                <a:tc>
                  <a:txBody>
                    <a:bodyPr/>
                    <a:lstStyle/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15</a:t>
                      </a:r>
                    </a:p>
                  </a:txBody>
                  <a:tcPr marL="17617" marR="1761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Identifier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les risques pour les personnes ou l’environnement, définir et respecter les mesures de prévention adaptées</a:t>
                      </a:r>
                    </a:p>
                  </a:txBody>
                  <a:tcPr marL="17617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512">
                <a:tc>
                  <a:txBody>
                    <a:bodyPr/>
                    <a:lstStyle/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21</a:t>
                      </a:r>
                    </a:p>
                  </a:txBody>
                  <a:tcPr marL="17617" marR="1761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Analyser 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 fiabilité, la maintenabilité et la sécurité</a:t>
                      </a:r>
                    </a:p>
                  </a:txBody>
                  <a:tcPr marL="17617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078">
                <a:tc>
                  <a:txBody>
                    <a:bodyPr/>
                    <a:lstStyle/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22</a:t>
                      </a:r>
                    </a:p>
                  </a:txBody>
                  <a:tcPr marL="17617" marR="1761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Analyser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l'organisation fonctionnelle, structurelle et temporelle</a:t>
                      </a:r>
                    </a:p>
                  </a:txBody>
                  <a:tcPr marL="17617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23</a:t>
                      </a:r>
                    </a:p>
                  </a:txBody>
                  <a:tcPr marL="17617" marR="1761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Identifier et caractériser 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 chaîne d’énergie </a:t>
                      </a:r>
                    </a:p>
                  </a:txBody>
                  <a:tcPr marL="17617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24</a:t>
                      </a:r>
                    </a:p>
                  </a:txBody>
                  <a:tcPr marL="17617" marR="1761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Identifier et caractériser 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 chaîne d’information</a:t>
                      </a:r>
                    </a:p>
                  </a:txBody>
                  <a:tcPr marL="17617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31</a:t>
                      </a:r>
                    </a:p>
                  </a:txBody>
                  <a:tcPr marL="17617" marR="1761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Organiser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la stratégie et la logistique de maintenance</a:t>
                      </a:r>
                    </a:p>
                  </a:txBody>
                  <a:tcPr marL="17617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512">
                <a:tc>
                  <a:txBody>
                    <a:bodyPr/>
                    <a:lstStyle/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32</a:t>
                      </a:r>
                    </a:p>
                  </a:txBody>
                  <a:tcPr marL="17617" marR="1761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Préparer les interventions 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 maintenance corrective et préventive</a:t>
                      </a:r>
                    </a:p>
                  </a:txBody>
                  <a:tcPr marL="17617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088">
                <a:tc>
                  <a:txBody>
                    <a:bodyPr/>
                    <a:lstStyle/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33</a:t>
                      </a:r>
                    </a:p>
                  </a:txBody>
                  <a:tcPr marL="17617" marR="1761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Préparer les travaux 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d’amélioration ou d’intégration d’un nouveau bien</a:t>
                      </a:r>
                    </a:p>
                  </a:txBody>
                  <a:tcPr marL="17617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025">
                <a:tc>
                  <a:txBody>
                    <a:bodyPr/>
                    <a:lstStyle/>
                    <a:p>
                      <a:pPr marL="457200" indent="-474663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41</a:t>
                      </a:r>
                    </a:p>
                  </a:txBody>
                  <a:tcPr marL="17617" marR="1761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Proposer et/ou concevoir 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des solutions </a:t>
                      </a:r>
                      <a:r>
                        <a:rPr lang="fr-FR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pluri-techniques d’amélioration</a:t>
                      </a:r>
                      <a:endParaRPr lang="fr-FR" sz="1200" b="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617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512">
                <a:tc>
                  <a:txBody>
                    <a:bodyPr/>
                    <a:lstStyle/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51</a:t>
                      </a:r>
                    </a:p>
                  </a:txBody>
                  <a:tcPr marL="17617" marR="1761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Rédiger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des comptes rendus et 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renseigner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les outils de maintenance</a:t>
                      </a:r>
                    </a:p>
                  </a:txBody>
                  <a:tcPr marL="17617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015">
                <a:tc>
                  <a:txBody>
                    <a:bodyPr/>
                    <a:lstStyle/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52</a:t>
                      </a:r>
                    </a:p>
                  </a:txBody>
                  <a:tcPr marL="17617" marR="1761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Présenter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une activité de maintenance</a:t>
                      </a:r>
                    </a:p>
                  </a:txBody>
                  <a:tcPr marL="17617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53</a:t>
                      </a:r>
                    </a:p>
                  </a:txBody>
                  <a:tcPr marL="17617" marR="1761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Exposer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oralement une solution technique</a:t>
                      </a:r>
                    </a:p>
                  </a:txBody>
                  <a:tcPr marL="17617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61</a:t>
                      </a:r>
                    </a:p>
                  </a:txBody>
                  <a:tcPr marL="17617" marR="1761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Assurer 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 mise en service et l’arrêt </a:t>
                      </a:r>
                    </a:p>
                  </a:txBody>
                  <a:tcPr marL="17617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62</a:t>
                      </a:r>
                    </a:p>
                  </a:txBody>
                  <a:tcPr marL="17617" marR="1761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Réaliser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la conduite</a:t>
                      </a:r>
                    </a:p>
                  </a:txBody>
                  <a:tcPr marL="17617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5601072" y="260648"/>
          <a:ext cx="4217286" cy="6394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02881"/>
                <a:gridCol w="702881"/>
                <a:gridCol w="702881"/>
                <a:gridCol w="702881"/>
                <a:gridCol w="702881"/>
                <a:gridCol w="702881"/>
              </a:tblGrid>
              <a:tr h="1945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Arial"/>
                        </a:rPr>
                        <a:t>S5 : Analyse systémique et fonctionnelle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000" marR="18000" marT="36000" marB="36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S6 : Chaîne d’énergie</a:t>
                      </a:r>
                      <a:endParaRPr lang="fr-FR" sz="1400" b="1" i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000" marR="18000" marT="36000" marB="36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S7 : Chaîne d’information</a:t>
                      </a:r>
                      <a:endParaRPr lang="fr-FR" sz="1400" b="1" i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000" marR="18000" marT="36000" marB="36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S8 : Santé - sécurité - Environnement</a:t>
                      </a:r>
                      <a:endParaRPr lang="fr-FR" sz="1400" b="1" i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000" marR="18000" marT="36000" marB="36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S9 : Stratégie et organisation de la maintenance</a:t>
                      </a:r>
                      <a:endParaRPr lang="fr-FR" sz="1400" b="1" i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000" marR="18000" marT="36000" marB="36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i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S10</a:t>
                      </a:r>
                      <a:r>
                        <a:rPr lang="fr-FR" sz="1400" b="1" i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 : Techniques de maintenance et de conduite</a:t>
                      </a:r>
                      <a:endParaRPr lang="fr-FR" sz="1400" b="1" i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000" marR="18000" marT="36000" marB="36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7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3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2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32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446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446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3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0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849313" y="908050"/>
          <a:ext cx="8280920" cy="9505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2429"/>
                <a:gridCol w="7348491"/>
              </a:tblGrid>
              <a:tr h="31683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b="1" dirty="0">
                          <a:effectLst/>
                        </a:rPr>
                        <a:t>S1</a:t>
                      </a:r>
                      <a:endParaRPr lang="fr-F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1" cap="all" baseline="0" dirty="0">
                          <a:effectLst/>
                        </a:rPr>
                        <a:t>Culture générale et expression</a:t>
                      </a:r>
                      <a:endParaRPr lang="fr-FR" sz="1800" b="1" cap="all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b="1" dirty="0">
                          <a:effectLst/>
                        </a:rPr>
                        <a:t>S2</a:t>
                      </a:r>
                      <a:endParaRPr lang="fr-F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1" cap="all" baseline="0" dirty="0">
                          <a:effectLst/>
                        </a:rPr>
                        <a:t>Anglais</a:t>
                      </a:r>
                      <a:endParaRPr lang="fr-FR" sz="1800" b="1" cap="all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b="1" dirty="0">
                          <a:effectLst/>
                        </a:rPr>
                        <a:t>S3</a:t>
                      </a:r>
                      <a:endParaRPr lang="fr-F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1" cap="all" baseline="0" dirty="0">
                          <a:effectLst/>
                        </a:rPr>
                        <a:t>Mathématiques</a:t>
                      </a:r>
                      <a:endParaRPr lang="fr-FR" sz="1800" b="1" cap="all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5" name="Titre 1"/>
          <p:cNvSpPr txBox="1">
            <a:spLocks/>
          </p:cNvSpPr>
          <p:nvPr/>
        </p:nvSpPr>
        <p:spPr bwMode="auto">
          <a:xfrm>
            <a:off x="631825" y="0"/>
            <a:ext cx="8420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 b="1">
                <a:solidFill>
                  <a:srgbClr val="0070C0"/>
                </a:solidFill>
                <a:latin typeface="Calibri" pitchFamily="34" charset="0"/>
              </a:rPr>
              <a:t>Savoirs associés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849313" y="1844675"/>
          <a:ext cx="8280922" cy="3962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6104"/>
                <a:gridCol w="3600400"/>
                <a:gridCol w="936104"/>
                <a:gridCol w="936104"/>
                <a:gridCol w="1080120"/>
                <a:gridCol w="792090"/>
              </a:tblGrid>
              <a:tr h="533706">
                <a:tc rowSpan="1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S4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MODULES PHYSIQUE ET CHIMIE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Transversal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Systèmes de production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Systèmes énergétiques et fluidiques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Systèmes éoliens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7902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S4.1  - Énergie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902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S4.2 - Distribution de l’énergie électrique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902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S4.3 - Électromagnétisme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902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S4.4 - Conversion de l’énergie électrique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902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S4.5 - Capteurs et chaîne de mesures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902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S4.6 - Les ondes mécaniques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902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S4.7.1 - Thermodynamique : fondamentaux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902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S4.7.2 - Thermodynamique : applications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902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S4.8 - Transferts thermiques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902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S4.9  - Mécanique des fluides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902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S4.10 - États de la matière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902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S4.11 -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pH-métrie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et réactions acide-base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902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S4.12 - Chimie : Oxydoréduction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902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S4.13 - Matériaux organiques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96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solidFill>
                  <a:srgbClr val="7F7F7F"/>
                </a:solidFill>
                <a:latin typeface="Calibri" pitchFamily="34" charset="0"/>
              </a:rPr>
              <a:t>Dominique PETRELLA – IA-IPR STI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776288" y="5805488"/>
            <a:ext cx="8420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000">
                <a:latin typeface="Calibri" pitchFamily="34" charset="0"/>
              </a:rPr>
              <a:t>Un programme de physique-chimie adapté à chaque option.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76288" y="981075"/>
          <a:ext cx="8280920" cy="32235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2429"/>
                <a:gridCol w="7348491"/>
              </a:tblGrid>
              <a:tr h="316835">
                <a:tc rowSpan="6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S5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cap="all" dirty="0" smtClean="0">
                          <a:solidFill>
                            <a:schemeClr val="tx1"/>
                          </a:solidFill>
                        </a:rPr>
                        <a:t>Analyse systémique</a:t>
                      </a:r>
                      <a:r>
                        <a:rPr lang="fr-FR" b="1" cap="all" baseline="0" dirty="0" smtClean="0">
                          <a:solidFill>
                            <a:schemeClr val="tx1"/>
                          </a:solidFill>
                        </a:rPr>
                        <a:t> et fonctionnelle</a:t>
                      </a:r>
                      <a:endParaRPr lang="fr-FR" b="1" cap="all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2009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S5.1 – Approche fonctionnelle et temporelle</a:t>
                      </a:r>
                      <a:endParaRPr lang="fr-F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681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S5.2 – Approche fonctionnelle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et temporelle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345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S5.3 – Analyse structurelle des solutions technologiques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009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S5.4 – Solutions constructives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681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S5.5 – Analyse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comportementale du bien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16835">
                <a:tc rowSpan="8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S6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1" cap="all" dirty="0">
                          <a:solidFill>
                            <a:schemeClr val="tx1"/>
                          </a:solidFill>
                          <a:effectLst/>
                        </a:rPr>
                        <a:t>Chaîne d’énergie</a:t>
                      </a:r>
                      <a:endParaRPr lang="fr-FR" sz="1800" b="1" cap="all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7221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S6.1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– Typologie de systèmes énergétiques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925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S6.2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– Alimentation en énergie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645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S6.3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– Distribution de l’énergie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357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S6.4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– Conversion de l’énergie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061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S6.5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– Transmission de l’énergie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773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S6.6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– Stockage de l’énergie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485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S6.7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– Modulation de l’énergie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528" name="Titre 1"/>
          <p:cNvSpPr txBox="1">
            <a:spLocks/>
          </p:cNvSpPr>
          <p:nvPr/>
        </p:nvSpPr>
        <p:spPr bwMode="auto">
          <a:xfrm>
            <a:off x="631825" y="0"/>
            <a:ext cx="8420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 b="1">
                <a:solidFill>
                  <a:srgbClr val="0070C0"/>
                </a:solidFill>
                <a:latin typeface="Calibri" pitchFamily="34" charset="0"/>
              </a:rPr>
              <a:t>Savoirs associés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76288" y="4205288"/>
          <a:ext cx="8280920" cy="13836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2429"/>
                <a:gridCol w="7348491"/>
              </a:tblGrid>
              <a:tr h="316835">
                <a:tc rowSpan="6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b="1" dirty="0">
                          <a:effectLst/>
                        </a:rPr>
                        <a:t>S7</a:t>
                      </a:r>
                      <a:endParaRPr lang="fr-F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1" cap="all" baseline="0" dirty="0">
                          <a:effectLst/>
                        </a:rPr>
                        <a:t>Chaîne d’information</a:t>
                      </a:r>
                      <a:endParaRPr lang="fr-FR" sz="1800" b="1" cap="all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7221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S7.1 – Structure générale de la chaine d’information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1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S7.2 – Acquisition de grandeurs</a:t>
                      </a:r>
                      <a:r>
                        <a:rPr lang="fr-FR" sz="1400" b="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physiques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1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S7.3 – Traitement de l’information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1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S7.4 – Commande la chaîne</a:t>
                      </a:r>
                      <a:r>
                        <a:rPr lang="fr-FR" sz="1400" b="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d’énergie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1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S7.5 – Communication de l’information et dialogue homme/machine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542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solidFill>
                  <a:srgbClr val="7F7F7F"/>
                </a:solidFill>
                <a:latin typeface="Calibri" pitchFamily="34" charset="0"/>
              </a:rPr>
              <a:t>Dominique PETRELLA – IA-IPR STI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849313" y="549275"/>
          <a:ext cx="8280920" cy="40558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2429"/>
                <a:gridCol w="7348491"/>
              </a:tblGrid>
              <a:tr h="316835">
                <a:tc rowSpan="6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b="1" dirty="0">
                          <a:effectLst/>
                        </a:rPr>
                        <a:t>S8</a:t>
                      </a:r>
                      <a:endParaRPr lang="fr-F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1" cap="all" baseline="0" dirty="0">
                          <a:effectLst/>
                        </a:rPr>
                        <a:t>Santé - sécurité - environnement</a:t>
                      </a:r>
                      <a:endParaRPr lang="fr-FR" sz="1800" b="1" cap="all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3746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S8.1 – Santé et sécurité au travail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746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S8.2 – Textes règlementaires et obligations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746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S8.3 – Préventions des risques professionnels</a:t>
                      </a: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746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S8.4 – protection et secours des personnes</a:t>
                      </a: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746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S8.5 – Protection</a:t>
                      </a:r>
                      <a:r>
                        <a:rPr lang="fr-FR" sz="1400" b="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de l’environnement</a:t>
                      </a:r>
                      <a:endParaRPr lang="fr-FR" sz="1400" b="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16835">
                <a:tc rowSpan="1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b="1" dirty="0">
                          <a:effectLst/>
                        </a:rPr>
                        <a:t>S9</a:t>
                      </a:r>
                      <a:endParaRPr lang="fr-F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1" cap="all" baseline="0" dirty="0">
                          <a:effectLst/>
                        </a:rPr>
                        <a:t>Stratégie et organisation de la maintenance</a:t>
                      </a:r>
                      <a:endParaRPr lang="fr-FR" sz="1800" b="1" cap="all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0349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S9.1 – la fonction maintenance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349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S9.2 – Caractéristiques du bien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349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S9.3 – Couts de maintenance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349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S9.4 – Indicateurs de maintenance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349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S9.5 – Défaillances et pannes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349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S9.6 – Maintenance corrective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349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S9.7 – Maintenance préventive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349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S9.8 – Organisation et logistiques</a:t>
                      </a:r>
                      <a:r>
                        <a:rPr lang="fr-FR" sz="1400" b="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de la maintenance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349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S9.9 – Externalisation des travaux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349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S9.10 – Qualité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555" name="Titre 1"/>
          <p:cNvSpPr txBox="1">
            <a:spLocks/>
          </p:cNvSpPr>
          <p:nvPr/>
        </p:nvSpPr>
        <p:spPr bwMode="auto">
          <a:xfrm>
            <a:off x="631825" y="0"/>
            <a:ext cx="8420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 b="1">
                <a:solidFill>
                  <a:srgbClr val="0070C0"/>
                </a:solidFill>
                <a:latin typeface="Calibri" pitchFamily="34" charset="0"/>
              </a:rPr>
              <a:t>Savoirs associés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849313" y="4581525"/>
          <a:ext cx="8280920" cy="20237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2429"/>
                <a:gridCol w="7348491"/>
              </a:tblGrid>
              <a:tr h="316835">
                <a:tc rowSpan="9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S10</a:t>
                      </a:r>
                      <a:endParaRPr lang="fr-F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1" cap="all" baseline="0" dirty="0">
                          <a:effectLst/>
                        </a:rPr>
                        <a:t>Techniques de maintenance et de conduite</a:t>
                      </a:r>
                      <a:endParaRPr lang="fr-FR" sz="1800" b="1" cap="all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7221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S10.1 – Diagnostic de panne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1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S10.2 – Opérations de maintenance</a:t>
                      </a:r>
                      <a:r>
                        <a:rPr lang="fr-FR" sz="1400" b="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corrective et préventive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1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S10.3 – Adaptation et amélioration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1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S10.4 – Réglages, mises au point,</a:t>
                      </a:r>
                      <a:r>
                        <a:rPr lang="fr-FR" sz="1400" b="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essais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1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S10.5 – Mise en service et arrêt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1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S10.6 -  Opérations de contrôle, de surveillance et d’inspection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1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S10.7 – Bilan et optimisation</a:t>
                      </a:r>
                      <a:r>
                        <a:rPr lang="fr-FR" sz="1400" b="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énergétique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1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S10.8 – Communication technique</a:t>
                      </a:r>
                      <a:endParaRPr lang="fr-FR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8A097-2228-4EA8-AE82-3311CE5F075F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23554" name="Rectangle 76"/>
          <p:cNvSpPr>
            <a:spLocks noChangeArrowheads="1"/>
          </p:cNvSpPr>
          <p:nvPr/>
        </p:nvSpPr>
        <p:spPr bwMode="auto">
          <a:xfrm>
            <a:off x="0" y="0"/>
            <a:ext cx="97774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90440" bIns="0" anchor="ctr">
            <a:spAutoFit/>
          </a:bodyPr>
          <a:lstStyle/>
          <a:p>
            <a:pPr algn="ctr"/>
            <a:r>
              <a:rPr lang="fr-FR" sz="3600" b="1">
                <a:solidFill>
                  <a:srgbClr val="0070C0"/>
                </a:solidFill>
                <a:latin typeface="Calibri" pitchFamily="34" charset="0"/>
              </a:rPr>
              <a:t>1 Règlement d’examen avec une même structure</a:t>
            </a:r>
          </a:p>
        </p:txBody>
      </p:sp>
      <p:graphicFrame>
        <p:nvGraphicFramePr>
          <p:cNvPr id="23968" name="Group 14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708182"/>
              </p:ext>
            </p:extLst>
          </p:nvPr>
        </p:nvGraphicFramePr>
        <p:xfrm>
          <a:off x="631825" y="765175"/>
          <a:ext cx="8424863" cy="5457170"/>
        </p:xfrm>
        <a:graphic>
          <a:graphicData uri="http://schemas.openxmlformats.org/drawingml/2006/table">
            <a:tbl>
              <a:tblPr/>
              <a:tblGrid>
                <a:gridCol w="2233613"/>
                <a:gridCol w="574675"/>
                <a:gridCol w="528637"/>
                <a:gridCol w="989013"/>
                <a:gridCol w="958850"/>
                <a:gridCol w="1195387"/>
                <a:gridCol w="747713"/>
                <a:gridCol w="1196975"/>
              </a:tblGrid>
              <a:tr h="304800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BTS Maintenance 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 systèmes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Candidats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25600"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Scolaires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(établissements publics ou privés sous contrat)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Apprentis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(CFA ou sections d'apprentissage habilités)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Formation professionnelle continue </a:t>
                      </a: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dans les établissements publics habilités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Formation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professionnelle continue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(établissements publics habilités à pratiquer le CCF pour ce BTS)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Scolaires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(établissements privés hors contrat)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Apprentis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(CFA ou sections d'apprentissage non habilités)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Formation professionnelle continue </a:t>
                      </a: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(établissement privé)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 titre de leur expérience professionnelle Enseignement à distance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3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Nature des épreuves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Unités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Coef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Durée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Durée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E1 - Culture générale et expression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Ponctuelle écrite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 3 situations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Ponctuelle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écrite</a:t>
                      </a:r>
                    </a:p>
                  </a:txBody>
                  <a:tcPr marL="36000" marR="36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E2 - Anglais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situations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 2 situations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Ponctuelle orale</a:t>
                      </a:r>
                    </a:p>
                  </a:txBody>
                  <a:tcPr marL="36000" marR="36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Compréhension 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30 min sans préparation ; Expression : 15 min + 30 min de préparation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2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E3 - Mathématiques - Physique et chimie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Sous-épreuve E31 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mathématiques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situations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 2 situations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Ponctuelle écrite</a:t>
                      </a:r>
                    </a:p>
                  </a:txBody>
                  <a:tcPr marL="36000" marR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Sous-épreuve E32 : Physique et chimie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situations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CCF 2 situations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Ponctuelle écrite</a:t>
                      </a:r>
                    </a:p>
                  </a:txBody>
                  <a:tcPr marL="36000" marR="360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 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627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solidFill>
                  <a:srgbClr val="7F7F7F"/>
                </a:solidFill>
                <a:latin typeface="Calibri" pitchFamily="34" charset="0"/>
              </a:rPr>
              <a:t>Dominique PETRELLA – IA-IPR STI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64296-0911-41B6-95A9-A4DE8A1EA47A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24688" name="ZoneTexte 3"/>
          <p:cNvSpPr txBox="1">
            <a:spLocks noChangeArrowheads="1"/>
          </p:cNvSpPr>
          <p:nvPr/>
        </p:nvSpPr>
        <p:spPr bwMode="auto">
          <a:xfrm rot="-5400000">
            <a:off x="-2593268" y="2920297"/>
            <a:ext cx="58326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BTS MS - </a:t>
            </a:r>
            <a:r>
              <a:rPr lang="fr-FR" b="1" dirty="0">
                <a:solidFill>
                  <a:srgbClr val="FF0000"/>
                </a:solidFill>
              </a:rPr>
              <a:t>option </a:t>
            </a:r>
            <a:r>
              <a:rPr lang="fr-FR" b="1" dirty="0" smtClean="0">
                <a:solidFill>
                  <a:srgbClr val="FF0000"/>
                </a:solidFill>
              </a:rPr>
              <a:t>: Systèmes de production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671284"/>
              </p:ext>
            </p:extLst>
          </p:nvPr>
        </p:nvGraphicFramePr>
        <p:xfrm>
          <a:off x="704528" y="548680"/>
          <a:ext cx="8496944" cy="54726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376264"/>
                <a:gridCol w="504056"/>
                <a:gridCol w="432048"/>
                <a:gridCol w="1080120"/>
                <a:gridCol w="936104"/>
                <a:gridCol w="1296144"/>
                <a:gridCol w="864096"/>
                <a:gridCol w="1008112"/>
              </a:tblGrid>
              <a:tr h="553940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64770" marR="50165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E4</a:t>
                      </a:r>
                      <a:r>
                        <a:rPr lang="fr-FR" sz="12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Analyse technique d’un bien</a:t>
                      </a: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71755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3652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ous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fr-FR" sz="12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12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spc="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E41 </a:t>
                      </a: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fr-FR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Analyse fonctionnelle et structurelle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U41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b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écrite</a:t>
                      </a:r>
                      <a:endParaRPr lang="fr-FR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 h</a:t>
                      </a:r>
                      <a:endParaRPr lang="fr-FR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b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écrite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br>
                        <a:rPr lang="fr-FR" sz="110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écrite</a:t>
                      </a:r>
                      <a:endParaRPr lang="fr-FR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 h</a:t>
                      </a:r>
                      <a:endParaRPr lang="fr-FR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603652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ous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fr-FR" sz="12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12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spc="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E42 </a:t>
                      </a: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fr-FR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770" marR="319405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Analyse des solutions technologiques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U42</a:t>
                      </a:r>
                      <a:endParaRPr lang="fr-FR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lnSpc>
                          <a:spcPts val="103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b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écrite</a:t>
                      </a:r>
                      <a:endParaRPr lang="fr-FR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h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 marR="17780">
                        <a:lnSpc>
                          <a:spcPts val="103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b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écrite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 marR="17780">
                        <a:lnSpc>
                          <a:spcPts val="103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fr-F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br>
                        <a:rPr lang="fr-FR" sz="110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écrite</a:t>
                      </a:r>
                      <a:endParaRPr lang="fr-FR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 h</a:t>
                      </a:r>
                      <a:endParaRPr lang="fr-FR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6186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E5</a:t>
                      </a:r>
                      <a:r>
                        <a:rPr lang="fr-FR" sz="1200" b="1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Activités de maintenance</a:t>
                      </a: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­6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lnSpc>
                          <a:spcPts val="103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fr-FR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71755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0882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ous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fr-FR" sz="12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E51 :</a:t>
                      </a:r>
                      <a:endParaRPr lang="fr-FR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Maintenance corrective d’un bien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U51</a:t>
                      </a:r>
                      <a:endParaRPr lang="fr-FR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CCF</a:t>
                      </a:r>
                    </a:p>
                    <a:p>
                      <a:pPr marL="116840">
                        <a:lnSpc>
                          <a:spcPts val="103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si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CCF </a:t>
                      </a:r>
                    </a:p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si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br>
                        <a:rPr lang="fr-FR" sz="110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pratique</a:t>
                      </a:r>
                      <a:endParaRPr lang="fr-FR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6 h</a:t>
                      </a:r>
                      <a:endParaRPr lang="fr-FR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1200" b="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ous</a:t>
                      </a:r>
                      <a:r>
                        <a:rPr lang="fr-FR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fr-FR" sz="1200" b="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  <a:r>
                        <a:rPr lang="fr-FR" sz="1200" b="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200" b="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fr-FR" sz="1200" b="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1200" b="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b="0" spc="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E52 </a:t>
                      </a:r>
                      <a:r>
                        <a:rPr lang="fr-FR" sz="12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fr-FR" sz="12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Organisation de la maintenance</a:t>
                      </a:r>
                      <a:endParaRPr lang="fr-FR" sz="12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U52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CCF</a:t>
                      </a:r>
                    </a:p>
                    <a:p>
                      <a:pPr marL="116840">
                        <a:lnSpc>
                          <a:spcPts val="103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fr-FR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fr-FR" sz="1200" b="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si</a:t>
                      </a:r>
                      <a:r>
                        <a:rPr lang="fr-FR" sz="1200" b="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b="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r>
                        <a:rPr lang="fr-FR" sz="1200" b="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b="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fr-FR" sz="1200" b="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fr-FR" sz="12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2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CCF 1</a:t>
                      </a:r>
                      <a:r>
                        <a:rPr lang="fr-FR" sz="1200" b="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si</a:t>
                      </a:r>
                      <a:r>
                        <a:rPr lang="fr-FR" sz="1200" b="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b="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ua</a:t>
                      </a:r>
                      <a:r>
                        <a:rPr lang="fr-FR" sz="1200" b="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b="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  <a:r>
                        <a:rPr lang="fr-FR" sz="1200" b="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fr-FR" sz="12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fr-FR" sz="11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Ponctuelle </a:t>
                      </a:r>
                      <a:br>
                        <a:rPr lang="fr-FR" sz="11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1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pratique</a:t>
                      </a:r>
                      <a:endParaRPr lang="fr-FR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h</a:t>
                      </a:r>
                      <a:endParaRPr lang="fr-FR" sz="12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927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E6 – Épreuve professionnelle de synthèse</a:t>
                      </a: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3177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ous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fr-FR" sz="12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12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spc="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E61</a:t>
                      </a: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lang="fr-FR" sz="1200" spc="-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Rapport d’activités en entreprise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U61</a:t>
                      </a:r>
                      <a:endParaRPr lang="fr-FR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03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200" spc="5">
                          <a:effectLst/>
                          <a:latin typeface="Arial" pitchFamily="34" charset="0"/>
                          <a:cs typeface="Arial" pitchFamily="34" charset="0"/>
                        </a:rPr>
                        <a:t>onc</a:t>
                      </a: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-5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fr-FR" sz="1200" spc="5">
                          <a:effectLst/>
                          <a:latin typeface="Arial" pitchFamily="34" charset="0"/>
                          <a:cs typeface="Arial" pitchFamily="34" charset="0"/>
                        </a:rPr>
                        <a:t>el</a:t>
                      </a:r>
                      <a:r>
                        <a:rPr lang="fr-FR" sz="1200" spc="-1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lang="fr-FR" sz="1200" spc="5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200" spc="5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fr-FR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 mn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CCF 1 situation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Ponctuelle orale</a:t>
                      </a:r>
                      <a:endParaRPr lang="fr-FR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25 mn</a:t>
                      </a:r>
                      <a:endParaRPr lang="fr-FR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ous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fr-FR" sz="12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12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spc="1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E62 </a:t>
                      </a:r>
                      <a:r>
                        <a:rPr lang="fr-FR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Étude et réalisation de maintenance en entreprise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U62</a:t>
                      </a:r>
                      <a:endParaRPr lang="fr-FR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77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Ponctuelle orale</a:t>
                      </a:r>
                      <a:endParaRPr lang="fr-FR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30 mn</a:t>
                      </a:r>
                      <a:endParaRPr lang="fr-FR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CCF 1 situation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Ponctuelle orale</a:t>
                      </a:r>
                      <a:endParaRPr lang="fr-FR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30 mn </a:t>
                      </a:r>
                      <a:endParaRPr lang="fr-FR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64770" marR="100965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Épr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fr-FR" sz="12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fr-FR" sz="12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 l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ue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fr-FR" sz="12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nte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UF1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onc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el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025"/>
                        </a:lnSpc>
                        <a:spcAft>
                          <a:spcPts val="0"/>
                        </a:spcAft>
                      </a:pPr>
                      <a:r>
                        <a:rPr lang="fr-FR" sz="11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fr-F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fr-FR" sz="11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1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fr-FR" sz="11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fr-F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  <a:p>
                      <a:pPr marL="64770" marR="83820">
                        <a:lnSpc>
                          <a:spcPts val="103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(+ </a:t>
                      </a:r>
                      <a:r>
                        <a:rPr lang="fr-FR" sz="11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fr-F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fr-FR" sz="11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1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mi</a:t>
                      </a:r>
                      <a:r>
                        <a:rPr lang="fr-F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 </a:t>
                      </a:r>
                      <a:r>
                        <a:rPr lang="fr-FR" sz="11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 p</a:t>
                      </a:r>
                      <a:r>
                        <a:rPr lang="fr-F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1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épa</a:t>
                      </a:r>
                      <a:r>
                        <a:rPr lang="fr-F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1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fr-F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1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fr-F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on)</a:t>
                      </a:r>
                      <a:endParaRPr lang="fr-FR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onc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2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el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1200" spc="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2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fr-FR" sz="12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fr-F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6840" marR="71755" algn="l" defTabSz="914400" rtl="0" eaLnBrk="1" latinLnBrk="0" hangingPunct="1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Ponctuelle orale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6680" indent="0" algn="ctr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fr-FR" sz="11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fr-F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fr-FR" sz="11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1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fr-FR" sz="11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fr-F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fr-FR" sz="11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(+</a:t>
                      </a:r>
                      <a:r>
                        <a:rPr lang="fr-FR" sz="11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1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fr-F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fr-FR" sz="1100" spc="-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1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mi</a:t>
                      </a:r>
                      <a:r>
                        <a:rPr lang="fr-F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 </a:t>
                      </a:r>
                      <a:r>
                        <a:rPr lang="fr-FR" sz="11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fr-F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fr-FR" sz="11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p</a:t>
                      </a:r>
                      <a:r>
                        <a:rPr lang="fr-F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1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  <a:r>
                        <a:rPr lang="fr-FR" sz="11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</a:t>
                      </a:r>
                      <a:r>
                        <a:rPr lang="fr-F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fr-FR" sz="11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fr-FR" sz="11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fr-FR" sz="1100" spc="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ion</a:t>
                      </a:r>
                      <a:r>
                        <a:rPr lang="fr-F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fr-FR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A2939-3C19-4CDD-AFC2-EE97876D151D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0" y="71438"/>
          <a:ext cx="9848850" cy="2133600"/>
        </p:xfrm>
        <a:graphic>
          <a:graphicData uri="http://schemas.openxmlformats.org/drawingml/2006/table">
            <a:tbl>
              <a:tblPr/>
              <a:tblGrid>
                <a:gridCol w="647700"/>
                <a:gridCol w="1497013"/>
                <a:gridCol w="360362"/>
                <a:gridCol w="2519363"/>
                <a:gridCol w="1593850"/>
                <a:gridCol w="1616075"/>
                <a:gridCol w="1614487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Epreuve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Nature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Unité</a:t>
                      </a:r>
                      <a:endParaRPr kumimoji="0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Candidats scolaires et apprentis (CFA habilités)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Systèmes de production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Ttes compétences sauf C61, C62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Systèmes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Energétiques et fluidiques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Toutes compétences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Systèmes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Eoliens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Ttes compétences sauf C61, C62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4206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Coef 6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E41 – Analyse fonctionnelle et structurelle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U41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épreuve écrite  sur un système pluri-technologique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Epreuve commune aux 3 options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(C22) 2H – Coef 2 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635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E42 -  Analyse des solutions technologiques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U42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épreuve écrite sur un système pluri-technologique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de l’option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Epreuve vérifiant des connaissances spécifiques à chaque option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(C23, C24)  4H – Coef 4</a:t>
                      </a: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-1588" y="4437063"/>
          <a:ext cx="9850652" cy="2258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915"/>
                <a:gridCol w="1503550"/>
                <a:gridCol w="360000"/>
                <a:gridCol w="2532544"/>
                <a:gridCol w="1582388"/>
                <a:gridCol w="1609015"/>
                <a:gridCol w="1634240"/>
              </a:tblGrid>
              <a:tr h="110601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E6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Coef 6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692" marR="3269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E61 – Rapport d’activités en entreprise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2692" marR="326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</a:rPr>
                        <a:t>U61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2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Stage de 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 semaines en 1ere année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épreuve orale 25mn </a:t>
                      </a: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15mn exposé dont 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mn en anglais + 10 mn entretien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 – coef 2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Jury=1 prof de STI +1 pro </a:t>
                      </a:r>
                      <a:r>
                        <a:rPr lang="fr-FR" sz="1200" b="0" noProof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d’anglais</a:t>
                      </a:r>
                      <a:endParaRPr lang="fr-FR" sz="1200" b="0" noProof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2692" marR="326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i="0" dirty="0">
                          <a:solidFill>
                            <a:schemeClr val="tx1"/>
                          </a:solidFill>
                          <a:effectLst/>
                        </a:rPr>
                        <a:t>Intervention de maint préventive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i="0" dirty="0">
                          <a:solidFill>
                            <a:schemeClr val="tx1"/>
                          </a:solidFill>
                          <a:effectLst/>
                        </a:rPr>
                        <a:t>C13, C51, C52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i="0" dirty="0">
                          <a:solidFill>
                            <a:schemeClr val="tx1"/>
                          </a:solidFill>
                          <a:effectLst/>
                        </a:rPr>
                        <a:t>Coef 1 – oral 25 mn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i="0" dirty="0">
                          <a:solidFill>
                            <a:schemeClr val="tx1"/>
                          </a:solidFill>
                          <a:effectLst/>
                        </a:rPr>
                        <a:t>Coef 1 pour C13</a:t>
                      </a:r>
                      <a:endParaRPr lang="fr-FR" sz="14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2" marR="326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i="0" dirty="0">
                          <a:solidFill>
                            <a:schemeClr val="tx1"/>
                          </a:solidFill>
                          <a:effectLst/>
                        </a:rPr>
                        <a:t>Intervention de maint préventive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i="0" dirty="0">
                          <a:solidFill>
                            <a:schemeClr val="tx1"/>
                          </a:solidFill>
                          <a:effectLst/>
                        </a:rPr>
                        <a:t> C13, C51, C52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i="0" dirty="0">
                          <a:solidFill>
                            <a:schemeClr val="tx1"/>
                          </a:solidFill>
                          <a:effectLst/>
                        </a:rPr>
                        <a:t>Coef 1 – oral 25 mn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i="0" dirty="0">
                          <a:solidFill>
                            <a:schemeClr val="tx1"/>
                          </a:solidFill>
                          <a:effectLst/>
                        </a:rPr>
                        <a:t>Coef 1 pour C13</a:t>
                      </a:r>
                      <a:endParaRPr lang="fr-FR" sz="14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2" marR="326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i="0" dirty="0">
                          <a:solidFill>
                            <a:schemeClr val="tx1"/>
                          </a:solidFill>
                          <a:effectLst/>
                        </a:rPr>
                        <a:t>Organisation des interventions de maintenance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i="0" dirty="0">
                          <a:solidFill>
                            <a:schemeClr val="tx1"/>
                          </a:solidFill>
                          <a:effectLst/>
                        </a:rPr>
                        <a:t>C51, C52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i="0" dirty="0">
                          <a:solidFill>
                            <a:schemeClr val="tx1"/>
                          </a:solidFill>
                          <a:effectLst/>
                        </a:rPr>
                        <a:t>Coef 2 – oral 25 mn</a:t>
                      </a:r>
                      <a:endParaRPr lang="fr-FR" sz="14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2" marR="326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E62 – Etude et réalisation de  maintenance  en entreprise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2692" marR="326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</a:rPr>
                        <a:t>U62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2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Stage 6 semaines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au 1</a:t>
                      </a:r>
                      <a:r>
                        <a:rPr lang="fr-FR" sz="1200" b="1" baseline="300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er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semestre de la 2</a:t>
                      </a:r>
                      <a:r>
                        <a:rPr lang="fr-FR" sz="1200" b="1" baseline="300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année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Un projet s’appuyant sur un support de l’entreprise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épreuve orale 30mn (10 mn exposé + 20 mn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entretien) -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Coef 4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2692" marR="326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effectLst/>
                        </a:rPr>
                        <a:t>Projet d’amélioration ou d’intégration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effectLst/>
                        </a:rPr>
                        <a:t>C41, C33, C14, </a:t>
                      </a:r>
                      <a:r>
                        <a:rPr lang="fr-FR" sz="1400" b="1" i="0" dirty="0" smtClean="0">
                          <a:solidFill>
                            <a:schemeClr val="tx1"/>
                          </a:solidFill>
                          <a:effectLst/>
                        </a:rPr>
                        <a:t>C53</a:t>
                      </a:r>
                      <a:endParaRPr lang="fr-FR" sz="14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692" marR="326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effectLst/>
                        </a:rPr>
                        <a:t>Projet d’amélioration ou d’intégration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effectLst/>
                        </a:rPr>
                        <a:t>C41, C33, C14, </a:t>
                      </a:r>
                      <a:r>
                        <a:rPr lang="fr-FR" sz="1400" b="1" i="0" dirty="0" smtClean="0">
                          <a:solidFill>
                            <a:schemeClr val="tx1"/>
                          </a:solidFill>
                          <a:effectLst/>
                        </a:rPr>
                        <a:t>C53</a:t>
                      </a:r>
                      <a:endParaRPr lang="fr-FR" sz="14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692" marR="326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effectLst/>
                        </a:rPr>
                        <a:t>Intervention de maintenance préventive en entreprise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effectLst/>
                        </a:rPr>
                        <a:t>C13, C15, C53</a:t>
                      </a:r>
                      <a:endParaRPr lang="fr-FR" sz="14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2" marR="326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005253"/>
              </p:ext>
            </p:extLst>
          </p:nvPr>
        </p:nvGraphicFramePr>
        <p:xfrm>
          <a:off x="0" y="2205038"/>
          <a:ext cx="9848850" cy="2220913"/>
        </p:xfrm>
        <a:graphic>
          <a:graphicData uri="http://schemas.openxmlformats.org/drawingml/2006/table">
            <a:tbl>
              <a:tblPr/>
              <a:tblGrid>
                <a:gridCol w="631825"/>
                <a:gridCol w="1500188"/>
                <a:gridCol w="360362"/>
                <a:gridCol w="2532063"/>
                <a:gridCol w="1582737"/>
                <a:gridCol w="1609725"/>
                <a:gridCol w="1631950"/>
              </a:tblGrid>
              <a:tr h="7191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Coef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6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E51 - Maintenance corrective d’un bien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U51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situation d’évaluation en CCF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Diagnostic (3H)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Réparation – mise en service( 3H) </a:t>
                      </a: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C11, C12, C15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coef 3 – 3h+3h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(2 CCF)</a:t>
                      </a: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C11, C12, C15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coef 2 – 6H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(1CCF)</a:t>
                      </a: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C11, C12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coef 2 – 6H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(1 CCF)</a:t>
                      </a: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6477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E52 – Organisation de la maintenance 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U52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CCF en établissement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sur 1 dossier + outil informatique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Evaluation  identique  C21, C31, C32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coef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3 pour systèmes de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prod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coef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2 pour les autres – 2h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540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E53- Activités de maintenance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U53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situation d’évaluation en CCF</a:t>
                      </a: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Conduite d’une installation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C61, C62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coef 2 - 4h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Amélioration intégration d’un bien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C41, C33, C14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coef 2 - 6h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692" marR="326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Espace réservé du numéro de diapositive 5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73D2B0B-D762-4F08-9FB0-F1301D7172D7}" type="slidenum"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fr-F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6626" name="Rectangle 487"/>
          <p:cNvSpPr>
            <a:spLocks noChangeArrowheads="1"/>
          </p:cNvSpPr>
          <p:nvPr/>
        </p:nvSpPr>
        <p:spPr bwMode="auto">
          <a:xfrm>
            <a:off x="1497013" y="92075"/>
            <a:ext cx="68643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90440" bIns="0" anchor="ctr">
            <a:spAutoFit/>
          </a:bodyPr>
          <a:lstStyle/>
          <a:p>
            <a:pPr algn="ctr"/>
            <a:r>
              <a:rPr lang="fr-FR" sz="2400" b="1">
                <a:solidFill>
                  <a:srgbClr val="0070C0"/>
                </a:solidFill>
                <a:latin typeface="Calibri" pitchFamily="34" charset="0"/>
              </a:rPr>
              <a:t>Organisation pédagogique</a:t>
            </a:r>
          </a:p>
        </p:txBody>
      </p:sp>
      <p:sp>
        <p:nvSpPr>
          <p:cNvPr id="26732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solidFill>
                  <a:srgbClr val="7F7F7F"/>
                </a:solidFill>
                <a:latin typeface="Calibri" pitchFamily="34" charset="0"/>
              </a:rPr>
              <a:t>Dominique PETRELLA – IA-IPR STI</a:t>
            </a:r>
          </a:p>
        </p:txBody>
      </p:sp>
      <p:graphicFrame>
        <p:nvGraphicFramePr>
          <p:cNvPr id="27134" name="Group 5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938920"/>
              </p:ext>
            </p:extLst>
          </p:nvPr>
        </p:nvGraphicFramePr>
        <p:xfrm>
          <a:off x="776536" y="908720"/>
          <a:ext cx="8064500" cy="5238752"/>
        </p:xfrm>
        <a:graphic>
          <a:graphicData uri="http://schemas.openxmlformats.org/drawingml/2006/table">
            <a:tbl>
              <a:tblPr/>
              <a:tblGrid>
                <a:gridCol w="2498725"/>
                <a:gridCol w="828675"/>
                <a:gridCol w="1065212"/>
                <a:gridCol w="828675"/>
                <a:gridCol w="828675"/>
                <a:gridCol w="1184275"/>
                <a:gridCol w="830263"/>
              </a:tblGrid>
              <a:tr h="350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Horaire de 1</a:t>
                      </a:r>
                      <a:r>
                        <a:rPr kumimoji="0" lang="fr-F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re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année (32s)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Horaire de 2</a:t>
                      </a:r>
                      <a:r>
                        <a:rPr kumimoji="0" lang="fr-FR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année (30s)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365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Par semaine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 + b + c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(2)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Par année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Par semaine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 + b + c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(2)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Par année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56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1. Culture générale et expression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 + 1 + 0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64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 + 1 + 0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4150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2. Anglais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 + 1 + 0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64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(3)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+ 1 + 0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90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4150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3. Mathématiques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 + 1 + 0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96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 + 2 + 0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90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4150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4. Physique et chimie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 + 0 + 2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128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+ 0 + 2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120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5. Étude pluritechnologiques des systèmes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 + 3 + 5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320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 + 2 + 6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300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56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6. Organisation de la maintenance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 + 2 + 0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96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 + 2 + 0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4150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7. Techniques de maintenance, conduite, prévention</a:t>
                      </a:r>
                      <a:r>
                        <a:rPr kumimoji="0" lang="fr-F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(4)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fr-F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(5)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+ 0 + 5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192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fr-F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(3)(5)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+ 1 + 4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210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4150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8. Accompagnement personnalisé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 + 1 + 0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32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 + 1 + 0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Horaire total des enseignements obligatoires 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31 h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 + 9 + 12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992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(1)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h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32 h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 +10 + 12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960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(1)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Langue vivante facultative (autre que l’anglais)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 + 0 + 0</a:t>
                      </a:r>
                      <a:endParaRPr kumimoji="0" lang="fr-F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fr-F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 + 0 + 0</a:t>
                      </a:r>
                      <a:endParaRPr kumimoji="0" lang="fr-F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fr-F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86191-A597-4209-B42D-CF4F375EEE6D}" type="slidenum">
              <a:rPr lang="fr-FR"/>
              <a:pPr>
                <a:defRPr/>
              </a:pPr>
              <a:t>18</a:t>
            </a:fld>
            <a:endParaRPr lang="fr-FR"/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497013" y="0"/>
            <a:ext cx="68643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90440" bIns="0" anchor="ctr">
            <a:spAutoFit/>
          </a:bodyPr>
          <a:lstStyle/>
          <a:p>
            <a:pPr algn="ctr"/>
            <a:r>
              <a:rPr lang="fr-FR" sz="3600" b="1">
                <a:solidFill>
                  <a:srgbClr val="0070C0"/>
                </a:solidFill>
                <a:latin typeface="Calibri" pitchFamily="34" charset="0"/>
              </a:rPr>
              <a:t>Modalités pédagogiques</a:t>
            </a:r>
          </a:p>
        </p:txBody>
      </p:sp>
      <p:sp>
        <p:nvSpPr>
          <p:cNvPr id="27651" name="Rectangle 114"/>
          <p:cNvSpPr>
            <a:spLocks noChangeArrowheads="1"/>
          </p:cNvSpPr>
          <p:nvPr/>
        </p:nvSpPr>
        <p:spPr bwMode="auto">
          <a:xfrm>
            <a:off x="631825" y="1196975"/>
            <a:ext cx="8567738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90440" bIns="0" anchor="ctr">
            <a:spAutoFit/>
          </a:bodyPr>
          <a:lstStyle/>
          <a:p>
            <a:pPr algn="just"/>
            <a:r>
              <a:rPr lang="fr-FR" sz="3200" b="1">
                <a:latin typeface="Calibri" pitchFamily="34" charset="0"/>
              </a:rPr>
              <a:t>Une heure de co-enseignement de l’anglais et de l’enseignement des techniques d’intervention en vue de l’épreuve E61 soutenue en partie en anglais (10 min).</a:t>
            </a:r>
          </a:p>
        </p:txBody>
      </p:sp>
      <p:sp>
        <p:nvSpPr>
          <p:cNvPr id="27652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solidFill>
                  <a:srgbClr val="7F7F7F"/>
                </a:solidFill>
                <a:latin typeface="Calibri" pitchFamily="34" charset="0"/>
              </a:rPr>
              <a:t>Dominique PETRELLA – IA-IPR STI</a:t>
            </a:r>
          </a:p>
        </p:txBody>
      </p:sp>
      <p:pic>
        <p:nvPicPr>
          <p:cNvPr id="4102" name="Picture 6" descr="http://www.smmg-usinage.com/backoffice/images/editeur/maintenance-industrielle-arras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0" y="3855632"/>
            <a:ext cx="3584848" cy="2394678"/>
          </a:xfrm>
          <a:prstGeom prst="rect">
            <a:avLst/>
          </a:prstGeom>
          <a:noFill/>
          <a:extLst/>
        </p:spPr>
      </p:pic>
      <p:pic>
        <p:nvPicPr>
          <p:cNvPr id="27654" name="Picture 10" descr="http://u.jimdo.com/www10/o/s55019d9ab27cdbff/img/ic8cfb047f85c2a8f/1310972986/std/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3138" y="3860800"/>
            <a:ext cx="35544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http://www.sogemaservices.com/documentation/maint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737648" y="3861048"/>
            <a:ext cx="3168352" cy="2376265"/>
          </a:xfrm>
          <a:prstGeom prst="rect">
            <a:avLst/>
          </a:prstGeom>
          <a:noFill/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91D87-816B-4A55-9F85-9D4B460AADFC}" type="slidenum">
              <a:rPr lang="fr-FR"/>
              <a:pPr>
                <a:defRPr/>
              </a:pPr>
              <a:t>19</a:t>
            </a:fld>
            <a:endParaRPr lang="fr-FR"/>
          </a:p>
        </p:txBody>
      </p:sp>
      <p:sp>
        <p:nvSpPr>
          <p:cNvPr id="28674" name="Titre 1"/>
          <p:cNvSpPr txBox="1">
            <a:spLocks/>
          </p:cNvSpPr>
          <p:nvPr/>
        </p:nvSpPr>
        <p:spPr bwMode="auto">
          <a:xfrm>
            <a:off x="776288" y="3033713"/>
            <a:ext cx="8420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3200" b="1">
                <a:solidFill>
                  <a:srgbClr val="0070C0"/>
                </a:solidFill>
                <a:latin typeface="Calibri" pitchFamily="34" charset="0"/>
              </a:rPr>
              <a:t>Merci de votre attention…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344488" y="14288"/>
            <a:ext cx="1655762" cy="6254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fr-FR" baseline="300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CPC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76250"/>
            <a:ext cx="23129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sous-commission EEAI </a:t>
            </a:r>
          </a:p>
        </p:txBody>
      </p:sp>
      <p:pic>
        <p:nvPicPr>
          <p:cNvPr id="10" name="Picture 2" descr="http://www.europe-en-poitou-charentes.eu/typo3temp/pics/e751814000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064568" y="4041288"/>
            <a:ext cx="2592288" cy="198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42" name="Picture 2" descr="http://sepia.ac-reims.fr/lyc-des-lombards/-spip-/local/cache-vignettes/L300xH225/bts_maintenanceindustrielle2-e606a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584848" y="656912"/>
            <a:ext cx="2640000" cy="198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44" name="Picture 4" descr="http://chauffage-energie-solaire-vendee.com/sites/default/files/entretien-maintenance-collectivites-vendee_0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3703" r="8181"/>
          <a:stretch/>
        </p:blipFill>
        <p:spPr bwMode="auto">
          <a:xfrm>
            <a:off x="6033120" y="4041288"/>
            <a:ext cx="2607397" cy="198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8680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solidFill>
                  <a:srgbClr val="7F7F7F"/>
                </a:solidFill>
                <a:latin typeface="Calibri" pitchFamily="34" charset="0"/>
              </a:rPr>
              <a:t>Dominique PETRELLA – IA-IPR STI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8915400" cy="114300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0070C0"/>
                </a:solidFill>
              </a:rPr>
              <a:t>Les fonctions de la maintenance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704850" y="908050"/>
            <a:ext cx="849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Calibri" pitchFamily="34" charset="0"/>
              </a:rPr>
              <a:t>Le BTS Maintenance donne accès au métier de technicien supérieur en charge de la </a:t>
            </a:r>
            <a:r>
              <a:rPr lang="fr-FR" sz="2000" b="1">
                <a:latin typeface="Calibri" pitchFamily="34" charset="0"/>
              </a:rPr>
              <a:t>maintenance des systèmes.</a:t>
            </a:r>
          </a:p>
        </p:txBody>
      </p:sp>
      <p:sp>
        <p:nvSpPr>
          <p:cNvPr id="15364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solidFill>
                  <a:srgbClr val="7F7F7F"/>
                </a:solidFill>
                <a:latin typeface="Calibri" pitchFamily="34" charset="0"/>
              </a:rPr>
              <a:t>Dominique PETRELLA – IA-IPR STI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3081338" y="4724400"/>
            <a:ext cx="236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Calibri" pitchFamily="34" charset="0"/>
              </a:rPr>
              <a:t> </a:t>
            </a:r>
            <a:endParaRPr lang="fr-FR"/>
          </a:p>
        </p:txBody>
      </p:sp>
      <p:pic>
        <p:nvPicPr>
          <p:cNvPr id="19" name="Picture 6" descr="http://img707.imageshack.us/img707/9386/eolienne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b="8228"/>
          <a:stretch/>
        </p:blipFill>
        <p:spPr bwMode="auto">
          <a:xfrm>
            <a:off x="3512840" y="4437112"/>
            <a:ext cx="2808311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" name="Picture 2" descr="http://www.lyceecolbert-tg.org/uploads/pics/BTS-maintenance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000672" y="2420888"/>
            <a:ext cx="2907691" cy="20160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1" name="Picture 4" descr="http://www.lesmetiers.net/upload/docs/image/jpeg/2010-08/technicien_frigoriste_480x270.jpg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20148"/>
          <a:stretch/>
        </p:blipFill>
        <p:spPr bwMode="auto">
          <a:xfrm>
            <a:off x="4953000" y="2420888"/>
            <a:ext cx="2808312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Ellipse 1"/>
          <p:cNvSpPr/>
          <p:nvPr/>
        </p:nvSpPr>
        <p:spPr>
          <a:xfrm>
            <a:off x="3728864" y="1484784"/>
            <a:ext cx="4292123" cy="144016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réalisation des interventions de maintenance corrective et préventive 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88504" y="1844824"/>
            <a:ext cx="3096344" cy="136815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l’amélioration de la sûreté de fonctionnement  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7041232" y="2492896"/>
            <a:ext cx="2578110" cy="122413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l’intégration de nouveaux systèmes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241032" y="4869160"/>
            <a:ext cx="3024336" cy="122413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l’organisation des activités de maintenance  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208584" y="3717032"/>
            <a:ext cx="2736304" cy="136815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Amélioration de la disponibilité des moyens et leur optimisation 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llipse 14"/>
          <p:cNvSpPr/>
          <p:nvPr/>
        </p:nvSpPr>
        <p:spPr>
          <a:xfrm rot="10800000" flipV="1">
            <a:off x="1496615" y="5157192"/>
            <a:ext cx="2544120" cy="136815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l’animation et l’encadrement des équipes d’intervention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6177136" y="3645024"/>
            <a:ext cx="2467777" cy="122413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l’évaluation des coûts de maintenance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404C2-F1EA-4FA3-93D1-B648C6DD6655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488950" y="0"/>
            <a:ext cx="8915400" cy="114300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0070C0"/>
                </a:solidFill>
              </a:rPr>
              <a:t>Un BTS maintenance qui s’ouvre sur de nouveaux domaines techniques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88950" y="1196975"/>
            <a:ext cx="8777288" cy="273685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Aft>
                <a:spcPts val="1200"/>
              </a:spcAft>
              <a:buFont typeface="Arial" charset="0"/>
              <a:buNone/>
              <a:defRPr/>
            </a:pPr>
            <a:r>
              <a:rPr lang="fr-FR" sz="2600" b="1" dirty="0" smtClean="0"/>
              <a:t>Le cadre général de la rénovation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fr-FR" sz="1800" dirty="0" smtClean="0"/>
              <a:t>S’appuyer fortement sur le référentiel du BTS M.I. existant 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fr-FR" sz="1800" dirty="0" smtClean="0"/>
              <a:t>Agréger la maintenance des systèmes énergétiques à ce diplôme 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fr-FR" sz="1800" dirty="0" smtClean="0"/>
              <a:t>Ouvrir le diplôme à la maintenance des systèmes éoliens 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fr-FR" sz="1800" dirty="0" smtClean="0"/>
              <a:t>Une architecture de formation et de certification la plus commune possible pour les 3 spécialités techniques.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fr-FR" sz="1800" dirty="0" smtClean="0"/>
              <a:t>Favoriser la mutation et l’évolution professionnelle dans le métier de la maintenance.</a:t>
            </a:r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1064568" y="4005064"/>
            <a:ext cx="7632848" cy="2304256"/>
          </a:xfrm>
          <a:prstGeom prst="round2DiagRect">
            <a:avLst>
              <a:gd name="adj1" fmla="val 10475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</a:rPr>
              <a:t>Une formation transversale à la maintenance au </a:t>
            </a:r>
            <a:r>
              <a:rPr lang="fr-FR" sz="2400" b="1" dirty="0" err="1">
                <a:solidFill>
                  <a:schemeClr val="tx1"/>
                </a:solidFill>
              </a:rPr>
              <a:t>niv</a:t>
            </a:r>
            <a:r>
              <a:rPr lang="fr-FR" sz="2400" b="1" dirty="0">
                <a:solidFill>
                  <a:schemeClr val="tx1"/>
                </a:solidFill>
              </a:rPr>
              <a:t>. BTS</a:t>
            </a:r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1496616" y="4797152"/>
            <a:ext cx="2016224" cy="1296144"/>
          </a:xfrm>
          <a:prstGeom prst="round2Diag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Maintenance des systèmes de production</a:t>
            </a:r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3944888" y="4797152"/>
            <a:ext cx="2016224" cy="1296144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>
                <a:solidFill>
                  <a:schemeClr val="tx1"/>
                </a:solidFill>
              </a:rPr>
              <a:t>Maintenance des systèmes éoliens</a:t>
            </a:r>
          </a:p>
        </p:txBody>
      </p:sp>
      <p:sp>
        <p:nvSpPr>
          <p:cNvPr id="8" name="Arrondir un rectangle avec un coin diagonal 7"/>
          <p:cNvSpPr/>
          <p:nvPr/>
        </p:nvSpPr>
        <p:spPr>
          <a:xfrm>
            <a:off x="6393160" y="4797152"/>
            <a:ext cx="1944216" cy="1296144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Maintenance des systèmes énergétiques et fluidiques</a:t>
            </a:r>
          </a:p>
        </p:txBody>
      </p:sp>
      <p:sp>
        <p:nvSpPr>
          <p:cNvPr id="16400" name="ZoneTexte 3"/>
          <p:cNvSpPr txBox="1">
            <a:spLocks noChangeArrowheads="1"/>
          </p:cNvSpPr>
          <p:nvPr/>
        </p:nvSpPr>
        <p:spPr bwMode="auto">
          <a:xfrm>
            <a:off x="1601788" y="6403975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solidFill>
                  <a:srgbClr val="7F7F7F"/>
                </a:solidFill>
                <a:latin typeface="Calibri" pitchFamily="34" charset="0"/>
              </a:rPr>
              <a:t>Dominique PETRELLA – IA-IPR STI</a:t>
            </a:r>
          </a:p>
        </p:txBody>
      </p:sp>
      <p:sp>
        <p:nvSpPr>
          <p:cNvPr id="2" name="Double flèche horizontale 1"/>
          <p:cNvSpPr/>
          <p:nvPr/>
        </p:nvSpPr>
        <p:spPr>
          <a:xfrm>
            <a:off x="3440832" y="5301208"/>
            <a:ext cx="648072" cy="360040"/>
          </a:xfrm>
          <a:prstGeom prst="left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8504" y="18085"/>
            <a:ext cx="89154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</a:rPr>
              <a:t>La maintenance des systèmes de production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8" descr="http://p0.storage.canalblog.com/01/40/609080/417500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/>
        </p:blipFill>
        <p:spPr bwMode="auto">
          <a:xfrm>
            <a:off x="-6850" y="5157192"/>
            <a:ext cx="1678230" cy="158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0.gstatic.com/images?q=tbn:ANd9GcRHgMmMq-5yS-VTeSBklk4KrRSgfQ_lebqYa1VpURAC6UGN4rISaWhziT1K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5157192"/>
            <a:ext cx="3079450" cy="158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habilitation-electrique.org/img/Technicien-Armoi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60" y="5157192"/>
            <a:ext cx="1056000" cy="158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prod-options.fr/images/accueil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2" y="5157192"/>
            <a:ext cx="2422579" cy="158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aintjosephtoulouse.org/bibliotheque/Image/alternance/illus_bts_maintenan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80" y="5157192"/>
            <a:ext cx="2039399" cy="158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16496" y="1052736"/>
            <a:ext cx="9145016" cy="2592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800" dirty="0"/>
              <a:t>Le métier s’exerce principalement dans les entreprises faisant appel à des </a:t>
            </a:r>
            <a:r>
              <a:rPr lang="fr-FR" sz="1800" b="1" dirty="0"/>
              <a:t>compétences </a:t>
            </a:r>
            <a:r>
              <a:rPr lang="fr-FR" sz="1800" b="1" dirty="0" smtClean="0"/>
              <a:t>pluri-techniques </a:t>
            </a:r>
            <a:r>
              <a:rPr lang="fr-FR" sz="1800" b="1" dirty="0"/>
              <a:t>(électrotechnique, mécanique, automatique, hydraulique), </a:t>
            </a:r>
            <a:r>
              <a:rPr lang="fr-FR" sz="1800" dirty="0"/>
              <a:t>notamment </a:t>
            </a:r>
            <a:r>
              <a:rPr lang="fr-FR" sz="1800" dirty="0" smtClean="0"/>
              <a:t>les </a:t>
            </a:r>
            <a:r>
              <a:rPr lang="fr-FR" sz="1800" dirty="0"/>
              <a:t>grandes entreprises de production </a:t>
            </a:r>
            <a:r>
              <a:rPr lang="fr-FR" sz="1800" dirty="0" smtClean="0"/>
              <a:t>industrielle, les PME/PMI </a:t>
            </a:r>
            <a:r>
              <a:rPr lang="fr-FR" sz="1800" dirty="0"/>
              <a:t>de production </a:t>
            </a:r>
            <a:r>
              <a:rPr lang="fr-FR" sz="1800" dirty="0" smtClean="0"/>
              <a:t>industrielle, les </a:t>
            </a:r>
            <a:r>
              <a:rPr lang="fr-FR" sz="1800" dirty="0"/>
              <a:t>entreprises spécialisées de maintenance :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fr-FR" sz="1800" dirty="0"/>
              <a:t>  du secteur industriel ;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fr-FR" sz="1800" dirty="0"/>
              <a:t>  des sites de production aéronautique, automobile ou navale ;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fr-FR" sz="1800" dirty="0"/>
              <a:t>  de l’industrie chimique, pétrochimique, pharmaceutique ou agro-alimentaire ;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fr-FR" sz="1800" dirty="0"/>
              <a:t>  des sites de production de l’énergie électrique ;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fr-FR" sz="1800" dirty="0"/>
              <a:t>  du tertiaire</a:t>
            </a:r>
            <a:r>
              <a:rPr lang="fr-FR" sz="1800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8504" y="3501008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 algn="just">
              <a:spcBef>
                <a:spcPts val="0"/>
              </a:spcBef>
              <a:buNone/>
            </a:pPr>
            <a:r>
              <a:rPr lang="fr-FR" dirty="0">
                <a:latin typeface="+mn-lt"/>
              </a:rPr>
              <a:t>Le titulaire du BTS prend en </a:t>
            </a:r>
            <a:r>
              <a:rPr lang="fr-FR" dirty="0" smtClean="0">
                <a:latin typeface="+mn-lt"/>
              </a:rPr>
              <a:t>charge 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b="1" dirty="0">
                <a:latin typeface="+mn-lt"/>
              </a:rPr>
              <a:t> les </a:t>
            </a:r>
            <a:r>
              <a:rPr lang="fr-FR" b="1" dirty="0" smtClean="0">
                <a:latin typeface="+mn-lt"/>
              </a:rPr>
              <a:t>interventions </a:t>
            </a:r>
            <a:r>
              <a:rPr lang="fr-FR" b="1" dirty="0">
                <a:latin typeface="+mn-lt"/>
              </a:rPr>
              <a:t>de terrain, </a:t>
            </a:r>
            <a:endParaRPr lang="fr-FR" b="1" dirty="0" smtClean="0"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fr-FR" b="1" dirty="0" smtClean="0">
                <a:latin typeface="+mn-lt"/>
              </a:rPr>
              <a:t>l’organisation </a:t>
            </a:r>
            <a:r>
              <a:rPr lang="fr-FR" b="1" dirty="0">
                <a:latin typeface="+mn-lt"/>
              </a:rPr>
              <a:t>des interventions et le dialogue avec les intervenants extérieurs. </a:t>
            </a:r>
          </a:p>
          <a:p>
            <a:pPr marL="57150" indent="0" algn="just">
              <a:spcBef>
                <a:spcPts val="0"/>
              </a:spcBef>
              <a:buNone/>
            </a:pPr>
            <a:r>
              <a:rPr lang="fr-FR" dirty="0">
                <a:latin typeface="+mn-lt"/>
              </a:rPr>
              <a:t>Sa maîtrise du </a:t>
            </a:r>
            <a:r>
              <a:rPr lang="fr-FR" b="1" dirty="0">
                <a:latin typeface="+mn-lt"/>
              </a:rPr>
              <a:t>fonctionnement et de la constitution des équipements industriels </a:t>
            </a:r>
            <a:r>
              <a:rPr lang="fr-FR" dirty="0">
                <a:latin typeface="+mn-lt"/>
              </a:rPr>
              <a:t>en font un interlocuteur </a:t>
            </a:r>
            <a:r>
              <a:rPr lang="fr-FR" dirty="0" smtClean="0">
                <a:latin typeface="+mn-lt"/>
              </a:rPr>
              <a:t>privilégié pour la production.</a:t>
            </a:r>
            <a:endParaRPr lang="fr-FR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337376" y="3212976"/>
            <a:ext cx="1368152" cy="646986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600" b="1" dirty="0" smtClean="0"/>
              <a:t>185 étab. de formation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994437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La maintenance des systèmes énergétiques et fluidiques</a:t>
            </a:r>
            <a:r>
              <a:rPr lang="fr-FR" sz="3600" b="1" dirty="0" smtClean="0">
                <a:solidFill>
                  <a:srgbClr val="0070C0"/>
                </a:solidFill>
              </a:rPr>
              <a:t/>
            </a:r>
            <a:br>
              <a:rPr lang="fr-FR" sz="36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(ex BTS FEE – option D : maintenance et gestion  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des systèmes fluidiques et énergétiques)</a:t>
            </a:r>
            <a:endParaRPr lang="fr-FR" sz="2000" b="1" dirty="0">
              <a:solidFill>
                <a:srgbClr val="0070C0"/>
              </a:solidFill>
            </a:endParaRPr>
          </a:p>
        </p:txBody>
      </p:sp>
      <p:pic>
        <p:nvPicPr>
          <p:cNvPr id="5" name="Picture 6" descr="http://www.lesmetiers.net/upload/docs/image/jpeg/2010-08/agent_de_maintenance_en_genie_climatique_480x27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44"/>
          <a:stretch/>
        </p:blipFill>
        <p:spPr bwMode="auto">
          <a:xfrm>
            <a:off x="3512840" y="5157192"/>
            <a:ext cx="1539098" cy="158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les-industries-technologiques.fr/media/deliacms/media/2/271-2eb7a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3603931" cy="158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les-industries-technologiques.fr/media/deliacms/media/2/289-01d0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5157192"/>
            <a:ext cx="3603925" cy="158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gretaformation.fr/commun/images/phototheque/071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36"/>
          <a:stretch/>
        </p:blipFill>
        <p:spPr bwMode="auto">
          <a:xfrm>
            <a:off x="8049344" y="5157192"/>
            <a:ext cx="1856656" cy="158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16496" y="1340768"/>
            <a:ext cx="8850188" cy="194421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FR" sz="1600" dirty="0"/>
              <a:t>Le technicien supérieur chargé de la maintenance des équipements énergétiques veille au </a:t>
            </a:r>
            <a:r>
              <a:rPr lang="fr-FR" sz="1600" b="1" dirty="0"/>
              <a:t>bon fonctionnement des installations</a:t>
            </a:r>
            <a:r>
              <a:rPr lang="fr-FR" sz="1600" dirty="0"/>
              <a:t> dans les applications variées tels que </a:t>
            </a:r>
            <a:r>
              <a:rPr lang="fr-FR" sz="1600" b="1" dirty="0"/>
              <a:t>le chauffage, la climatisation, le froid, le sanitaire et les équipements des énergies renouvelables </a:t>
            </a:r>
            <a:r>
              <a:rPr lang="fr-FR" sz="1600" dirty="0"/>
              <a:t>(cogénération, pompes à chaleur...). </a:t>
            </a:r>
            <a:endParaRPr lang="fr-FR" sz="1600" dirty="0" smtClean="0"/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600" dirty="0" smtClean="0"/>
              <a:t>C’est </a:t>
            </a:r>
            <a:r>
              <a:rPr lang="fr-FR" sz="1600" dirty="0"/>
              <a:t>donc un technicien polyvalent qui s’efforce, quelles que soient les installations et les situations techniques, </a:t>
            </a:r>
            <a:r>
              <a:rPr lang="fr-FR" sz="1600" b="1" dirty="0"/>
              <a:t>d’apporter des solutions aux différents problèmes renco</a:t>
            </a:r>
            <a:r>
              <a:rPr lang="fr-FR" sz="1600" dirty="0"/>
              <a:t>ntrés. Lors du dépannage, il doit développer fortement l’analyse pour déterminer l’origine du problème. Sur les petites installations, il est amené à </a:t>
            </a:r>
            <a:r>
              <a:rPr lang="fr-FR" sz="1600" b="1" dirty="0"/>
              <a:t>conseiller le client sur des solutions </a:t>
            </a:r>
            <a:r>
              <a:rPr lang="fr-FR" sz="1600" b="1" dirty="0" smtClean="0"/>
              <a:t>adaptées.</a:t>
            </a:r>
            <a:endParaRPr lang="fr-FR" sz="16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689304" y="3212976"/>
            <a:ext cx="1368152" cy="646986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35 étab. de formation</a:t>
            </a:r>
            <a:endParaRPr lang="fr-FR" sz="16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16496" y="371703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600" dirty="0">
                <a:latin typeface="+mn-lt"/>
              </a:rPr>
              <a:t>On distingue deux types d’exercice du métier 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b="1" dirty="0">
                <a:latin typeface="+mn-lt"/>
              </a:rPr>
              <a:t>le technicien en poste fixe </a:t>
            </a:r>
            <a:r>
              <a:rPr lang="fr-FR" sz="1600" dirty="0">
                <a:latin typeface="+mn-lt"/>
              </a:rPr>
              <a:t>sur un site nécessitant compte tenu de sa taille ou de sa complexité technique, la présence en permanence de personnels techniques.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b="1" dirty="0">
                <a:latin typeface="+mn-lt"/>
              </a:rPr>
              <a:t>le technicien itinérant</a:t>
            </a:r>
            <a:r>
              <a:rPr lang="fr-FR" sz="1600" dirty="0">
                <a:latin typeface="+mn-lt"/>
              </a:rPr>
              <a:t>, travaillant en grande autonomie avec des moyens modernes mis à disposition par </a:t>
            </a:r>
            <a:r>
              <a:rPr lang="fr-FR" sz="1600" dirty="0" smtClean="0">
                <a:latin typeface="+mn-lt"/>
              </a:rPr>
              <a:t>l’entreprise</a:t>
            </a:r>
            <a:endParaRPr lang="fr-F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6497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8504" y="0"/>
            <a:ext cx="89154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</a:rPr>
              <a:t>La maintenance des systèmes éoliens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14" descr="http://www.repower.fr/fileadmin/user_upload_FR/01_Home/REpower_Home_BigTeaser_f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5157192"/>
            <a:ext cx="4392488" cy="15841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bretagnepolenaval.org/modules/kameleon/upload/Eoliennes_offshore_%281303_x_651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5157192"/>
            <a:ext cx="3888432" cy="15841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horus-enr.com/upimg/chantier/maxi/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" y="5157192"/>
            <a:ext cx="2116422" cy="158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660159">
            <a:off x="1355896" y="5910280"/>
            <a:ext cx="353413" cy="7821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60512" y="980729"/>
            <a:ext cx="8784976" cy="19442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600" dirty="0"/>
              <a:t>Ce technicien joue un rôle primordial dans la rentabilité économique d’un parc en veillant à assurer les conditions d'une </a:t>
            </a:r>
            <a:r>
              <a:rPr lang="fr-FR" sz="1600" b="1" dirty="0"/>
              <a:t>production d’énergie électrique optimale </a:t>
            </a:r>
            <a:r>
              <a:rPr lang="fr-FR" sz="1600" dirty="0"/>
              <a:t>ainsi que </a:t>
            </a:r>
            <a:r>
              <a:rPr lang="fr-FR" sz="1600" b="1" dirty="0"/>
              <a:t>le meilleur taux de disponibilité de ses machines. </a:t>
            </a:r>
            <a:endParaRPr lang="fr-FR" sz="1600" dirty="0"/>
          </a:p>
          <a:p>
            <a:pPr marL="0" indent="0" algn="just">
              <a:spcBef>
                <a:spcPts val="1200"/>
              </a:spcBef>
              <a:buNone/>
            </a:pPr>
            <a:r>
              <a:rPr lang="fr-FR" sz="1600" dirty="0" smtClean="0"/>
              <a:t>Le </a:t>
            </a:r>
            <a:r>
              <a:rPr lang="fr-FR" sz="1600" dirty="0"/>
              <a:t>territoire national offre </a:t>
            </a:r>
            <a:r>
              <a:rPr lang="fr-FR" sz="1600" dirty="0" smtClean="0"/>
              <a:t>de </a:t>
            </a:r>
            <a:r>
              <a:rPr lang="fr-FR" sz="1600" dirty="0"/>
              <a:t>larges possibilités de développement </a:t>
            </a:r>
            <a:r>
              <a:rPr lang="fr-FR" sz="1600" b="1" dirty="0"/>
              <a:t>de parcs éoliens tant sur terre (onshore) qu’en mer à proximité des côtes (offshore). </a:t>
            </a:r>
            <a:r>
              <a:rPr lang="fr-FR" sz="1600" dirty="0"/>
              <a:t>La technologie mise en œuvre d’un parc éolien et la nécessaire disponibilité des installations nécessitent la mise en place d’une maintenance très structurée et </a:t>
            </a:r>
            <a:r>
              <a:rPr lang="fr-FR" sz="1600" dirty="0" smtClean="0"/>
              <a:t>constante.</a:t>
            </a:r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86"/>
          <a:stretch/>
        </p:blipFill>
        <p:spPr bwMode="auto">
          <a:xfrm>
            <a:off x="8228925" y="5157192"/>
            <a:ext cx="1677075" cy="158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60512" y="3068960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+mn-lt"/>
              </a:rPr>
              <a:t>La maintenance des équipements éoliens peut s’exercer dans trois catégories d’entreprises :</a:t>
            </a:r>
          </a:p>
          <a:p>
            <a:pPr marL="119062" lvl="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b="1" dirty="0">
                <a:latin typeface="+mn-lt"/>
              </a:rPr>
              <a:t>les constructeurs </a:t>
            </a:r>
            <a:r>
              <a:rPr lang="fr-FR" sz="1600" dirty="0">
                <a:latin typeface="+mn-lt"/>
              </a:rPr>
              <a:t>qui assurent, pour le compte de l’exploitant, la maintenance des parcs éoliens ;</a:t>
            </a:r>
          </a:p>
          <a:p>
            <a:pPr marL="119062" lvl="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b="1" dirty="0">
                <a:latin typeface="+mn-lt"/>
              </a:rPr>
              <a:t>les exploitants </a:t>
            </a:r>
            <a:r>
              <a:rPr lang="fr-FR" sz="1600" dirty="0">
                <a:latin typeface="+mn-lt"/>
              </a:rPr>
              <a:t>qui possèdent leurs propres centres de maintenance ;</a:t>
            </a:r>
          </a:p>
          <a:p>
            <a:pPr marL="119062" lvl="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b="1" dirty="0">
                <a:latin typeface="+mn-lt"/>
              </a:rPr>
              <a:t>les entreprises de maintenance </a:t>
            </a:r>
            <a:r>
              <a:rPr lang="fr-FR" sz="1600" dirty="0">
                <a:latin typeface="+mn-lt"/>
              </a:rPr>
              <a:t>qui assurent tout ou partie de l’entretien des parcs éoliens.</a:t>
            </a:r>
          </a:p>
          <a:p>
            <a:endParaRPr lang="fr-F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5755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bldLvl="2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r-FR" sz="3600" b="1" dirty="0" smtClean="0">
                <a:solidFill>
                  <a:srgbClr val="0070C0"/>
                </a:solidFill>
              </a:rPr>
              <a:t>Exigences transversales </a:t>
            </a:r>
            <a:br>
              <a:rPr lang="fr-FR" sz="3600" b="1" dirty="0" smtClean="0">
                <a:solidFill>
                  <a:srgbClr val="0070C0"/>
                </a:solidFill>
              </a:rPr>
            </a:br>
            <a:r>
              <a:rPr lang="fr-FR" sz="3600" b="1" dirty="0" smtClean="0">
                <a:solidFill>
                  <a:srgbClr val="0070C0"/>
                </a:solidFill>
              </a:rPr>
              <a:t>aux activités de maintenance</a:t>
            </a:r>
            <a:endParaRPr lang="fr-FR" sz="3600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472174699"/>
              </p:ext>
            </p:extLst>
          </p:nvPr>
        </p:nvGraphicFramePr>
        <p:xfrm>
          <a:off x="704528" y="1700808"/>
          <a:ext cx="8712968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935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B9D3-0EB5-4CFE-9476-F3216B11005E}" type="slidenum">
              <a:rPr lang="fr-FR"/>
              <a:pPr>
                <a:defRPr/>
              </a:pPr>
              <a:t>8</a:t>
            </a:fld>
            <a:endParaRPr 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02939" y="393898"/>
          <a:ext cx="8496943" cy="2387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770"/>
                <a:gridCol w="1511019"/>
                <a:gridCol w="484533"/>
                <a:gridCol w="4835355"/>
                <a:gridCol w="458422"/>
                <a:gridCol w="458422"/>
                <a:gridCol w="458422"/>
              </a:tblGrid>
              <a:tr h="893510"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 </a:t>
                      </a:r>
                      <a:r>
                        <a:rPr lang="fr-FR" sz="2000" b="1" dirty="0" smtClean="0">
                          <a:effectLst/>
                        </a:rPr>
                        <a:t> 7 activités</a:t>
                      </a:r>
                      <a:endParaRPr lang="fr-FR" sz="2000" b="1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fr-FR" sz="2000" b="1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effectLst/>
                        </a:rPr>
                        <a:t> 17 tâches associés</a:t>
                      </a:r>
                      <a:endParaRPr lang="fr-FR" sz="2000" b="1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r>
                        <a:rPr lang="fr-FR" sz="1200" b="1" i="1" dirty="0" smtClean="0">
                          <a:effectLst/>
                        </a:rPr>
                        <a:t>Industriels</a:t>
                      </a:r>
                      <a:endParaRPr lang="fr-FR" sz="1200" b="1" i="1" dirty="0">
                        <a:effectLst/>
                        <a:latin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200" b="1" i="1" dirty="0" smtClean="0">
                          <a:effectLst/>
                        </a:rPr>
                        <a:t>Énergétiques</a:t>
                      </a:r>
                      <a:endParaRPr lang="fr-FR" sz="1200" b="1" i="1" dirty="0">
                        <a:effectLst/>
                        <a:latin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r>
                        <a:rPr lang="fr-FR" sz="1200" b="1" i="1" dirty="0" smtClean="0">
                          <a:effectLst/>
                        </a:rPr>
                        <a:t>Éoliens</a:t>
                      </a:r>
                      <a:endParaRPr lang="fr-FR" sz="1200" b="1" i="1" dirty="0">
                        <a:effectLst/>
                        <a:latin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2075">
                <a:tc row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A1</a:t>
                      </a:r>
                      <a:endParaRPr lang="fr-FR" sz="1400" b="1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MAINTENANCE CORRECTIVE</a:t>
                      </a:r>
                      <a:endParaRPr lang="fr-FR" sz="1400" b="1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1.1.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indent="-288290" algn="just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Diagnostique</a:t>
                      </a:r>
                      <a:r>
                        <a:rPr lang="fr-FR" sz="1400" dirty="0">
                          <a:effectLst/>
                        </a:rPr>
                        <a:t>r les pannes 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0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1.2.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indent="-288290" algn="just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Préparer</a:t>
                      </a:r>
                      <a:r>
                        <a:rPr lang="fr-FR" sz="1400" dirty="0">
                          <a:effectLst/>
                        </a:rPr>
                        <a:t> les interventions 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0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1.3.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indent="-288290" algn="just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Effectuer</a:t>
                      </a:r>
                      <a:r>
                        <a:rPr lang="fr-FR" sz="1400" dirty="0">
                          <a:effectLst/>
                        </a:rPr>
                        <a:t> les actions correctives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0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1.4.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indent="-288290" algn="just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Remettre</a:t>
                      </a:r>
                      <a:r>
                        <a:rPr lang="fr-FR" sz="1400" dirty="0">
                          <a:effectLst/>
                        </a:rPr>
                        <a:t> en service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cap="all" dirty="0">
                          <a:effectLst/>
                        </a:rPr>
                        <a:t>A2</a:t>
                      </a:r>
                      <a:endParaRPr lang="fr-FR" sz="1400" b="1" cap="all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b="1" cap="all" dirty="0">
                          <a:effectLst/>
                        </a:rPr>
                        <a:t>maintenance </a:t>
                      </a:r>
                      <a:r>
                        <a:rPr lang="fr-FR" sz="1400" b="1" cap="all" dirty="0" smtClean="0">
                          <a:effectLst/>
                        </a:rPr>
                        <a:t>préventive</a:t>
                      </a:r>
                      <a:endParaRPr lang="fr-FR" sz="1400" b="1" cap="all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400" b="1" dirty="0">
                          <a:effectLst/>
                        </a:rPr>
                        <a:t>2.1.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indent="-28829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400" b="1" dirty="0">
                          <a:effectLst/>
                        </a:rPr>
                        <a:t>Définir et/ou planifier </a:t>
                      </a:r>
                      <a:r>
                        <a:rPr lang="fr-FR" sz="1400" dirty="0">
                          <a:effectLst/>
                        </a:rPr>
                        <a:t>la maintenance préventive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400" b="1" dirty="0">
                          <a:effectLst/>
                        </a:rPr>
                        <a:t>2.2.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indent="-28829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400" b="1" dirty="0">
                          <a:effectLst/>
                        </a:rPr>
                        <a:t>Mettre en œuvre </a:t>
                      </a:r>
                      <a:r>
                        <a:rPr lang="fr-FR" sz="1400" dirty="0">
                          <a:effectLst/>
                        </a:rPr>
                        <a:t>le plan de maintenance préventive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400" b="1" dirty="0">
                          <a:effectLst/>
                        </a:rPr>
                        <a:t>2.3.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indent="-28829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400" b="1" dirty="0">
                          <a:effectLst/>
                        </a:rPr>
                        <a:t>Exploiter</a:t>
                      </a:r>
                      <a:r>
                        <a:rPr lang="fr-FR" sz="1400" dirty="0">
                          <a:effectLst/>
                        </a:rPr>
                        <a:t> les informations recueillies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87" name="Group 103"/>
          <p:cNvGraphicFramePr>
            <a:graphicFrameLocks noGrp="1"/>
          </p:cNvGraphicFramePr>
          <p:nvPr/>
        </p:nvGraphicFramePr>
        <p:xfrm>
          <a:off x="704850" y="2789238"/>
          <a:ext cx="8496300" cy="3126105"/>
        </p:xfrm>
        <a:graphic>
          <a:graphicData uri="http://schemas.openxmlformats.org/drawingml/2006/table">
            <a:tbl>
              <a:tblPr/>
              <a:tblGrid>
                <a:gridCol w="287338"/>
                <a:gridCol w="1512540"/>
                <a:gridCol w="503585"/>
                <a:gridCol w="4826000"/>
                <a:gridCol w="455612"/>
                <a:gridCol w="455613"/>
                <a:gridCol w="455612"/>
              </a:tblGrid>
              <a:tr h="3524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A3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AMÉLIORATION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3.1.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Proposer ou définir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des axes d’amélioration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33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3.2.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Proposer et/ou concevoir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des solutions d’amélioration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3.3.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Mettre en œuvre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les solutions d’amélioration, assurer le suivi des travaux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A4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INTÉGRATION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4.1.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Contribuer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à la prise en compte des contraintes de maintenance lors de l’évolution de l’installation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36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4.2.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Préparer et participer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à la réception et à la mise en service des nouveaux biens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9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A5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ORGANISATION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5.1.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-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Définir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la stratégie de maintenance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5.2.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Mettre en place et/ou optimiser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l’organisation des activités de maintenance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A6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COMMUNICATION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6.1.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Assurer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la communication interne et externe au service maintenance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87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6.2.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-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Animer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une réunion de travail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88" name="Group 104"/>
          <p:cNvGraphicFramePr>
            <a:graphicFrameLocks noGrp="1"/>
          </p:cNvGraphicFramePr>
          <p:nvPr/>
        </p:nvGraphicFramePr>
        <p:xfrm>
          <a:off x="704850" y="5957888"/>
          <a:ext cx="8496300" cy="855980"/>
        </p:xfrm>
        <a:graphic>
          <a:graphicData uri="http://schemas.openxmlformats.org/drawingml/2006/table">
            <a:tbl>
              <a:tblPr/>
              <a:tblGrid>
                <a:gridCol w="287338"/>
                <a:gridCol w="1512540"/>
                <a:gridCol w="503585"/>
                <a:gridCol w="4826000"/>
                <a:gridCol w="455612"/>
                <a:gridCol w="455613"/>
                <a:gridCol w="455612"/>
              </a:tblGrid>
              <a:tr h="2159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A7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CONDUITE D’UNE INSTALLATION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4813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7.1.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-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4813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Effectuer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la mise en fonctionnement et l’arrêt du bien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marR="0" lvl="0" indent="-28733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4813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7.2.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-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4813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Effectuer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les réglages et les paramétrages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6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marR="0" lvl="0" indent="-28733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4813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7.3.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-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4813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Assurer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la conduite en mode dégradé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marR="0" lvl="0" indent="-28733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4813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7.4.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-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4813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Surveiller et contrôler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 fonctionnement du bien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"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522" name="Rectangle 487"/>
          <p:cNvSpPr>
            <a:spLocks noChangeArrowheads="1"/>
          </p:cNvSpPr>
          <p:nvPr/>
        </p:nvSpPr>
        <p:spPr bwMode="auto">
          <a:xfrm>
            <a:off x="0" y="-3175"/>
            <a:ext cx="9906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fr-FR" sz="2800" b="1">
                <a:solidFill>
                  <a:srgbClr val="0070C0"/>
                </a:solidFill>
                <a:latin typeface="Calibri" pitchFamily="34" charset="0"/>
              </a:rPr>
              <a:t>Le référentiel des activités professionnelles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A6302-9492-4C45-BA50-226C3BB89418}" type="slidenum">
              <a:rPr lang="fr-FR"/>
              <a:pPr>
                <a:defRPr/>
              </a:pPr>
              <a:t>9</a:t>
            </a:fld>
            <a:endParaRPr lang="fr-FR"/>
          </a:p>
        </p:txBody>
      </p:sp>
      <p:graphicFrame>
        <p:nvGraphicFramePr>
          <p:cNvPr id="19942" name="Group 486"/>
          <p:cNvGraphicFramePr>
            <a:graphicFrameLocks noGrp="1"/>
          </p:cNvGraphicFramePr>
          <p:nvPr/>
        </p:nvGraphicFramePr>
        <p:xfrm>
          <a:off x="2216150" y="692150"/>
          <a:ext cx="7560320" cy="5943600"/>
        </p:xfrm>
        <a:graphic>
          <a:graphicData uri="http://schemas.openxmlformats.org/drawingml/2006/table">
            <a:tbl>
              <a:tblPr/>
              <a:tblGrid>
                <a:gridCol w="504056"/>
                <a:gridCol w="1728192"/>
                <a:gridCol w="504056"/>
                <a:gridCol w="4824016"/>
              </a:tblGrid>
              <a:tr h="1809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C1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Réaliser les interventions de maintenance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C11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Diagnostiquer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les pannes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85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C12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Réparer, dépanner 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et éventuellement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remettre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en 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C13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Réaliser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des opérations de surveillance et d’inspection et/ou de maintenance préventive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03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C14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Réaliser 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des travaux d’amélioration, 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réceptionner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un nouveau bien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C15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Identifier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les risques pour les personnes ou l’environnement, 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définir 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et 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respecter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les mesures de prévention adaptées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C2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Analyser le fonctionnement du bien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C21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Analyser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la fiabilité, la maintenabilité et la sécurité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7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C22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Analyser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l'organisation fonctionnelle, structurelle et temporelle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C23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Identifier et caractériser 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la chaîne d’énergie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C24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Identifier et caractériser 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la chaîne d’information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C3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Organiser l’activité de maintenance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C31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Organiser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la stratégie et la logistique de maintenance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C32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Préparer 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les interventions de maintenance corrective et préventive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C33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Préparer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les travaux d’amélioration ou d’intégration d’un nouveau bien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C4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Concevoir des solutions techniques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C41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Proposer et/ou concevoir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des solutions pluritechniques d’amélioration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92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C5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Communiquer les informations techniques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C51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Rédiger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des comptes rendus et 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renseigner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les outils de maintenance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C52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Présenter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une activité de maintenance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C53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Exposer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oralement une solution technique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85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C6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Conduire un bien et optimiser son exploitation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C61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Assurer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la mise en service et l’arrêt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C62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Réaliser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la conduite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507" name="Rectangle 487"/>
          <p:cNvSpPr>
            <a:spLocks noChangeArrowheads="1"/>
          </p:cNvSpPr>
          <p:nvPr/>
        </p:nvSpPr>
        <p:spPr bwMode="auto">
          <a:xfrm>
            <a:off x="0" y="-3175"/>
            <a:ext cx="9906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fr-FR" sz="3200" b="1">
                <a:solidFill>
                  <a:srgbClr val="0070C0"/>
                </a:solidFill>
                <a:latin typeface="Calibri" pitchFamily="34" charset="0"/>
              </a:rPr>
              <a:t>Les 18 compétences professionnelles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28588" y="692150"/>
          <a:ext cx="1864142" cy="172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770"/>
                <a:gridCol w="1573372"/>
              </a:tblGrid>
              <a:tr h="86409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A1</a:t>
                      </a:r>
                      <a:endParaRPr lang="fr-FR" sz="1400" b="1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MAINTENANCE CORRECTIVE</a:t>
                      </a:r>
                      <a:endParaRPr lang="fr-FR" sz="1400" b="1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cap="all" dirty="0">
                          <a:effectLst/>
                        </a:rPr>
                        <a:t>A2</a:t>
                      </a:r>
                      <a:endParaRPr lang="fr-FR" sz="1400" b="1" cap="all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b="1" cap="all" dirty="0">
                          <a:effectLst/>
                        </a:rPr>
                        <a:t>maintenance </a:t>
                      </a:r>
                      <a:r>
                        <a:rPr lang="fr-FR" sz="1400" b="1" cap="all" dirty="0" smtClean="0">
                          <a:effectLst/>
                        </a:rPr>
                        <a:t>préventive</a:t>
                      </a:r>
                      <a:endParaRPr lang="fr-FR" sz="1400" b="1" cap="all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03"/>
          <p:cNvGraphicFramePr>
            <a:graphicFrameLocks noGrp="1"/>
          </p:cNvGraphicFramePr>
          <p:nvPr/>
        </p:nvGraphicFramePr>
        <p:xfrm>
          <a:off x="128588" y="2492375"/>
          <a:ext cx="1871663" cy="3456384"/>
        </p:xfrm>
        <a:graphic>
          <a:graphicData uri="http://schemas.openxmlformats.org/drawingml/2006/table">
            <a:tbl>
              <a:tblPr/>
              <a:tblGrid>
                <a:gridCol w="287338"/>
                <a:gridCol w="1584325"/>
              </a:tblGrid>
              <a:tr h="1050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A3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AMÉLIORATION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4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A4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INTÉGRATION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6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A5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ORGANISATION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54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A6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COMMUNICATION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104"/>
          <p:cNvGraphicFramePr>
            <a:graphicFrameLocks noGrp="1"/>
          </p:cNvGraphicFramePr>
          <p:nvPr/>
        </p:nvGraphicFramePr>
        <p:xfrm>
          <a:off x="128588" y="6021388"/>
          <a:ext cx="1871663" cy="648072"/>
        </p:xfrm>
        <a:graphic>
          <a:graphicData uri="http://schemas.openxmlformats.org/drawingml/2006/table">
            <a:tbl>
              <a:tblPr/>
              <a:tblGrid>
                <a:gridCol w="287338"/>
                <a:gridCol w="1584325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A7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CONDUITE D’UNE INSTALLATION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Flèche droite 1"/>
          <p:cNvSpPr/>
          <p:nvPr/>
        </p:nvSpPr>
        <p:spPr>
          <a:xfrm>
            <a:off x="1928813" y="1052513"/>
            <a:ext cx="360362" cy="288925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1928813" y="1844675"/>
            <a:ext cx="360362" cy="288925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1928813" y="2852738"/>
            <a:ext cx="360362" cy="288925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928813" y="3716338"/>
            <a:ext cx="360362" cy="288925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1928813" y="4437063"/>
            <a:ext cx="360362" cy="287337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1928813" y="5300663"/>
            <a:ext cx="360362" cy="288925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1928813" y="6165850"/>
            <a:ext cx="360362" cy="287338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2412</TotalTime>
  <Words>2654</Words>
  <Application>Microsoft Office PowerPoint</Application>
  <PresentationFormat>Format A4 (210 x 297 mm)</PresentationFormat>
  <Paragraphs>759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BTS Maintenance des Systèmes</vt:lpstr>
      <vt:lpstr>Les fonctions de la maintenance</vt:lpstr>
      <vt:lpstr>Un BTS maintenance qui s’ouvre sur de nouveaux domaines techniques</vt:lpstr>
      <vt:lpstr>La maintenance des systèmes de production</vt:lpstr>
      <vt:lpstr>La maintenance des systèmes énergétiques et fluidiques (ex BTS FEE – option D : maintenance et gestion   des systèmes fluidiques et énergétiques)</vt:lpstr>
      <vt:lpstr>La maintenance des systèmes éoliens</vt:lpstr>
      <vt:lpstr>Exigences transversales  aux activités de maintenance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Rénovation du BTS maintenance industrielle</dc:title>
  <dc:creator>Dominique Petrella</dc:creator>
  <cp:lastModifiedBy>Dominique Petrella</cp:lastModifiedBy>
  <cp:revision>87</cp:revision>
  <cp:lastPrinted>2013-12-07T08:24:26Z</cp:lastPrinted>
  <dcterms:created xsi:type="dcterms:W3CDTF">2013-06-06T06:04:00Z</dcterms:created>
  <dcterms:modified xsi:type="dcterms:W3CDTF">2014-01-21T22:55:21Z</dcterms:modified>
</cp:coreProperties>
</file>