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276" r:id="rId3"/>
    <p:sldId id="301" r:id="rId4"/>
    <p:sldId id="288" r:id="rId5"/>
    <p:sldId id="290" r:id="rId6"/>
    <p:sldId id="305" r:id="rId7"/>
    <p:sldId id="291" r:id="rId8"/>
    <p:sldId id="306" r:id="rId9"/>
    <p:sldId id="299" r:id="rId10"/>
    <p:sldId id="303" r:id="rId11"/>
    <p:sldId id="294" r:id="rId12"/>
    <p:sldId id="307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mplifié" id="{0417AAF2-C33B-7C49-9F6A-A9D529DD8A9F}">
          <p14:sldIdLst>
            <p14:sldId id="276"/>
            <p14:sldId id="301"/>
            <p14:sldId id="288"/>
            <p14:sldId id="290"/>
            <p14:sldId id="305"/>
            <p14:sldId id="291"/>
            <p14:sldId id="306"/>
            <p14:sldId id="299"/>
            <p14:sldId id="303"/>
            <p14:sldId id="294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bert, Margaux" initials="MXG" lastIdx="6" clrIdx="0"/>
  <p:cmAuthor id="1" name="Cinkova, Gabriela" initials="G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4" autoAdjust="0"/>
    <p:restoredTop sz="90533" autoAdjust="0"/>
  </p:normalViewPr>
  <p:slideViewPr>
    <p:cSldViewPr>
      <p:cViewPr varScale="1">
        <p:scale>
          <a:sx n="103" d="100"/>
          <a:sy n="10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1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3587-3CAF-49AB-A0C9-F12BF853806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2A1A-FD83-4105-A544-9E527514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Initially</a:t>
            </a:r>
            <a:r>
              <a:rPr lang="fr-BE" dirty="0"/>
              <a:t>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were</a:t>
            </a:r>
            <a:r>
              <a:rPr lang="fr-BE" dirty="0"/>
              <a:t> 3 slides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picture</a:t>
            </a:r>
            <a:r>
              <a:rPr lang="fr-BE" baseline="0" dirty="0" err="1"/>
              <a:t>s</a:t>
            </a:r>
            <a:r>
              <a:rPr lang="fr-BE" baseline="0" dirty="0"/>
              <a:t> and no </a:t>
            </a:r>
            <a:r>
              <a:rPr lang="fr-BE" baseline="0" dirty="0" err="1"/>
              <a:t>text</a:t>
            </a:r>
            <a:r>
              <a:rPr lang="fr-BE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7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9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8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944216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35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4C9E-824D-4447-8F70-E5DE5DD2B5B8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168"/>
            <a:ext cx="301174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2816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0653-C6D7-A748-95F5-28B240B8DBC8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1DAB7-078D-6B4F-BA7A-FB37CBF8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3A39-359C-2345-AF3F-E4AF41409B6D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0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06AD-0ED1-8941-AD3F-954373B981D2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" y="5045075"/>
            <a:ext cx="267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18A4-D291-6B49-B35E-79FFCCFECE3C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76B-00C5-6B47-94A7-BD8E45F3DBB4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04F-B2CF-E944-ABEE-3A4495AFE474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ABE6-B5C8-FB40-ABC4-10C492FEBDCD}" type="datetime1">
              <a:rPr lang="fr-BE" smtClean="0"/>
              <a:t>16-08-19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8677-FD3D-B048-8B86-2021FDC33CC4}" type="datetime1">
              <a:rPr lang="fr-BE" smtClean="0"/>
              <a:t>16-08-19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6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18A7-3D29-7A46-A333-E26BB6D4D014}" type="datetime1">
              <a:rPr lang="fr-BE" smtClean="0"/>
              <a:t>16-08-19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8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4E0-C79E-4A4C-BDE5-A8A396BE9058}" type="datetime1">
              <a:rPr lang="fr-BE" smtClean="0"/>
              <a:t>16-08-19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4266"/>
            <a:ext cx="7543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9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F1C-6A69-534E-A18E-F11E3181304F}" type="datetime1">
              <a:rPr lang="fr-BE" smtClean="0"/>
              <a:t>16-08-19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7F90-AB4C-DE4F-A678-1C2026F9F970}" type="datetime1">
              <a:rPr lang="fr-BE" smtClean="0"/>
              <a:t>16-08-19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76399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6AC5-F3EB-1847-8674-9E741BCA6460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AD9F-6E40-2640-AC87-AA8804348637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12C-79B9-EB41-9938-5F19CC089199}" type="datetime1">
              <a:rPr lang="fr-BE" smtClean="0"/>
              <a:t>16-08-19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00808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0808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661-EC40-4547-899A-8B2A55314612}" type="datetime1">
              <a:rPr lang="fr-BE" smtClean="0"/>
              <a:t>16-08-19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47FF-B6ED-5347-ACD8-8036B94F8783}" type="datetime1">
              <a:rPr lang="fr-BE" smtClean="0"/>
              <a:t>16-08-19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A5ACE9-E636-A743-B04A-4FAFBD1B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338-D1F9-D041-BE0A-AEF2F1711077}" type="datetime1">
              <a:rPr lang="fr-BE" smtClean="0"/>
              <a:t>16-08-19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44BF5-3FF9-E949-B947-FAA47D0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EFDF-453A-5542-BC72-420E3E6F4502}" type="datetime1">
              <a:rPr lang="fr-BE" smtClean="0"/>
              <a:t>16-08-19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D14-C0C7-874B-93B0-1367124E7F6C}" type="datetime1">
              <a:rPr lang="fr-BE" smtClean="0"/>
              <a:t>16-08-19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D6F1-AE51-2945-B657-DD4A19136384}" type="datetime1">
              <a:rPr lang="fr-BE" smtClean="0"/>
              <a:t>16-08-19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338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76895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A0BD-0066-8642-A788-74D628C41468}" type="datetime1">
              <a:rPr lang="fr-BE" smtClean="0"/>
              <a:t>16-08-19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DC8477-BC60-482C-A504-EEFEAA9040E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2DC38-83E5-CE47-8BEE-981B90655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21289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BB38-4C83-EC40-849C-AD57271DFBA2}" type="datetime1">
              <a:rPr lang="fr-BE" smtClean="0"/>
              <a:t>16-08-19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7CD09E-3AB5-704F-BB1A-CA534B5BC3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odeweek.eu/ambassad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vents.codeweek.eu/ambassad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eu/ev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944216"/>
          </a:xfrm>
        </p:spPr>
        <p:txBody>
          <a:bodyPr>
            <a:normAutofit/>
          </a:bodyPr>
          <a:lstStyle/>
          <a:p>
            <a:r>
              <a:rPr lang="fr-FR" sz="4400"/>
              <a:t>Semaine européenne du code</a:t>
            </a:r>
            <a:br>
              <a:rPr lang="fr-FR" sz="4400"/>
            </a:br>
            <a:r>
              <a:rPr lang="fr-FR" sz="4400"/>
              <a:t>5-20 octobre 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720080"/>
          </a:xfrm>
        </p:spPr>
        <p:txBody>
          <a:bodyPr>
            <a:normAutofit fontScale="85000" lnSpcReduction="10000"/>
          </a:bodyPr>
          <a:lstStyle/>
          <a:p>
            <a:r>
              <a:rPr lang="fr-FR" sz="3200">
                <a:solidFill>
                  <a:schemeClr val="bg1"/>
                </a:solidFill>
              </a:rPr>
              <a:t>Une célébration de la création grâce au code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A3340-49F7-044C-BD32-AF5FDC7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3C2-8D76-A14F-91EB-B0F9B640F560}" type="datetime1">
              <a:rPr lang="fr-BE" smtClean="0"/>
              <a:t>16-08-19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904E0-E1D1-2144-BE18-3A8FCA08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10</a:t>
            </a:fld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/>
          <a:p>
            <a:r>
              <a:rPr lang="fr-FR"/>
              <a:t>Prêt à rejoindre l’aventure?</a:t>
            </a:r>
          </a:p>
        </p:txBody>
      </p:sp>
      <p:pic>
        <p:nvPicPr>
          <p:cNvPr id="1026" name="Picture 2" descr="S:\F17001 - DG COMM Media Relations\3_Work\33_Work-in-process\8510150 - DG CONNECT EU Code Week\3_Work\WP2\Social Media material\2018 Results\Final\Stats_infographic_310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39357" cy="46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860" y="2174380"/>
            <a:ext cx="3960440" cy="1036661"/>
          </a:xfrm>
        </p:spPr>
        <p:txBody>
          <a:bodyPr>
            <a:noAutofit/>
          </a:bodyPr>
          <a:lstStyle/>
          <a:p>
            <a:pPr algn="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Contactez l’ambassadeur de la Semaine européenne du code de votre pays</a:t>
            </a:r>
          </a:p>
          <a:p>
            <a:pPr algn="r"/>
            <a:r>
              <a:rPr lang="fr-FR" dirty="0">
                <a:hlinkClick r:id="rId2"/>
              </a:rPr>
              <a:t>codeweek.eu/</a:t>
            </a:r>
            <a:r>
              <a:rPr lang="fr-FR" dirty="0" err="1">
                <a:hlinkClick r:id="rId2"/>
              </a:rPr>
              <a:t>ambassadors</a:t>
            </a:r>
            <a:r>
              <a:rPr lang="fr-FR" dirty="0"/>
              <a:t>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 descr="S:\F17001 - DG COMM Media Relations\3_Work\33_Work-in-process\8510150 - DG CONNECT EU Code Week\3_Work\WP2\Materials\1.Test MXG\visuals update ppt\PPT visuals_Get in to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2793"/>
            <a:ext cx="18005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672" y="45811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solidFill>
                  <a:schemeClr val="bg1">
                    <a:lumMod val="50000"/>
                  </a:schemeClr>
                </a:solidFill>
                <a:hlinkClick r:id="" action="ppaction://noaction"/>
              </a:rPr>
              <a:t>info@codeweek.eu</a:t>
            </a:r>
          </a:p>
        </p:txBody>
      </p:sp>
      <p:pic>
        <p:nvPicPr>
          <p:cNvPr id="8194" name="Picture 2" descr="S:\F17001 - DG COMM Media Relations\3_Work\33_Work-in-process\8510150 - DG CONNECT EU Code Week\3_Work\WP2\Materials\1.Test MXG\visuals update ppt\PPT visuals_Ambassado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6" y="2132856"/>
            <a:ext cx="3240000" cy="16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3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Communiquez en utilisant #CodeWeek</a:t>
            </a:r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16" y="2298038"/>
            <a:ext cx="779971" cy="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3" y="3259579"/>
            <a:ext cx="692597" cy="6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2" y="3952176"/>
            <a:ext cx="993633" cy="9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8065" y="23956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codeweek.eu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8064" y="3326555"/>
            <a:ext cx="35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8065" y="4221087"/>
            <a:ext cx="323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r-FR" sz="3200"/>
              <a:t>@CodeEU</a:t>
            </a:r>
          </a:p>
        </p:txBody>
      </p:sp>
    </p:spTree>
    <p:extLst>
      <p:ext uri="{BB962C8B-B14F-4D97-AF65-F5344CB8AC3E}">
        <p14:creationId xmlns:p14="http://schemas.microsoft.com/office/powerpoint/2010/main" val="5973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242" y="1628800"/>
            <a:ext cx="7737549" cy="820637"/>
          </a:xfrm>
        </p:spPr>
        <p:txBody>
          <a:bodyPr>
            <a:noAutofit/>
          </a:bodyPr>
          <a:lstStyle/>
          <a:p>
            <a:pPr algn="ctr"/>
            <a:r>
              <a:rPr lang="fr-FR">
                <a:solidFill>
                  <a:schemeClr val="bg1">
                    <a:lumMod val="50000"/>
                  </a:schemeClr>
                </a:solidFill>
              </a:rPr>
              <a:t>Un mouvement citoyen mené par des bénévoles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63320" cy="1143000"/>
          </a:xfrm>
        </p:spPr>
        <p:txBody>
          <a:bodyPr/>
          <a:lstStyle/>
          <a:p>
            <a:r>
              <a:rPr lang="fr-FR"/>
              <a:t>Qu’est-ce que la Semaine européenne du code?</a:t>
            </a:r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59" y="5314490"/>
            <a:ext cx="1872208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907705" y="5509796"/>
            <a:ext cx="2808312" cy="70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>
                <a:solidFill>
                  <a:schemeClr val="bg1"/>
                </a:solidFill>
              </a:rPr>
              <a:t>Soutien de la Commission européenne</a:t>
            </a:r>
            <a:r>
              <a:rPr lang="fr-FR" sz="1800">
                <a:solidFill>
                  <a:schemeClr val="bg1"/>
                </a:solidFill>
                <a:hlinkClick r:id="rId4"/>
              </a:rPr>
              <a:t> </a:t>
            </a:r>
          </a:p>
        </p:txBody>
      </p:sp>
      <p:pic>
        <p:nvPicPr>
          <p:cNvPr id="11" name="Picture 2" descr="C:\Users\MXG\Desktop\Images SM\visual Summer scho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204864"/>
            <a:ext cx="3037618" cy="3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2295128"/>
          </a:xfrm>
        </p:spPr>
        <p:txBody>
          <a:bodyPr>
            <a:noAutofit/>
          </a:bodyPr>
          <a:lstStyle/>
          <a:p>
            <a:r>
              <a:rPr lang="fr-FR" sz="3200"/>
              <a:t>La Semaine européenne du code vise à apprendre la programmation et l’alphabétisation numérique à tous de manière amusante et attrayante!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801" y="292494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indent="0" algn="just">
              <a:lnSpc>
                <a:spcPct val="90000"/>
              </a:lnSpc>
              <a:buFont typeface="Arial" charset="0"/>
              <a:buNone/>
            </a:pPr>
            <a:r>
              <a:rPr lang="fr-FR" i="1" dirty="0">
                <a:solidFill>
                  <a:schemeClr val="bg1"/>
                </a:solidFill>
                <a:latin typeface="Calibri" pitchFamily="34" charset="0"/>
              </a:rPr>
              <a:t>«Depuis toujours, les humains ont créé avec de la pierre, du fer, du papier et des crayons. Aujourd’hui, nous vivons à une époque différente, régie par la programmation. Au cours de la Semaine du code, nous voulons donner à tous l’occasion de découvrir le codage en s’amusant. Apprenons à coder pour bâtir notre avenir!»</a:t>
            </a:r>
          </a:p>
          <a:p>
            <a:pPr algn="just">
              <a:lnSpc>
                <a:spcPct val="90000"/>
              </a:lnSpc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Alessandro </a:t>
            </a:r>
            <a:r>
              <a:rPr lang="fr-FR" dirty="0" err="1">
                <a:solidFill>
                  <a:schemeClr val="bg1"/>
                </a:solidFill>
                <a:latin typeface="Calibri" pitchFamily="34" charset="0"/>
              </a:rPr>
              <a:t>Bogliolo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     Coordinateur des ambassadeurs de la Semaine européenne du code</a:t>
            </a:r>
          </a:p>
          <a:p>
            <a:pPr algn="just"/>
            <a:endParaRPr lang="en-US" dirty="0"/>
          </a:p>
        </p:txBody>
      </p:sp>
      <p:pic>
        <p:nvPicPr>
          <p:cNvPr id="3074" name="Picture 2" descr="S:\F17001 - DG COMM Media Relations\3_Work\33_Work-in-process\8510150 - DG CONNECT EU Code Week\3_Work\WP2\Materials\1.Test MXG\visuals update ppt\PPT visuals_Coding 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5052"/>
            <a:ext cx="2279055" cy="22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communauté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1187624" y="1707890"/>
            <a:ext cx="4472407" cy="2237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Ambassadeurs de la Semaine européenne du code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Coordinateurs des ministères de l’éducation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Réseau d’enseignants de premier plan</a:t>
            </a:r>
          </a:p>
        </p:txBody>
      </p:sp>
      <p:pic>
        <p:nvPicPr>
          <p:cNvPr id="11" name="Picture 2" descr="Lâimage contient peut-ÃªtreÂ : 8 personnes, personnes souriantes, personnes debout, terrain de basketball et intÃ©rie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1940754" y="4064943"/>
            <a:ext cx="5844083" cy="26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F17001 - DG COMM Media Relations\3_Work\33_Work-in-process\8510150 - DG CONNECT EU Code Week\3_Work\WP4\2019032021 Ambassadors Meeting\Photos\Photo Selection\56326513_2006587896134109_4195857399476649984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11428"/>
          <a:stretch/>
        </p:blipFill>
        <p:spPr bwMode="auto">
          <a:xfrm>
            <a:off x="5660030" y="1844824"/>
            <a:ext cx="21248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79608"/>
            <a:ext cx="7543800" cy="3052886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Plan d’action de l’UE pour l’éducation:</a:t>
            </a:r>
          </a:p>
          <a:p>
            <a:pPr marL="571500" lvl="1" indent="-171450">
              <a:spcAft>
                <a:spcPts val="1200"/>
              </a:spcAft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Aider les systèmes éducatifs à s’adapter à la transformation numérique</a:t>
            </a:r>
          </a:p>
          <a:p>
            <a:pPr marL="571500" lvl="1" indent="-171450" algn="just">
              <a:spcAft>
                <a:spcPts val="1200"/>
              </a:spcAft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Susciter l’intérêt des directeurs d’école et des enseignants dans l’éducation numérique </a:t>
            </a:r>
          </a:p>
          <a:p>
            <a:pPr marL="571500" lvl="1" indent="-171450">
              <a:spcAft>
                <a:spcPts val="1200"/>
              </a:spcAft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Contribuer à accélérer l’innovation dans les systèmes éducatifs et à améliorer l’enseignement et l’apprentissage.</a:t>
            </a:r>
          </a:p>
          <a:p>
            <a:pPr marL="571500" lvl="1" indent="-171450">
              <a:spcAft>
                <a:spcPts val="1200"/>
              </a:spcAft>
            </a:pPr>
            <a:r>
              <a:rPr lang="fr-FR" sz="2100" b="1">
                <a:solidFill>
                  <a:schemeClr val="bg1">
                    <a:lumMod val="50000"/>
                  </a:schemeClr>
                </a:solidFill>
              </a:rPr>
              <a:t> Atteindre 50 % des écoles primaires et secondaires d’Europe d’ici 2020.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de la Semaine européenne du code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6531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1979712" y="4837801"/>
            <a:ext cx="5195937" cy="2244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44267"/>
            <a:ext cx="7543800" cy="26208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La Semaine européenne du code est organisée par tous pour tous:</a:t>
            </a:r>
          </a:p>
          <a:p>
            <a:pPr lvl="1"/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enfants, les élèves, les étudiants, les jeunes adultes, les adultes, les seniors, les parents, les enseignants, les bibliothécaires, les entrepreneurs et les décideurs politiques peuvent organiser et participer à des événements de programmation.</a:t>
            </a:r>
          </a:p>
          <a:p>
            <a:pPr lvl="1"/>
            <a:r>
              <a:rPr lang="fr-FR">
                <a:solidFill>
                  <a:schemeClr val="bg1">
                    <a:lumMod val="75000"/>
                  </a:schemeClr>
                </a:solidFill>
              </a:rPr>
              <a:t>Quiconque organise une activité de codage l’ajoute à la carte </a:t>
            </a:r>
            <a:r>
              <a:rPr lang="fr-FR">
                <a:solidFill>
                  <a:schemeClr val="bg1">
                    <a:lumMod val="75000"/>
                  </a:schemeClr>
                </a:solidFill>
                <a:hlinkClick r:id="rId3"/>
              </a:rPr>
              <a:t>codeweek.eu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 participe?</a:t>
            </a:r>
          </a:p>
        </p:txBody>
      </p:sp>
      <p:pic>
        <p:nvPicPr>
          <p:cNvPr id="4098" name="Picture 2" descr="S:\F17001 - DG COMM Media Relations\3_Work\33_Work-in-process\8510150 - DG CONNECT EU Code Week\3_Work\WP2\Materials\1.Test MXG\visuals update ppt\PPT visuals_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437112"/>
            <a:ext cx="4285551" cy="21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Où trouver de l’aide et des informations?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067944" y="2276872"/>
            <a:ext cx="4680520" cy="324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Vous n’y connaissez rien à la Semaine du code?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Jetez un œil à la page Guide pratique</a:t>
            </a:r>
          </a:p>
          <a:p>
            <a:pPr lvl="0"/>
            <a:endParaRPr lang="en-US" sz="1800" dirty="0"/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Vous avez besoin de conseils?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Visitez la page Ressources pour trouver plus d’idées sur la manière d’organiser une activité, même sans ordinateur!</a:t>
            </a:r>
          </a:p>
        </p:txBody>
      </p:sp>
      <p:pic>
        <p:nvPicPr>
          <p:cNvPr id="5122" name="Picture 2" descr="S:\F17001 - DG COMM Media Relations\3_Work\33_Work-in-process\8510150 - DG CONNECT EU Code Week\3_Work\WP2\Materials\1.Test MXG\visuals update ppt\PPT visuals_Black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9555"/>
            <a:ext cx="3240000" cy="32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8162" y="1549648"/>
            <a:ext cx="7344816" cy="1008112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Perfectionnez vos compétences professionnelles et accédez à des ressources innovantes gratuites sur le site web de la Semaine européenne du code: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Quels sont vos avantages?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563410" y="2830680"/>
            <a:ext cx="395476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Modules de formation</a:t>
            </a:r>
          </a:p>
          <a:p>
            <a:pPr lvl="1">
              <a:spcAft>
                <a:spcPts val="1200"/>
              </a:spcAft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Ressources pour l’enseignement et l’apprentissage</a:t>
            </a:r>
          </a:p>
          <a:p>
            <a:pPr lvl="1">
              <a:spcAft>
                <a:spcPts val="1200"/>
              </a:spcAft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Boîtes à outils pour vous aider à organiser et promouvoir votre activité</a:t>
            </a:r>
          </a:p>
          <a:p>
            <a:pPr lvl="1">
              <a:spcAft>
                <a:spcPts val="1200"/>
              </a:spcAft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Cours en ligne ouverts à tous</a:t>
            </a: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sv-SE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115616" y="3615804"/>
            <a:ext cx="3447795" cy="83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429968"/>
            <a:ext cx="344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:\F17001 - DG COMM Media Relations\3_Work\33_Work-in-process\8510150 - DG CONNECT EU Code Week\3_Work\WP2\Materials\1.Test MXG\visuals update ppt\PPT visuals_Resour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3" y="2758852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9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772816"/>
            <a:ext cx="6768752" cy="1008112"/>
          </a:xfrm>
        </p:spPr>
        <p:txBody>
          <a:bodyPr>
            <a:noAutofit/>
          </a:bodyPr>
          <a:lstStyle/>
          <a:p>
            <a:pPr marL="285750">
              <a:spcAft>
                <a:spcPts val="1200"/>
              </a:spcAft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Participez au défi «Code Week 4 All» et obtenez le Certificat d’excellence!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16-08-19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Vous êtes en quête d’un défi?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735286" y="3324479"/>
            <a:ext cx="4104456" cy="181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Entrez en contact avec des organisateurs partageant la même vision et impliquez au moins: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500 étudiants,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10 activités, 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3 pays</a:t>
            </a:r>
          </a:p>
        </p:txBody>
      </p:sp>
      <p:pic>
        <p:nvPicPr>
          <p:cNvPr id="7170" name="Picture 2" descr="S:\F17001 - DG COMM Media Relations\3_Work\33_Work-in-process\8510150 - DG CONNECT EU Code Week\3_Work\WP2\Materials\1.Test MXG\visuals update ppt\PPT visuals_Aw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4238"/>
            <a:ext cx="29531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14057"/>
      </p:ext>
    </p:extLst>
  </p:cSld>
  <p:clrMapOvr>
    <a:masterClrMapping/>
  </p:clrMapOvr>
</p:sld>
</file>

<file path=ppt/theme/theme1.xml><?xml version="1.0" encoding="utf-8"?>
<a:theme xmlns:a="http://schemas.openxmlformats.org/drawingml/2006/main" name="EU_CodeWeek_25.06.19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37B73CED-3643-6D4A-A787-D79FA394D61D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CBE8463A-7304-AA4F-8FDA-899706C124D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EU_CodeWeek_25.06.19</Template>
  <TotalTime>0</TotalTime>
  <Words>485</Words>
  <Application>Microsoft Office PowerPoint</Application>
  <PresentationFormat>On-screen Show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EC Square Sans Pro</vt:lpstr>
      <vt:lpstr>EC Square Sans Pro Medium</vt:lpstr>
      <vt:lpstr>Arial</vt:lpstr>
      <vt:lpstr>Calibri</vt:lpstr>
      <vt:lpstr>EU_CodeWeek_25.06.19</vt:lpstr>
      <vt:lpstr>Office Theme</vt:lpstr>
      <vt:lpstr>Semaine européenne du code 5-20 octobre 2019</vt:lpstr>
      <vt:lpstr>Qu’est-ce que la Semaine européenne du code?</vt:lpstr>
      <vt:lpstr>La Semaine européenne du code vise à apprendre la programmation et l’alphabétisation numérique à tous de manière amusante et attrayante!</vt:lpstr>
      <vt:lpstr>Notre communauté</vt:lpstr>
      <vt:lpstr>Objectifs de la Semaine européenne du code </vt:lpstr>
      <vt:lpstr>Qui participe?</vt:lpstr>
      <vt:lpstr>Où trouver de l’aide et des informations?</vt:lpstr>
      <vt:lpstr>Quels sont vos avantages?</vt:lpstr>
      <vt:lpstr>Vous êtes en quête d’un défi?</vt:lpstr>
      <vt:lpstr>Prêt à rejoindre l’aventure?</vt:lpstr>
      <vt:lpstr>Contact</vt:lpstr>
      <vt:lpstr>Communiquez en utilisant #CodeWeek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Gillebert, Margaux</dc:creator>
  <cp:lastModifiedBy>Translavic, Kamila Kinach</cp:lastModifiedBy>
  <cp:revision>53</cp:revision>
  <dcterms:created xsi:type="dcterms:W3CDTF">2019-07-02T07:41:44Z</dcterms:created>
  <dcterms:modified xsi:type="dcterms:W3CDTF">2019-08-16T14:57:00Z</dcterms:modified>
</cp:coreProperties>
</file>